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Lexend ExtraBold"/>
      <p:bold r:id="rId30"/>
    </p:embeddedFont>
    <p:embeddedFont>
      <p:font typeface="Lexend Medium"/>
      <p:regular r:id="rId31"/>
      <p:bold r:id="rId32"/>
    </p:embeddedFont>
    <p:embeddedFont>
      <p:font typeface="Lexend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B21D8CD-8024-4A6B-BE6F-F21E69F1FED8}">
  <a:tblStyle styleId="{6B21D8CD-8024-4A6B-BE6F-F21E69F1FE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exendMedium-regular.fntdata"/><Relationship Id="rId30" Type="http://schemas.openxmlformats.org/officeDocument/2006/relationships/font" Target="fonts/LexendExtraBold-bold.fntdata"/><Relationship Id="rId11" Type="http://schemas.openxmlformats.org/officeDocument/2006/relationships/slide" Target="slides/slide6.xml"/><Relationship Id="rId33" Type="http://schemas.openxmlformats.org/officeDocument/2006/relationships/font" Target="fonts/Lexend-regular.fntdata"/><Relationship Id="rId10" Type="http://schemas.openxmlformats.org/officeDocument/2006/relationships/slide" Target="slides/slide5.xml"/><Relationship Id="rId32" Type="http://schemas.openxmlformats.org/officeDocument/2006/relationships/font" Target="fonts/LexendMedium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Lexend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e5346f6dd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e5346f6dd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e56de0516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e56de0516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5346f6dd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e5346f6dd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e5346f6dd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e5346f6dd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e56de0516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e56de0516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e56de0516b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e56de0516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e56de0516b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e56de0516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56de0516b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e56de0516b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e56de0516b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e56de0516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e56de0516b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e56de0516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e56de0516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e56de0516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e56de0516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e56de0516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e56de0516b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e56de0516b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e56de0516b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e56de0516b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e56de0516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e56de0516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e56de0516b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e56de0516b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e56de0516b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e56de0516b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e56de0516b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e56de0516b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e56de0516b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e56de0516b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e56de0516b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e56de0516b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e56de0516b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e56de0516b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e56de0516b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e56de0516b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e56de0516b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e56de0516b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id="9" name="Google Shape;9;p1" title="Communicatie KC Logo Rood Blauw mini.jpg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131908" y="38002"/>
            <a:ext cx="1952452" cy="485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communicatiekc.com/nima-a2-communicatieplan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ommunicatiekc.com/nima-a2-communicatieplan/#nima-a2-communicatie-exameneisen-en-beoordeling" TargetMode="External"/><Relationship Id="rId4" Type="http://schemas.openxmlformats.org/officeDocument/2006/relationships/hyperlink" Target="https://communicatiekc.com/nima-a2-communicatieplan/#nima-a-communicatie-nlqf-niveau-4" TargetMode="External"/><Relationship Id="rId9" Type="http://schemas.openxmlformats.org/officeDocument/2006/relationships/hyperlink" Target="https://communicatiekc.com/campagneplan-en-evaluatie/" TargetMode="External"/><Relationship Id="rId5" Type="http://schemas.openxmlformats.org/officeDocument/2006/relationships/hyperlink" Target="https://communicatiekc.com/strategisch-kader-v2/" TargetMode="External"/><Relationship Id="rId6" Type="http://schemas.openxmlformats.org/officeDocument/2006/relationships/hyperlink" Target="https://communicatiekc.com/communicatiestrategie-analyseren/" TargetMode="External"/><Relationship Id="rId7" Type="http://schemas.openxmlformats.org/officeDocument/2006/relationships/hyperlink" Target="https://communicatiekc.com/confrontatie-conclusies/" TargetMode="External"/><Relationship Id="rId8" Type="http://schemas.openxmlformats.org/officeDocument/2006/relationships/hyperlink" Target="https://communicatiekc.com/creatie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communicatiekc.com/wp-content/uploads/2026/05/communicatieplan-in-een-tabel.docx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ommunicatiekc.com/wp-content/uploads/2026/02/nima-a2-communicatie-beoordeling-competenties.pdf" TargetMode="External"/><Relationship Id="rId4" Type="http://schemas.openxmlformats.org/officeDocument/2006/relationships/hyperlink" Target="https://communicatiekc.com/nima-a2-communicatieplan/#nima-a2-communicatie-exameneisen-en-beoordeling" TargetMode="External"/><Relationship Id="rId5" Type="http://schemas.openxmlformats.org/officeDocument/2006/relationships/hyperlink" Target="https://communicatiekc.com/nima-a2-communicatieplan/#nima-a2-communicatie-exameneisen-en-beoordelin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ommunicatiekc.com/2013/12/31/domino-van-communicatie-effecten/" TargetMode="External"/><Relationship Id="rId4" Type="http://schemas.openxmlformats.org/officeDocument/2006/relationships/hyperlink" Target="https://communicatiekc.com/marketing-mix/" TargetMode="External"/><Relationship Id="rId5" Type="http://schemas.openxmlformats.org/officeDocument/2006/relationships/hyperlink" Target="https://communicatiekc.com/2018/08/15/6-communicatiestrategie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communicatiekc.com/2018/08/10/2-afzender/" TargetMode="External"/><Relationship Id="rId4" Type="http://schemas.openxmlformats.org/officeDocument/2006/relationships/hyperlink" Target="https://communicatiekc.com/2018/08/15/5-boodschap/" TargetMode="External"/><Relationship Id="rId5" Type="http://schemas.openxmlformats.org/officeDocument/2006/relationships/hyperlink" Target="https://communicatiekc.com/2017/12/28/middelenmix-van-de-campagne/" TargetMode="External"/><Relationship Id="rId6" Type="http://schemas.openxmlformats.org/officeDocument/2006/relationships/hyperlink" Target="https://communicatiekc.com/2017/11/13/doelgroep-van-de-campagne/" TargetMode="External"/><Relationship Id="rId7" Type="http://schemas.openxmlformats.org/officeDocument/2006/relationships/hyperlink" Target="https://communicatiekc.com/2017/12/15/doelstelling-van-de-campagne/" TargetMode="External"/><Relationship Id="rId8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ommunicatiekc.com/aandacht/" TargetMode="External"/><Relationship Id="rId4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communicatiekc.com/nima-a2-communicatieplan/#nima-a2-communicatie-exameneisen-en-beoordeling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744575"/>
            <a:ext cx="8520600" cy="2269500"/>
          </a:xfrm>
          <a:prstGeom prst="rect">
            <a:avLst/>
          </a:prstGeom>
          <a:solidFill>
            <a:srgbClr val="FF0000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lt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Communicatie</a:t>
            </a:r>
            <a:endParaRPr>
              <a:solidFill>
                <a:schemeClr val="lt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lt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Stappenplan</a:t>
            </a:r>
            <a:endParaRPr>
              <a:solidFill>
                <a:schemeClr val="lt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3081013"/>
            <a:ext cx="8520600" cy="792600"/>
          </a:xfrm>
          <a:prstGeom prst="rect">
            <a:avLst/>
          </a:prstGeom>
          <a:solidFill>
            <a:srgbClr val="CFE2F3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rgbClr val="404040"/>
                </a:solidFill>
                <a:latin typeface="Lexend"/>
                <a:ea typeface="Lexend"/>
                <a:cs typeface="Lexend"/>
                <a:sym typeface="Lexend"/>
              </a:rPr>
              <a:t>Voor Nima A2 &amp; MBO 4</a:t>
            </a:r>
            <a:r>
              <a:rPr lang="nl" sz="2000">
                <a:solidFill>
                  <a:srgbClr val="404040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2000"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27600" y="4575650"/>
            <a:ext cx="8520600" cy="3495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latin typeface="Lexend"/>
                <a:ea typeface="Lexend"/>
                <a:cs typeface="Lexend"/>
                <a:sym typeface="Lexend"/>
              </a:rPr>
              <a:t>Ga naar </a:t>
            </a:r>
            <a:r>
              <a:rPr lang="nl" sz="16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3"/>
              </a:rPr>
              <a:t>Communicatie Stappenplan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Communicatie Stappenplan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4619324"/>
            <a:ext cx="8520600" cy="46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Gericht op de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exameneisen van NIMA A2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en daarmee ook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geschikt voor MBO 4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64" name="Google Shape;64;p14"/>
          <p:cNvGraphicFramePr/>
          <p:nvPr/>
        </p:nvGraphicFramePr>
        <p:xfrm>
          <a:off x="311700" y="9820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{6B21D8CD-8024-4A6B-BE6F-F21E69F1FED8}</a:tableStyleId>
              </a:tblPr>
              <a:tblGrid>
                <a:gridCol w="8520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r>
                        <a:rPr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b="1" lang="nl" sz="1600" u="sng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Strategisch Kader</a:t>
                      </a:r>
                      <a:endParaRPr b="1" sz="1600" u="sng">
                        <a:solidFill>
                          <a:srgbClr val="FF000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Uitgangspunten/ Achtergrond &amp; Opdracht: Probleem oplossen</a:t>
                      </a: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i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met Communicatie.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b="1" lang="nl" sz="1600" u="sng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Communicatiestrategie Analyseren</a:t>
                      </a:r>
                      <a:endParaRPr b="1" sz="1600">
                        <a:solidFill>
                          <a:srgbClr val="FF000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Kansen, Bedreigingen, Sterktes en Zwaktes voor Communicatiestrategie.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r>
                        <a:rPr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b="1" lang="nl" sz="1600" u="sng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Confrontatie &amp; Conclusies</a:t>
                      </a:r>
                      <a:endParaRPr b="1" sz="1600" u="sng">
                        <a:solidFill>
                          <a:srgbClr val="FF000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Doelgroepen &amp; SMART Doelstellingen van de Campagne.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r>
                        <a:rPr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b="1" lang="nl" sz="1600" u="sng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Creatie</a:t>
                      </a:r>
                      <a:endParaRPr b="1" sz="1600" u="sng">
                        <a:solidFill>
                          <a:srgbClr val="FF000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Verbeteracties/ Oplossingen voor het Probleem.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r>
                        <a:rPr lang="nl" sz="1600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b="1" lang="nl" sz="1600" u="sng">
                          <a:solidFill>
                            <a:srgbClr val="FF000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  <a:hlinkClick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Campagneplan &amp; Evaluatie</a:t>
                      </a:r>
                      <a:endParaRPr b="1" sz="1600">
                        <a:solidFill>
                          <a:srgbClr val="FF000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Concrete uitwerking van de Communicatiestrategie. &amp; Evaluatie</a:t>
                      </a: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.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Campagneplan in een Tabel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3363475"/>
            <a:ext cx="8520600" cy="12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Als je nu al ideeën hebt voor je Campagneplan, dan kun je deze tabel nu al invullen.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Bij het maken van de vijf stappen kom je waarschijnlijk op betere ideeën.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355600" marR="228600" rtl="0" algn="ctr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DOWNLOAD Communicatieplan in een Tabel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71" name="Google Shape;71;p15"/>
          <p:cNvGraphicFramePr/>
          <p:nvPr/>
        </p:nvGraphicFramePr>
        <p:xfrm>
          <a:off x="311713" y="115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{6B21D8CD-8024-4A6B-BE6F-F21E69F1FED8}</a:tableStyleId>
              </a:tblPr>
              <a:tblGrid>
                <a:gridCol w="1217225"/>
                <a:gridCol w="1217225"/>
                <a:gridCol w="1217225"/>
                <a:gridCol w="1217225"/>
                <a:gridCol w="1217225"/>
                <a:gridCol w="1217225"/>
                <a:gridCol w="1217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Doel-</a:t>
                      </a:r>
                      <a:endParaRPr b="1"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groep</a:t>
                      </a:r>
                      <a:endParaRPr b="1"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Gewenst Effect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Bood-</a:t>
                      </a:r>
                      <a:endParaRPr b="1"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schap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Afzender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Middel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Timing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Budget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rgbClr val="404040"/>
                </a:solidFill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Tips voor je Campagneplan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269999" rtl="0" algn="l"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Middelen: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ook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Activiteiten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alles waarmee je de Doelgroep kunt bereiken.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Vraag je af: Kan ik dit doel effectiever en efficiënter bereiken?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269999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Timing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Doelgroep moet minstens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7x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met de Boodschap in aanraking komen.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269999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Boodschap: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die de Doelgroep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in beweging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brengt.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269999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Doelgroep: segmenteren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Bedenk voor elk segment Boodschap, Middelen, Timing, Afzender en Gewenst Effect.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269999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Gewenst Effect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dat je wil bereiken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bij de Doelgroep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Niet het bedrijf ‘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verkoopt meer van product X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‘, maar de Doelgroep ‘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koopt product X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‘.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Niet: ‘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beter ingevulde vacature Y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‘, maar Doelgroep ‘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solliciteert op vacature Y’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Beoordeling van de Scriptie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Check regelmatig hoe goed je Scriptie scoort op de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NIMA A2 Communicatie Beoordeling Competenties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Check dit in ieder geval voordat je jouw plan inlevert!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355600" marR="228600" rtl="0" algn="ctr">
              <a:lnSpc>
                <a:spcPct val="100000"/>
              </a:lnSpc>
              <a:spcBef>
                <a:spcPts val="2100"/>
              </a:spcBef>
              <a:spcAft>
                <a:spcPts val="1700"/>
              </a:spcAft>
              <a:buNone/>
            </a:pP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DOWNLOAD NIMA-A2-Communicatie Beoordeling Competenties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" name="Google Shape;84;p17"/>
          <p:cNvSpPr txBox="1"/>
          <p:nvPr>
            <p:ph idx="2" type="body"/>
          </p:nvPr>
        </p:nvSpPr>
        <p:spPr>
          <a:xfrm>
            <a:off x="4832400" y="1152475"/>
            <a:ext cx="4311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Scriptie 10-15 pagina’s</a:t>
            </a:r>
            <a:endParaRPr b="1"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“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Het plan van aanpak heeft een omvang van minimaal 10 tot maximaal 15 pagina’s, eventueel aangevuld met maximaal 5 pagina’s in bijlagen.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” –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Exameneisen NIMA A2 Communicatie</a:t>
            </a:r>
            <a:endParaRPr sz="1600" u="sng">
              <a:solidFill>
                <a:srgbClr val="DB0A2D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Te lange Scriptie scoort slecht op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Competentie 2 Analytisch Vermogen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Bijlage van meer dan 5 pagina’s telt minder zwaar.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Analyses en onderzoeksverslagen in de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Bijlages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Overeenkomsten Marketing – Communicatie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Zowel Communicatie als Marketing: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21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Richten zich op Doelgroepen.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Zijn doelgericht en beschrijven Doelstellingen.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Helpen het Bedrijf/ de Organisatie bij het oplossen van Problemen of het benutten van Kansen.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Zijn instrumenten voor het Bedrijf/ de Organisatie om invloed uit te oefenen op haar omgeving.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8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Verschillen Marketing – Communicatie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7220275" y="912227"/>
            <a:ext cx="1876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Communicatie heeft alleen de Boodschap om de Doelgroep in beweging te zetten.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Dus: noodzakelijk om vanuit de Doelgroep te denken, nog meer dan bij Marketing. 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7" name="Google Shape;97;p19"/>
          <p:cNvGraphicFramePr/>
          <p:nvPr/>
        </p:nvGraphicFramePr>
        <p:xfrm>
          <a:off x="311700" y="9704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{6B21D8CD-8024-4A6B-BE6F-F21E69F1FED8}</a:tableStyleId>
              </a:tblPr>
              <a:tblGrid>
                <a:gridCol w="2203400"/>
                <a:gridCol w="4705175"/>
              </a:tblGrid>
              <a:tr h="433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Marketing</a:t>
                      </a:r>
                      <a:endParaRPr b="1"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Communicatie</a:t>
                      </a:r>
                      <a:endParaRPr b="1"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17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Gericht op (Potentiële) Klanten.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Gericht op alle Stakeholders: commercieel, niet-commercieel, extern, intern.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17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Gericht op verkoop en koopgedrag.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Gericht op </a:t>
                      </a:r>
                      <a:r>
                        <a:rPr lang="nl" sz="16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latin typeface="Lexend"/>
                          <a:ea typeface="Lexend"/>
                          <a:cs typeface="Lexend"/>
                          <a:sym typeface="Lexend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kennis, houding en gedrag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(kopen, content delen, solliciteren, etc.).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17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latin typeface="Lexend"/>
                          <a:ea typeface="Lexend"/>
                          <a:cs typeface="Lexend"/>
                          <a:sym typeface="Lexend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Marketing Mix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inzetten om doel te bereiken.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latin typeface="Lexend"/>
                          <a:ea typeface="Lexend"/>
                          <a:cs typeface="Lexend"/>
                          <a:sym typeface="Lexend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Communicatiestrategie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inzetten om doel te bereiken.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17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Doel bereiken </a:t>
                      </a: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voor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het </a:t>
                      </a: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Bedrijf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Doel bereiken </a:t>
                      </a: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bij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de </a:t>
                      </a: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Doelgroep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17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Gericht </a:t>
                      </a: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op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de Doelgroep.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Denken </a:t>
                      </a: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vanuit</a:t>
                      </a:r>
                      <a:r>
                        <a:rPr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de Doelgroep.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Organisatiedoelstellingen, Marketingdoelstellingen, Communicatiedoelstellingen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4269881"/>
            <a:ext cx="6950400" cy="46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Relatie tussen doelstellingen (Michels 2025).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4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68400"/>
            <a:ext cx="7503536" cy="3080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Communicatiestrategie: invullen van de 5 elementen van Lasswell’s Communicatiemodel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4217951"/>
            <a:ext cx="85206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Lasswell’s verbale Communicatiemodel: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Who, Says What, In Which Channel, To Whom, With What Effect?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03" y="1135175"/>
            <a:ext cx="5694070" cy="3202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Communicatiestrategie: invullen van de 5 elementen van Lasswell’s Communicatiemodel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3570955"/>
            <a:ext cx="8520600" cy="9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Lasswell’s verbale Communicatiemodel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visueel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weergegeven.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Afzender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(Zender: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Z)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stuurt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Boodschap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(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x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) via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Middelenmix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naar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Doelgroep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(Ontvanger: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) met als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Doelstelling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Effect (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E)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6825" y="1270550"/>
            <a:ext cx="6705099" cy="228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Communicatiestrategie: invullen van de 5 elementen van Lasswell’s Communicatiemodel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00" y="1322916"/>
            <a:ext cx="9144003" cy="2781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4450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Communicatie Stappenplan werkt toe naar een Campagneplan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311700" y="923147"/>
            <a:ext cx="883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269999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500"/>
              <a:buChar char="●"/>
            </a:pP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Stap 1 Strategisch Kader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Zorgen dat jij, de opdrachtgever en andere betrokkenen dezelfde verwachtingen hebben.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Resulterend in een globale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Doelgroep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en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Doelstelling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26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Char char="●"/>
            </a:pP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Stap 2 Communicatiestrategie Analyseren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Informatie verzamelen voor de volgende stappen.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26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Char char="●"/>
            </a:pP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Stap 3 Confrontatie &amp; Conclusies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Doelgroepen en Doelstellingen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bepalen.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Plus i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nformatie verzamelen die in Stap 4 gebruikt kan worden voor het bepalen van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Afzender, Boodschap en Middelenmix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26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Char char="●"/>
            </a:pP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Stap 4 Creatie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Afzender, Boodschap en Middelenmix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bepalen.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26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Char char="●"/>
            </a:pP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Stap 5 Campagneplan &amp; Evaluatie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Definitief maken van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Afzender, Boodschap, Middelenmix, Doelgroepen en Doelstellingen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Plus toevoegen van concrete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Timing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en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Budget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lphaLcPeriod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En bepalen hoe je tijdens en na het realiseren van de Campagne kan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evalueren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of de Campagne effectief en efficiënt is.</a:t>
            </a:r>
            <a:endParaRPr sz="15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4450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Communicatiedoelen: Dominomodel van Communicatie-effecten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1450">
                <a:solidFill>
                  <a:srgbClr val="404040"/>
                </a:solidFill>
                <a:highlight>
                  <a:srgbClr val="FFFFFF"/>
                </a:highlight>
              </a:rPr>
              <a:t>Klassiek Dominomodel van Communicatie-effecten (Grunig &amp; Hunt,1984)</a:t>
            </a:r>
            <a:endParaRPr/>
          </a:p>
        </p:txBody>
      </p:sp>
      <p:sp>
        <p:nvSpPr>
          <p:cNvPr id="138" name="Google Shape;138;p2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Communicatiedoelen:</a:t>
            </a:r>
            <a:endParaRPr b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Veranderen van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Kennis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bij de Doelgroep.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Veranderen van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Houding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bij de Doelgroep.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Veranderen van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Gedrag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bij de Doelgroep.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Voorwaarde hiervoor is dat de juiste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Boodschap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óverkomt. Eigenlijk is dit dus ook een Communicatiedoel.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21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1326517"/>
            <a:ext cx="4733925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Juiste Boodschap essentieel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Een effectieve Boodschap moet twee aspecten bevatten: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Kennis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Wat moet de doelgroep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weten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?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Houding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Welk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gevoel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moet je oproepen? 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Welke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emotie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moet je oproepen? 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Wat moet de doelgroep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voelen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? 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Kortom: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een effectieve Boodschap moet Motiverend zijn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8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4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De juiste Aandacht is belangrijk</a:t>
            </a:r>
            <a:endParaRPr sz="24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2" y="1152474"/>
            <a:ext cx="5711096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>
            <p:ph idx="2" type="body"/>
          </p:nvPr>
        </p:nvSpPr>
        <p:spPr>
          <a:xfrm>
            <a:off x="6022800" y="1152475"/>
            <a:ext cx="2809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None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Met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korting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krijgt Douglas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aandacht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, maar hiermee zendt ze ook de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Boodschap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uit dat je bij Douglas moet zijn vanwege de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prijs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, niet per se voor luxe of een goed advies. Zo kunnen mensen gaan denken dat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Chanel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een nogal </a:t>
            </a:r>
            <a:r>
              <a:rPr b="1"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gewoon merk 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is, niet erg duur of luxe.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Juiste Communicatiemiddelen cruciaal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Communicatiemiddelen die de Doelgroep gebruikt.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Niet per se Communicatiemiddelen die het bedrijf gebruikt! 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Dus, als je Communicatiemiddelen zoekt om de doelgroep mee te bereiken: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Kijk dan niet meteen naar wat het bedrijf al doet.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nl" sz="20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Kijk eerst naar wat de Doelgroep doet.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Juiste Afzender cruciaal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311700" y="3569383"/>
            <a:ext cx="3999900" cy="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None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Veel kopers van een Tesla schamen zich er voor en zijn bang dat hun eigen reputatie geschaad wordt. Intussen heeft Tesla haar prijzen sterk verlaagd.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29"/>
          <p:cNvSpPr txBox="1"/>
          <p:nvPr>
            <p:ph idx="2" type="body"/>
          </p:nvPr>
        </p:nvSpPr>
        <p:spPr>
          <a:xfrm>
            <a:off x="4832400" y="955908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Onbekend maakt onbemind.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Mensen geven meer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Aandacht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aan iemand of iets dat ze wél kennen.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Óf ze kennen het bedrijf/ organisatie/ merk wel, maar ze vertrouwen het toch niet.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Daarom kan het een goed idee zijn om een andere Afzender in te schakelen. Bijvoorbeeld: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Influencer.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Samenwerken met een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Merk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waarmee de Doelgroep een band heeft.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55908"/>
            <a:ext cx="32385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Strategische, Tactische, Operationele Doelen; </a:t>
            </a:r>
            <a:endParaRPr sz="2000">
              <a:highlight>
                <a:srgbClr val="FFFFFF"/>
              </a:highlight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overeenkomsten en verschillen in een overzicht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74" name="Google Shape;174;p30"/>
          <p:cNvGraphicFramePr/>
          <p:nvPr/>
        </p:nvGraphicFramePr>
        <p:xfrm>
          <a:off x="311700" y="12507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{6B21D8CD-8024-4A6B-BE6F-F21E69F1FED8}</a:tableStyleId>
              </a:tblPr>
              <a:tblGrid>
                <a:gridCol w="2840200"/>
                <a:gridCol w="2840200"/>
                <a:gridCol w="2840200"/>
              </a:tblGrid>
              <a:tr h="343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Strategische Doelen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Tactische Doelen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Operationele Doelen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7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Organisatie-/ Bedrijfsdoelen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Campagnedoelen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Doelen per Communicatiemiddel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7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Wat we met de Organisatie/ het Bedrijf willen bereiken: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Wat we met de Campagne willen bereiken: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Wat we met elk van de Communicatiemiddelen willen bereiken: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7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Continuïteit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Purpose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Beleidsdoelstellingen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Kennisdoelen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Houdingsdoelen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Gedragsdoelen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Kennisdoelen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Houdingsdoelen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– Gedragsdoelen</a:t>
                      </a:r>
                      <a:endParaRPr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7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Bepalen in </a:t>
                      </a: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Stap 1 Strategisch Kader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Bepalen in </a:t>
                      </a: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Stap 3 Confrontatie &amp; Conclusies 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Bepalen in </a:t>
                      </a: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Stap 5 Plan van Aanpak &amp; Evaluatie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Strategische, Tactische, Operationele Doelen </a:t>
            </a:r>
            <a:endParaRPr sz="2000">
              <a:highlight>
                <a:srgbClr val="FFFFFF"/>
              </a:highlight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en Strategisch Kader, Campagne, Communicatiemiddelen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6766725" y="1688075"/>
            <a:ext cx="1897800" cy="6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Strategische Doelen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63675"/>
            <a:ext cx="6766715" cy="341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1"/>
          <p:cNvSpPr txBox="1"/>
          <p:nvPr>
            <p:ph idx="1" type="body"/>
          </p:nvPr>
        </p:nvSpPr>
        <p:spPr>
          <a:xfrm>
            <a:off x="6715050" y="2947775"/>
            <a:ext cx="1897800" cy="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Tactische Doelen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4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" name="Google Shape;183;p31"/>
          <p:cNvSpPr txBox="1"/>
          <p:nvPr>
            <p:ph idx="1" type="body"/>
          </p:nvPr>
        </p:nvSpPr>
        <p:spPr>
          <a:xfrm>
            <a:off x="6715050" y="3966575"/>
            <a:ext cx="1897800" cy="6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Operationele Doelen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Inhoud Scriptie volgens NIMA A2 Communicatie Exameneisen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89" name="Google Shape;18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“Het plan van aanpak bevat de volgende elementen: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Titelpagina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Inhoudsopgave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Inleiding in een paar zinnen (doelstellingen rapport, methode van werken, opbouw van het plan van aanpak).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Inhoud Scriptie volgens NIMA A2 Communicatie Exameneisen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311700" y="86854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Kernhoofdstukken: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Strategisch kader met uitgangspunten/achtergrond voor het plan van aanpak. Uit dit kader (of plan) valt de opdracht te herleiden (strategisch-operationeel marketingplan/communicatieplan etc.)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SMART geformuleerde doelstellingen: formuleer heldere en meetbare doelstellingen voor je actieplan (wat bereik je wanneer).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Verbeteracties voor de gekozen communicatieactiviteiten: welke activiteiten ga je allemaal (laten) uitvoeren om de doelstellingen te bereiken.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Plan van aanpak op operationeel/tactisch niveau (inclusief planning en budget): beschrijf in je actieplan wat je wanneer gaat doen en geef per activiteit ook het budget aan dat je gaat besteden.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Evaluatie van het plan van aanpak (evaluatiemethode): beschrijf hoe je de activiteiten (eventueel tussentijds) gaat evalueren om te bepalen of je doelstellingen behaald zijn.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Bijlagen en bronvermelding.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Inhoud Scriptie volgens NIMA A2 Communicatie Exameneisen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700"/>
              </a:spcBef>
              <a:spcAft>
                <a:spcPts val="2800"/>
              </a:spcAft>
              <a:buNone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Het plan van aanpak heeft een omvang van minimaal 10 tot maximaal 15 pagina’s, eventueel aangevuld met maximaal 5 pagina’s in bijlagen.”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(uit de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NIMA A2 Communicatie Exameneisen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)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Tips voor je Scriptie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207" name="Google Shape;20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Geef in de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Inleiding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aan wat jouw relatie is met het probleem: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Welke functie heb je binnen het bedrijf.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Hoe ben je aan de opdracht gekomen.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etc.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Maak eerst de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Bijlagen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en schrijf dan je Scriptie.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Zet in je Scriptie de belangrijkste bevindingen uit de Bijlagen.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Verwijs regelmatig naar de juiste Bijlage.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NIMA A Communicatie: NLQF niveau 4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213" name="Google Shape;213;p36"/>
          <p:cNvSpPr txBox="1"/>
          <p:nvPr>
            <p:ph idx="1" type="body"/>
          </p:nvPr>
        </p:nvSpPr>
        <p:spPr>
          <a:xfrm>
            <a:off x="6191825" y="1152475"/>
            <a:ext cx="264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Volgens de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NIMA A2 Communicatie Exameneisen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is het diploma NIMA A Communicatie ingeschaald op NLQF niveau 4 (dus vergelijkbaar met MBO 4).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4" name="Google Shape;21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52475"/>
            <a:ext cx="6191821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