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Lst>
  <p:sldSz cy="5143500" cx="9144000"/>
  <p:notesSz cx="6858000" cy="9144000"/>
  <p:embeddedFontLst>
    <p:embeddedFont>
      <p:font typeface="Lexend ExtraBold"/>
      <p:bold r:id="rId33"/>
    </p:embeddedFont>
    <p:embeddedFont>
      <p:font typeface="Lexend Medium"/>
      <p:regular r:id="rId34"/>
      <p:bold r:id="rId35"/>
    </p:embeddedFont>
    <p:embeddedFont>
      <p:font typeface="Lexend"/>
      <p:regular r:id="rId36"/>
      <p:bold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font" Target="fonts/LexendExtraBold-bold.fntdata"/><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font" Target="fonts/LexendMedium-bold.fntdata"/><Relationship Id="rId12" Type="http://schemas.openxmlformats.org/officeDocument/2006/relationships/slide" Target="slides/slide6.xml"/><Relationship Id="rId34" Type="http://schemas.openxmlformats.org/officeDocument/2006/relationships/font" Target="fonts/LexendMedium-regular.fntdata"/><Relationship Id="rId15" Type="http://schemas.openxmlformats.org/officeDocument/2006/relationships/slide" Target="slides/slide9.xml"/><Relationship Id="rId37" Type="http://schemas.openxmlformats.org/officeDocument/2006/relationships/font" Target="fonts/Lexend-bold.fntdata"/><Relationship Id="rId14" Type="http://schemas.openxmlformats.org/officeDocument/2006/relationships/slide" Target="slides/slide8.xml"/><Relationship Id="rId36" Type="http://schemas.openxmlformats.org/officeDocument/2006/relationships/font" Target="fonts/Lexend-regular.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mmunicatiekc.com/nima-a2-communicatieplan/" TargetMode="External"/><Relationship Id="rId3" Type="http://schemas.openxmlformats.org/officeDocument/2006/relationships/hyperlink" Target="https://communicatiekc.com/nima-a2-communicatieplan/#nima-a2-communicatie-exameneisen-en-beoordeling"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mmunicatiekc.com/nima-a2-communicatieplan/#nima-a2-communicatie-exameneisen-en-beoordeling"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mmunicatiekc.com/nima-a2-communicatieplan/#nima-a2-communicatie-exameneisen-en-beoordeling"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mmunicatiekc.com/creatie/"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mmunicatiekc.com/creatie/"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mmunicatiekc.com/2018/08/10/budgetteringsmethode/"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d99229b50c_0_1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3d99229b50c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Clr>
                <a:schemeClr val="dk1"/>
              </a:buClr>
              <a:buSzPts val="1100"/>
              <a:buFont typeface="Arial"/>
              <a:buNone/>
            </a:pPr>
            <a:r>
              <a:rPr lang="nl" sz="1450">
                <a:solidFill>
                  <a:srgbClr val="404040"/>
                </a:solidFill>
                <a:highlight>
                  <a:srgbClr val="FFFFFF"/>
                </a:highlight>
              </a:rPr>
              <a:t>Het beschrijven van het </a:t>
            </a:r>
            <a:r>
              <a:rPr i="1" lang="nl" sz="1450">
                <a:solidFill>
                  <a:srgbClr val="404040"/>
                </a:solidFill>
                <a:highlight>
                  <a:srgbClr val="FFFFFF"/>
                </a:highlight>
              </a:rPr>
              <a:t>Strategisch Kader </a:t>
            </a:r>
            <a:r>
              <a:rPr lang="nl" sz="1450">
                <a:solidFill>
                  <a:srgbClr val="404040"/>
                </a:solidFill>
                <a:highlight>
                  <a:srgbClr val="FFFFFF"/>
                </a:highlight>
              </a:rPr>
              <a:t>is Stap 1 van het </a:t>
            </a:r>
            <a:r>
              <a:rPr lang="nl" sz="1450" u="sng">
                <a:solidFill>
                  <a:srgbClr val="DB0A2D"/>
                </a:solidFill>
                <a:highlight>
                  <a:srgbClr val="FFFFFF"/>
                </a:highlight>
                <a:hlinkClick r:id="rId2">
                  <a:extLst>
                    <a:ext uri="{A12FA001-AC4F-418D-AE19-62706E023703}">
                      <ahyp:hlinkClr val="tx"/>
                    </a:ext>
                  </a:extLst>
                </a:hlinkClick>
              </a:rPr>
              <a:t>Communicatie Stappenplan voor NIMA A2 en MBO 4</a:t>
            </a:r>
            <a:r>
              <a:rPr lang="nl" sz="1450">
                <a:solidFill>
                  <a:srgbClr val="404040"/>
                </a:solidFill>
                <a:highlight>
                  <a:srgbClr val="FFFFFF"/>
                </a:highlight>
              </a:rPr>
              <a:t>. In deze eerste stap ga je beschrijven wat nou eigenlijk de opdracht is. Dat lijkt misschien makkelijk, want de opdrachtgever heeft je al verteld wat de opdracht is (of je hebt zelf al een opdracht bedacht).</a:t>
            </a:r>
            <a:endParaRPr sz="1450">
              <a:solidFill>
                <a:srgbClr val="404040"/>
              </a:solidFill>
              <a:highlight>
                <a:srgbClr val="FFFFFF"/>
              </a:highlight>
            </a:endParaRPr>
          </a:p>
          <a:p>
            <a:pPr indent="0" lvl="0" marL="0" rtl="0" algn="l">
              <a:lnSpc>
                <a:spcPct val="115000"/>
              </a:lnSpc>
              <a:spcBef>
                <a:spcPts val="2100"/>
              </a:spcBef>
              <a:spcAft>
                <a:spcPts val="0"/>
              </a:spcAft>
              <a:buClr>
                <a:schemeClr val="dk1"/>
              </a:buClr>
              <a:buSzPts val="1100"/>
              <a:buFont typeface="Arial"/>
              <a:buNone/>
            </a:pPr>
            <a:r>
              <a:rPr lang="nl" sz="1450">
                <a:solidFill>
                  <a:srgbClr val="404040"/>
                </a:solidFill>
                <a:highlight>
                  <a:srgbClr val="FFFFFF"/>
                </a:highlight>
              </a:rPr>
              <a:t>Toch is het </a:t>
            </a:r>
            <a:r>
              <a:rPr i="1" lang="nl" sz="1450">
                <a:solidFill>
                  <a:srgbClr val="404040"/>
                </a:solidFill>
                <a:highlight>
                  <a:srgbClr val="FFFFFF"/>
                </a:highlight>
              </a:rPr>
              <a:t>precies</a:t>
            </a:r>
            <a:r>
              <a:rPr lang="nl" sz="1450">
                <a:solidFill>
                  <a:srgbClr val="404040"/>
                </a:solidFill>
                <a:highlight>
                  <a:srgbClr val="FFFFFF"/>
                </a:highlight>
              </a:rPr>
              <a:t> beschrijven van de opdracht voor je Communicatieplan moeilijker dan het op het eerste gezicht lijkt. En let op: het beschrijven van de precieze opdracht is heel belangrijk! Met het beschrijven van de opdracht geef je namelijk aan wat het </a:t>
            </a:r>
            <a:r>
              <a:rPr b="1" lang="nl" sz="1450">
                <a:solidFill>
                  <a:srgbClr val="404040"/>
                </a:solidFill>
                <a:highlight>
                  <a:srgbClr val="FFFFFF"/>
                </a:highlight>
              </a:rPr>
              <a:t>doel</a:t>
            </a:r>
            <a:r>
              <a:rPr lang="nl" sz="1450">
                <a:solidFill>
                  <a:srgbClr val="404040"/>
                </a:solidFill>
                <a:highlight>
                  <a:srgbClr val="FFFFFF"/>
                </a:highlight>
              </a:rPr>
              <a:t> is van je Communicatieplan. Als je het verkeerde doel – of een vaag doel – beschrijft, dan richt je je hele Communicatieplan op het bereiken van dit verkeerde of vage doel. Zo maak je een nogal zinloos plan en scoor je laag op </a:t>
            </a:r>
            <a:r>
              <a:rPr lang="nl" sz="1450" u="sng">
                <a:solidFill>
                  <a:srgbClr val="DB0A2D"/>
                </a:solidFill>
                <a:highlight>
                  <a:srgbClr val="FFFFFF"/>
                </a:highlight>
                <a:hlinkClick r:id="rId3">
                  <a:extLst>
                    <a:ext uri="{A12FA001-AC4F-418D-AE19-62706E023703}">
                      <ahyp:hlinkClr val="tx"/>
                    </a:ext>
                  </a:extLst>
                </a:hlinkClick>
              </a:rPr>
              <a:t>Competentie 2: Analytisch Vermogen</a:t>
            </a:r>
            <a:r>
              <a:rPr lang="nl" sz="1450">
                <a:solidFill>
                  <a:srgbClr val="404040"/>
                </a:solidFill>
                <a:highlight>
                  <a:srgbClr val="FFFFFF"/>
                </a:highlight>
              </a:rPr>
              <a:t>.</a:t>
            </a:r>
            <a:endParaRPr sz="1450">
              <a:solidFill>
                <a:srgbClr val="404040"/>
              </a:solidFill>
              <a:highlight>
                <a:srgbClr val="FFFFFF"/>
              </a:highlight>
            </a:endParaRPr>
          </a:p>
          <a:p>
            <a:pPr indent="0" lvl="0" marL="0" rtl="0" algn="l">
              <a:spcBef>
                <a:spcPts val="210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d99229b50c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3d99229b50c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d99229b50c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3d99229b50c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d9eefb96f1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d9eefb96f1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d99229b50c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3d99229b50c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Clr>
                <a:schemeClr val="dk1"/>
              </a:buClr>
              <a:buSzPts val="1100"/>
              <a:buFont typeface="Arial"/>
              <a:buNone/>
            </a:pPr>
            <a:r>
              <a:rPr lang="nl" sz="1450">
                <a:solidFill>
                  <a:srgbClr val="404040"/>
                </a:solidFill>
                <a:highlight>
                  <a:srgbClr val="FFFFFF"/>
                </a:highlight>
              </a:rPr>
              <a:t>Met het vinden van de informatie over Uitgangspunten/ Achtergronden, kun je scoren op </a:t>
            </a:r>
            <a:r>
              <a:rPr i="1" lang="nl" sz="1450">
                <a:solidFill>
                  <a:srgbClr val="404040"/>
                </a:solidFill>
                <a:highlight>
                  <a:srgbClr val="FFFFFF"/>
                </a:highlight>
              </a:rPr>
              <a:t>Competentie 1 Onderzoekende Houding</a:t>
            </a:r>
            <a:r>
              <a:rPr lang="nl" sz="1450">
                <a:solidFill>
                  <a:srgbClr val="404040"/>
                </a:solidFill>
                <a:highlight>
                  <a:srgbClr val="FFFFFF"/>
                </a:highlight>
              </a:rPr>
              <a:t>, zie </a:t>
            </a:r>
            <a:r>
              <a:rPr lang="nl" sz="1450" u="sng">
                <a:solidFill>
                  <a:srgbClr val="DB0A2D"/>
                </a:solidFill>
                <a:highlight>
                  <a:srgbClr val="FFFFFF"/>
                </a:highlight>
                <a:hlinkClick r:id="rId2">
                  <a:extLst>
                    <a:ext uri="{A12FA001-AC4F-418D-AE19-62706E023703}">
                      <ahyp:hlinkClr val="tx"/>
                    </a:ext>
                  </a:extLst>
                </a:hlinkClick>
              </a:rPr>
              <a:t>NIMA A2 Beoordeling Competenties</a:t>
            </a:r>
            <a:r>
              <a:rPr lang="nl" sz="1450">
                <a:solidFill>
                  <a:srgbClr val="404040"/>
                </a:solidFill>
                <a:highlight>
                  <a:srgbClr val="FFFFFF"/>
                </a:highlight>
              </a:rPr>
              <a:t>. Hier volgt wat je kunt beschrijven in een hoofdstuk over Uitgangspunten/ Achtergronden.</a:t>
            </a:r>
            <a:endParaRPr sz="1450">
              <a:solidFill>
                <a:srgbClr val="404040"/>
              </a:solidFill>
              <a:highlight>
                <a:srgbClr val="FFFFFF"/>
              </a:highlight>
            </a:endParaRPr>
          </a:p>
          <a:p>
            <a:pPr indent="0" lvl="0" marL="0" rtl="0" algn="l">
              <a:lnSpc>
                <a:spcPct val="115000"/>
              </a:lnSpc>
              <a:spcBef>
                <a:spcPts val="210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d9eefb96f1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3d9eefb96f1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d99229b50c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3d99229b50c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d99229b50c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d99229b50c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d99229b50c_0_2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3d99229b50c_0_2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sz="1450">
                <a:solidFill>
                  <a:srgbClr val="404040"/>
                </a:solidFill>
                <a:highlight>
                  <a:srgbClr val="FFFFFF"/>
                </a:highlight>
              </a:rPr>
              <a:t>Beschrijf hier wat het Bedrijf/ de Organisatie zélf zegt. Baseer je hierbij op de site en eventuele andere informatie die de organisatie ter beschikking stelt. Baseer je ook op wat de opdrachtgever vertelt.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d99229b50c_0_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3d99229b50c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Clr>
                <a:schemeClr val="dk1"/>
              </a:buClr>
              <a:buSzPts val="1100"/>
              <a:buFont typeface="Arial"/>
              <a:buNone/>
            </a:pPr>
            <a:r>
              <a:rPr lang="nl" sz="1450">
                <a:solidFill>
                  <a:srgbClr val="404040"/>
                </a:solidFill>
                <a:highlight>
                  <a:srgbClr val="FFFFFF"/>
                </a:highlight>
              </a:rPr>
              <a:t>Je kunt de Missie/ Mission Statement van het Bedrijf/ de Organisatie (of het Merk) overnemen in je Scriptie.</a:t>
            </a:r>
            <a:endParaRPr sz="1450">
              <a:solidFill>
                <a:srgbClr val="404040"/>
              </a:solidFill>
              <a:highlight>
                <a:srgbClr val="FFFFFF"/>
              </a:highlight>
            </a:endParaRPr>
          </a:p>
          <a:p>
            <a:pPr indent="-320675" lvl="0" marL="457200" rtl="0" algn="l">
              <a:lnSpc>
                <a:spcPct val="115000"/>
              </a:lnSpc>
              <a:spcBef>
                <a:spcPts val="2100"/>
              </a:spcBef>
              <a:spcAft>
                <a:spcPts val="0"/>
              </a:spcAft>
              <a:buClr>
                <a:srgbClr val="404040"/>
              </a:buClr>
              <a:buSzPts val="1450"/>
              <a:buChar char="●"/>
            </a:pPr>
            <a:r>
              <a:rPr lang="nl" sz="1450">
                <a:solidFill>
                  <a:srgbClr val="404040"/>
                </a:solidFill>
                <a:highlight>
                  <a:srgbClr val="FFFFFF"/>
                </a:highlight>
              </a:rPr>
              <a:t>Let op: de Missie/ Mission Statement kan op verschillende plekken verschillend zijn geformuleerd, bovendien wordt een Missie/ Mission Statement wel eens geüpdatet. </a:t>
            </a:r>
            <a:endParaRPr sz="1450">
              <a:solidFill>
                <a:srgbClr val="404040"/>
              </a:solidFill>
              <a:highlight>
                <a:srgbClr val="FFFFFF"/>
              </a:highlight>
            </a:endParaRPr>
          </a:p>
          <a:p>
            <a:pPr indent="-320675" lvl="0" marL="457200" rtl="0" algn="l">
              <a:lnSpc>
                <a:spcPct val="115000"/>
              </a:lnSpc>
              <a:spcBef>
                <a:spcPts val="0"/>
              </a:spcBef>
              <a:spcAft>
                <a:spcPts val="0"/>
              </a:spcAft>
              <a:buClr>
                <a:srgbClr val="404040"/>
              </a:buClr>
              <a:buSzPts val="1450"/>
              <a:buChar char="●"/>
            </a:pPr>
            <a:r>
              <a:rPr lang="nl" sz="1450">
                <a:solidFill>
                  <a:srgbClr val="404040"/>
                </a:solidFill>
                <a:highlight>
                  <a:srgbClr val="FFFFFF"/>
                </a:highlight>
              </a:rPr>
              <a:t>Vermeld daarom altijd de bron van waar je de Missie/ Mission Statement vandaan hebt én vermeld de datum waarop je deze bron hebt geraadpleegd.</a:t>
            </a:r>
            <a:endParaRPr sz="1450">
              <a:solidFill>
                <a:srgbClr val="404040"/>
              </a:solidFill>
              <a:highlight>
                <a:srgbClr val="FFFFFF"/>
              </a:highlight>
            </a:endParaRPr>
          </a:p>
          <a:p>
            <a:pPr indent="-320675" lvl="0" marL="457200" rtl="0" algn="l">
              <a:lnSpc>
                <a:spcPct val="115000"/>
              </a:lnSpc>
              <a:spcBef>
                <a:spcPts val="0"/>
              </a:spcBef>
              <a:spcAft>
                <a:spcPts val="0"/>
              </a:spcAft>
              <a:buClr>
                <a:srgbClr val="404040"/>
              </a:buClr>
              <a:buSzPts val="1450"/>
              <a:buChar char="●"/>
            </a:pPr>
            <a:r>
              <a:rPr lang="nl" sz="1450">
                <a:solidFill>
                  <a:srgbClr val="404040"/>
                </a:solidFill>
                <a:highlight>
                  <a:srgbClr val="FFFFFF"/>
                </a:highlight>
              </a:rPr>
              <a:t>Ook hiermee kun je scoren op </a:t>
            </a:r>
            <a:r>
              <a:rPr i="1" lang="nl" sz="1450">
                <a:solidFill>
                  <a:srgbClr val="404040"/>
                </a:solidFill>
                <a:highlight>
                  <a:srgbClr val="FFFFFF"/>
                </a:highlight>
              </a:rPr>
              <a:t>Competentie 1 Onderzoekende Houding</a:t>
            </a:r>
            <a:r>
              <a:rPr lang="nl" sz="1450">
                <a:solidFill>
                  <a:srgbClr val="404040"/>
                </a:solidFill>
                <a:highlight>
                  <a:srgbClr val="FFFFFF"/>
                </a:highlight>
              </a:rPr>
              <a:t>, zie </a:t>
            </a:r>
            <a:r>
              <a:rPr lang="nl" sz="1450" u="sng">
                <a:solidFill>
                  <a:srgbClr val="DB0A2D"/>
                </a:solidFill>
                <a:highlight>
                  <a:srgbClr val="FFFFFF"/>
                </a:highlight>
                <a:hlinkClick r:id="rId2">
                  <a:extLst>
                    <a:ext uri="{A12FA001-AC4F-418D-AE19-62706E023703}">
                      <ahyp:hlinkClr val="tx"/>
                    </a:ext>
                  </a:extLst>
                </a:hlinkClick>
              </a:rPr>
              <a:t>NIMA A2 Beoordeling Competenties</a:t>
            </a:r>
            <a:r>
              <a:rPr lang="nl" sz="1450">
                <a:solidFill>
                  <a:srgbClr val="404040"/>
                </a:solidFill>
                <a:highlight>
                  <a:srgbClr val="FFFFFF"/>
                </a:highlight>
              </a:rPr>
              <a:t>.</a:t>
            </a:r>
            <a:endParaRPr sz="1450">
              <a:solidFill>
                <a:srgbClr val="404040"/>
              </a:solidFill>
              <a:highlight>
                <a:srgbClr val="FFFFFF"/>
              </a:highlight>
            </a:endParaRPr>
          </a:p>
          <a:p>
            <a:pPr indent="0" lvl="0" marL="0" rtl="0" algn="l">
              <a:lnSpc>
                <a:spcPct val="115000"/>
              </a:lnSpc>
              <a:spcBef>
                <a:spcPts val="2800"/>
              </a:spcBef>
              <a:spcAft>
                <a:spcPts val="0"/>
              </a:spcAft>
              <a:buNone/>
            </a:pPr>
            <a:r>
              <a:rPr lang="nl" sz="1450">
                <a:solidFill>
                  <a:srgbClr val="404040"/>
                </a:solidFill>
                <a:highlight>
                  <a:srgbClr val="FFFFFF"/>
                </a:highlight>
              </a:rPr>
              <a:t>De Missie/ Mission Statement is meestal een moeilijk te begrijpen tekst. Beantwoord daarom op basis van de Missie of Mission Statement minstens één van de </a:t>
            </a:r>
            <a:r>
              <a:rPr b="1" lang="nl" sz="1450">
                <a:solidFill>
                  <a:srgbClr val="404040"/>
                </a:solidFill>
                <a:highlight>
                  <a:srgbClr val="FFFFFF"/>
                </a:highlight>
              </a:rPr>
              <a:t>vragen</a:t>
            </a:r>
            <a:r>
              <a:rPr lang="nl" sz="1450">
                <a:solidFill>
                  <a:srgbClr val="404040"/>
                </a:solidFill>
                <a:highlight>
                  <a:srgbClr val="FFFFFF"/>
                </a:highlight>
              </a:rPr>
              <a:t>.</a:t>
            </a:r>
            <a:endParaRPr sz="1450">
              <a:solidFill>
                <a:srgbClr val="404040"/>
              </a:solidFill>
              <a:highlight>
                <a:srgbClr val="FFFFFF"/>
              </a:highlight>
            </a:endParaRPr>
          </a:p>
          <a:p>
            <a:pPr indent="0" lvl="0" marL="0" rtl="0" algn="l">
              <a:spcBef>
                <a:spcPts val="2800"/>
              </a:spcBef>
              <a:spcAft>
                <a:spcPts val="0"/>
              </a:spcAft>
              <a:buNone/>
            </a:pPr>
            <a:r>
              <a:t/>
            </a:r>
            <a:endParaRPr sz="1450">
              <a:solidFill>
                <a:srgbClr val="404040"/>
              </a:solidFill>
              <a:highlight>
                <a:srgbClr val="FFFFFF"/>
              </a:highlight>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d99229b50c_0_2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3d99229b50c_0_2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Clr>
                <a:schemeClr val="dk1"/>
              </a:buClr>
              <a:buSzPts val="1100"/>
              <a:buFont typeface="Arial"/>
              <a:buNone/>
            </a:pPr>
            <a:r>
              <a:rPr lang="nl" sz="1450">
                <a:solidFill>
                  <a:srgbClr val="404040"/>
                </a:solidFill>
                <a:highlight>
                  <a:srgbClr val="FFFFFF"/>
                </a:highlight>
              </a:rPr>
              <a:t>Ook </a:t>
            </a:r>
            <a:r>
              <a:rPr i="1" lang="nl" sz="1450">
                <a:solidFill>
                  <a:srgbClr val="404040"/>
                </a:solidFill>
                <a:highlight>
                  <a:srgbClr val="FFFFFF"/>
                </a:highlight>
              </a:rPr>
              <a:t>waarden</a:t>
            </a:r>
            <a:r>
              <a:rPr lang="nl" sz="1450">
                <a:solidFill>
                  <a:srgbClr val="404040"/>
                </a:solidFill>
                <a:highlight>
                  <a:srgbClr val="FFFFFF"/>
                </a:highlight>
              </a:rPr>
              <a:t> worden weergegeven in </a:t>
            </a:r>
            <a:r>
              <a:rPr i="1" lang="nl" sz="1450">
                <a:solidFill>
                  <a:srgbClr val="404040"/>
                </a:solidFill>
                <a:highlight>
                  <a:srgbClr val="FFFFFF"/>
                </a:highlight>
              </a:rPr>
              <a:t>woorden</a:t>
            </a:r>
            <a:r>
              <a:rPr lang="nl" sz="1450">
                <a:solidFill>
                  <a:srgbClr val="404040"/>
                </a:solidFill>
                <a:highlight>
                  <a:srgbClr val="FFFFFF"/>
                </a:highlight>
              </a:rPr>
              <a:t>. Vandaar dat je waarden en woorden straks vrij letterlijk kunt gebruiken in </a:t>
            </a:r>
            <a:r>
              <a:rPr lang="nl" sz="1450" u="sng">
                <a:solidFill>
                  <a:srgbClr val="DB0A2D"/>
                </a:solidFill>
                <a:highlight>
                  <a:srgbClr val="FFFFFF"/>
                </a:highlight>
                <a:hlinkClick r:id="rId2">
                  <a:extLst>
                    <a:ext uri="{A12FA001-AC4F-418D-AE19-62706E023703}">
                      <ahyp:hlinkClr val="tx"/>
                    </a:ext>
                  </a:extLst>
                </a:hlinkClick>
              </a:rPr>
              <a:t>Stap 4 Creatie</a:t>
            </a:r>
            <a:r>
              <a:rPr lang="nl" sz="1450">
                <a:solidFill>
                  <a:srgbClr val="404040"/>
                </a:solidFill>
                <a:highlight>
                  <a:srgbClr val="FFFFFF"/>
                </a:highlight>
              </a:rPr>
              <a:t>, als je een Boodschap voor de Communicatiestrategie gaat bedenken.</a:t>
            </a:r>
            <a:endParaRPr sz="1450">
              <a:solidFill>
                <a:srgbClr val="404040"/>
              </a:solidFill>
              <a:highlight>
                <a:srgbClr val="FFFFFF"/>
              </a:highlight>
            </a:endParaRPr>
          </a:p>
          <a:p>
            <a:pPr indent="0" lvl="0" marL="0" rtl="0" algn="l">
              <a:lnSpc>
                <a:spcPct val="115000"/>
              </a:lnSpc>
              <a:spcBef>
                <a:spcPts val="210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d99229b50c_0_3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3d99229b50c_0_3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None/>
            </a:pPr>
            <a:r>
              <a:rPr lang="nl" sz="1450">
                <a:solidFill>
                  <a:srgbClr val="404040"/>
                </a:solidFill>
                <a:highlight>
                  <a:srgbClr val="FFFFFF"/>
                </a:highlight>
              </a:rPr>
              <a:t>Ook </a:t>
            </a:r>
            <a:r>
              <a:rPr i="1" lang="nl" sz="1450">
                <a:solidFill>
                  <a:srgbClr val="404040"/>
                </a:solidFill>
                <a:highlight>
                  <a:srgbClr val="FFFFFF"/>
                </a:highlight>
              </a:rPr>
              <a:t>waarden</a:t>
            </a:r>
            <a:r>
              <a:rPr lang="nl" sz="1450">
                <a:solidFill>
                  <a:srgbClr val="404040"/>
                </a:solidFill>
                <a:highlight>
                  <a:srgbClr val="FFFFFF"/>
                </a:highlight>
              </a:rPr>
              <a:t> worden weergegeven in </a:t>
            </a:r>
            <a:r>
              <a:rPr i="1" lang="nl" sz="1450">
                <a:solidFill>
                  <a:srgbClr val="404040"/>
                </a:solidFill>
                <a:highlight>
                  <a:srgbClr val="FFFFFF"/>
                </a:highlight>
              </a:rPr>
              <a:t>woorden</a:t>
            </a:r>
            <a:r>
              <a:rPr lang="nl" sz="1450">
                <a:solidFill>
                  <a:srgbClr val="404040"/>
                </a:solidFill>
                <a:highlight>
                  <a:srgbClr val="FFFFFF"/>
                </a:highlight>
              </a:rPr>
              <a:t>. Vandaar dat je waarden en woorden straks vrij letterlijk kunt gebruiken in </a:t>
            </a:r>
            <a:r>
              <a:rPr lang="nl" sz="1450" u="sng">
                <a:solidFill>
                  <a:srgbClr val="DB0A2D"/>
                </a:solidFill>
                <a:highlight>
                  <a:srgbClr val="FFFFFF"/>
                </a:highlight>
                <a:hlinkClick r:id="rId2">
                  <a:extLst>
                    <a:ext uri="{A12FA001-AC4F-418D-AE19-62706E023703}">
                      <ahyp:hlinkClr val="tx"/>
                    </a:ext>
                  </a:extLst>
                </a:hlinkClick>
              </a:rPr>
              <a:t>Stap 4 Creatie</a:t>
            </a:r>
            <a:r>
              <a:rPr lang="nl" sz="1450">
                <a:solidFill>
                  <a:srgbClr val="404040"/>
                </a:solidFill>
                <a:highlight>
                  <a:srgbClr val="FFFFFF"/>
                </a:highlight>
              </a:rPr>
              <a:t>, als je een Boodschap voor de Communicatiestrategie gaat bedenken.</a:t>
            </a:r>
            <a:endParaRPr sz="1450">
              <a:solidFill>
                <a:srgbClr val="404040"/>
              </a:solidFill>
              <a:highlight>
                <a:srgbClr val="FFFFFF"/>
              </a:highlight>
            </a:endParaRPr>
          </a:p>
          <a:p>
            <a:pPr indent="0" lvl="0" marL="0" rtl="0" algn="l">
              <a:lnSpc>
                <a:spcPct val="115000"/>
              </a:lnSpc>
              <a:spcBef>
                <a:spcPts val="2100"/>
              </a:spcBef>
              <a:spcAft>
                <a:spcPts val="0"/>
              </a:spcAft>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d99229b50c_0_2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3d99229b50c_0_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d99229b50c_0_3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3d99229b50c_0_3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d99229b50c_0_3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3d99229b50c_0_3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d99229b50c_0_3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3d99229b50c_0_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d99229b50c_0_3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3d99229b50c_0_3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d99229b50c_0_3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3d99229b50c_0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20675" lvl="0" marL="457200" rtl="0" algn="l">
              <a:lnSpc>
                <a:spcPct val="115000"/>
              </a:lnSpc>
              <a:spcBef>
                <a:spcPts val="700"/>
              </a:spcBef>
              <a:spcAft>
                <a:spcPts val="0"/>
              </a:spcAft>
              <a:buClr>
                <a:srgbClr val="404040"/>
              </a:buClr>
              <a:buSzPts val="1450"/>
              <a:buChar char="●"/>
            </a:pPr>
            <a:r>
              <a:rPr b="1" lang="nl" sz="1450">
                <a:solidFill>
                  <a:srgbClr val="404040"/>
                </a:solidFill>
                <a:highlight>
                  <a:srgbClr val="FFFFFF"/>
                </a:highlight>
              </a:rPr>
              <a:t>Verplicht gebruik van de huisstijl</a:t>
            </a:r>
            <a:r>
              <a:rPr lang="nl" sz="1450">
                <a:solidFill>
                  <a:srgbClr val="404040"/>
                </a:solidFill>
                <a:highlight>
                  <a:srgbClr val="FFFFFF"/>
                </a:highlight>
              </a:rPr>
              <a:t>. Enerzijds is het goed voor de herkenbaarheid – en daarmee voor het bouwen aan een sterk merk – om de </a:t>
            </a:r>
            <a:r>
              <a:rPr i="1" lang="nl" sz="1450">
                <a:solidFill>
                  <a:srgbClr val="404040"/>
                </a:solidFill>
                <a:highlight>
                  <a:srgbClr val="FFFFFF"/>
                </a:highlight>
              </a:rPr>
              <a:t>huisstijl</a:t>
            </a:r>
            <a:r>
              <a:rPr lang="nl" sz="1450">
                <a:solidFill>
                  <a:srgbClr val="404040"/>
                </a:solidFill>
                <a:highlight>
                  <a:srgbClr val="FFFFFF"/>
                </a:highlight>
              </a:rPr>
              <a:t> te gebruiken in de communicatiemiddelen van je campagne. Anderzijds spreekt deze huisstijl misschien niet aan bij de Doelgroep, en dat kan de effectiviteit van de campagne aantasten.</a:t>
            </a:r>
            <a:endParaRPr sz="1450">
              <a:solidFill>
                <a:srgbClr val="404040"/>
              </a:solidFill>
              <a:highlight>
                <a:srgbClr val="FFFFFF"/>
              </a:highlight>
            </a:endParaRPr>
          </a:p>
          <a:p>
            <a:pPr indent="-320675" lvl="0" marL="457200" rtl="0" algn="l">
              <a:lnSpc>
                <a:spcPct val="115000"/>
              </a:lnSpc>
              <a:spcBef>
                <a:spcPts val="0"/>
              </a:spcBef>
              <a:spcAft>
                <a:spcPts val="0"/>
              </a:spcAft>
              <a:buClr>
                <a:srgbClr val="404040"/>
              </a:buClr>
              <a:buSzPts val="1450"/>
              <a:buChar char="●"/>
            </a:pPr>
            <a:r>
              <a:rPr b="1" lang="nl" sz="1450">
                <a:solidFill>
                  <a:srgbClr val="404040"/>
                </a:solidFill>
                <a:highlight>
                  <a:srgbClr val="FFFFFF"/>
                </a:highlight>
              </a:rPr>
              <a:t>Verplicht uitstralen van de kernwaarden</a:t>
            </a:r>
            <a:r>
              <a:rPr lang="nl" sz="1450">
                <a:solidFill>
                  <a:srgbClr val="404040"/>
                </a:solidFill>
                <a:highlight>
                  <a:srgbClr val="FFFFFF"/>
                </a:highlight>
              </a:rPr>
              <a:t>. Vergelijkbaar met de voorgaande randvoorwaarde: Enerzijds is het goed voor de herkenbaarheid – en daarmee voor het bouwen aan een sterk merk – om ervoor te zorgen dat de </a:t>
            </a:r>
            <a:r>
              <a:rPr i="1" lang="nl" sz="1450">
                <a:solidFill>
                  <a:srgbClr val="404040"/>
                </a:solidFill>
                <a:highlight>
                  <a:srgbClr val="FFFFFF"/>
                </a:highlight>
              </a:rPr>
              <a:t>kernwaarden</a:t>
            </a:r>
            <a:r>
              <a:rPr lang="nl" sz="1450">
                <a:solidFill>
                  <a:srgbClr val="404040"/>
                </a:solidFill>
                <a:highlight>
                  <a:srgbClr val="FFFFFF"/>
                </a:highlight>
              </a:rPr>
              <a:t> herkenbaar zijn in de communicatiemiddelen van je campagne. Anderzijds spreken deze kernwaarden misschien niet aan bij de Doelgroep, en dat kan de effectiviteit van de campagne aantasten.</a:t>
            </a:r>
            <a:endParaRPr sz="1450">
              <a:solidFill>
                <a:srgbClr val="404040"/>
              </a:solidFill>
              <a:highlight>
                <a:srgbClr val="FFFFFF"/>
              </a:highlight>
            </a:endParaRPr>
          </a:p>
          <a:p>
            <a:pPr indent="-320675" lvl="0" marL="457200" rtl="0" algn="l">
              <a:lnSpc>
                <a:spcPct val="115000"/>
              </a:lnSpc>
              <a:spcBef>
                <a:spcPts val="0"/>
              </a:spcBef>
              <a:spcAft>
                <a:spcPts val="0"/>
              </a:spcAft>
              <a:buClr>
                <a:srgbClr val="404040"/>
              </a:buClr>
              <a:buSzPts val="1450"/>
              <a:buChar char="●"/>
            </a:pPr>
            <a:r>
              <a:rPr b="1" lang="nl" sz="1450">
                <a:solidFill>
                  <a:srgbClr val="404040"/>
                </a:solidFill>
                <a:highlight>
                  <a:srgbClr val="FFFFFF"/>
                </a:highlight>
              </a:rPr>
              <a:t>Beperkte tijd.</a:t>
            </a:r>
            <a:r>
              <a:rPr lang="nl" sz="1450">
                <a:solidFill>
                  <a:srgbClr val="404040"/>
                </a:solidFill>
                <a:highlight>
                  <a:srgbClr val="FFFFFF"/>
                </a:highlight>
              </a:rPr>
              <a:t> Vaak wordt er pas gedacht aan een Communicatiecampagne als er al duidelijk een probleem is. Communicatie moet dan de oplossing bieden. Maar met Communicatie kan niet alles worden opgelost, dat in het verleden niet goed is gegaan. In een paar weken kan bijvoorbeeld wél iets worden gedaan aan onbekendheid, maar het ombuigen van weerstand tegen het merk/ bedrijf/ organisatie kost meer tijd.</a:t>
            </a:r>
            <a:endParaRPr sz="1450">
              <a:solidFill>
                <a:srgbClr val="404040"/>
              </a:solidFill>
              <a:highlight>
                <a:srgbClr val="FFFFFF"/>
              </a:highlight>
            </a:endParaRPr>
          </a:p>
          <a:p>
            <a:pPr indent="-320675" lvl="0" marL="457200" rtl="0" algn="l">
              <a:lnSpc>
                <a:spcPct val="115000"/>
              </a:lnSpc>
              <a:spcBef>
                <a:spcPts val="0"/>
              </a:spcBef>
              <a:spcAft>
                <a:spcPts val="0"/>
              </a:spcAft>
              <a:buClr>
                <a:srgbClr val="404040"/>
              </a:buClr>
              <a:buSzPts val="1450"/>
              <a:buChar char="●"/>
            </a:pPr>
            <a:r>
              <a:rPr b="1" lang="nl" sz="1450">
                <a:solidFill>
                  <a:srgbClr val="404040"/>
                </a:solidFill>
                <a:highlight>
                  <a:srgbClr val="FFFFFF"/>
                </a:highlight>
              </a:rPr>
              <a:t>Beperkte menskracht en expertise</a:t>
            </a:r>
            <a:r>
              <a:rPr lang="nl" sz="1450">
                <a:solidFill>
                  <a:srgbClr val="404040"/>
                </a:solidFill>
                <a:highlight>
                  <a:srgbClr val="FFFFFF"/>
                </a:highlight>
              </a:rPr>
              <a:t>. Meestal heeft het bedrijf of de Organisatie maar een beperkte hoeveelheid mensen in huis om de Communicatiecampagne te ontwikkelen en te realiseren. Deze mensen hadden al werk vóórdat er een Communicatiecampagne moest komen, dus de hoeveelheid tijd hiervoor is beperkt. Bovendien heeft men niet altijd alle competenties in huis om de Communicatiecampagne te ontwikkelen en te realiseren. Het bedenken van een strategie is bijvoorbeeld één ding, het schrijven van teksten is iets anders. Het maken van aantrekkelijk vormgegeven Communicatiemiddelen, kan ook niet iedereen, of het maken van goede foto’s. Dit kan allemaal de effectiviteit van de Communicatiecampagne beperken.</a:t>
            </a:r>
            <a:endParaRPr sz="1450">
              <a:solidFill>
                <a:srgbClr val="404040"/>
              </a:solidFill>
              <a:highlight>
                <a:srgbClr val="FFFFFF"/>
              </a:highlight>
            </a:endParaRPr>
          </a:p>
          <a:p>
            <a:pPr indent="-320675" lvl="0" marL="457200" rtl="0" algn="l">
              <a:lnSpc>
                <a:spcPct val="115000"/>
              </a:lnSpc>
              <a:spcBef>
                <a:spcPts val="0"/>
              </a:spcBef>
              <a:spcAft>
                <a:spcPts val="0"/>
              </a:spcAft>
              <a:buClr>
                <a:srgbClr val="404040"/>
              </a:buClr>
              <a:buSzPts val="1450"/>
              <a:buChar char="●"/>
            </a:pPr>
            <a:r>
              <a:rPr b="1" lang="nl" sz="1450">
                <a:solidFill>
                  <a:srgbClr val="404040"/>
                </a:solidFill>
                <a:highlight>
                  <a:srgbClr val="FFFFFF"/>
                </a:highlight>
              </a:rPr>
              <a:t>Regio</a:t>
            </a:r>
            <a:r>
              <a:rPr lang="nl" sz="1450">
                <a:solidFill>
                  <a:srgbClr val="404040"/>
                </a:solidFill>
                <a:highlight>
                  <a:srgbClr val="FFFFFF"/>
                </a:highlight>
              </a:rPr>
              <a:t>. De opdrachtgever wil misschien in heel het land – of zelfs daarbuiten – werven, maar gezien al de randvoorwaarden is het realistischer om een campagne dichter bij huis te houden. Of de opdrachtgever denkt juist te regionaal, terwijl het voor het oplossen van het probleem beter is om ook de (arbeids)markt verderop te bewerken.</a:t>
            </a:r>
            <a:endParaRPr sz="1450">
              <a:solidFill>
                <a:srgbClr val="404040"/>
              </a:solidFill>
              <a:highlight>
                <a:srgbClr val="FFFFFF"/>
              </a:highlight>
            </a:endParaRPr>
          </a:p>
          <a:p>
            <a:pPr indent="-320675" lvl="0" marL="457200" rtl="0" algn="l">
              <a:lnSpc>
                <a:spcPct val="115000"/>
              </a:lnSpc>
              <a:spcBef>
                <a:spcPts val="0"/>
              </a:spcBef>
              <a:spcAft>
                <a:spcPts val="0"/>
              </a:spcAft>
              <a:buClr>
                <a:srgbClr val="404040"/>
              </a:buClr>
              <a:buSzPts val="1450"/>
              <a:buChar char="●"/>
            </a:pPr>
            <a:r>
              <a:rPr b="1" lang="nl" sz="1450">
                <a:solidFill>
                  <a:srgbClr val="404040"/>
                </a:solidFill>
                <a:highlight>
                  <a:srgbClr val="FFFFFF"/>
                </a:highlight>
              </a:rPr>
              <a:t>Budget</a:t>
            </a:r>
            <a:r>
              <a:rPr lang="nl" sz="1450">
                <a:solidFill>
                  <a:srgbClr val="404040"/>
                </a:solidFill>
                <a:highlight>
                  <a:srgbClr val="FFFFFF"/>
                </a:highlight>
              </a:rPr>
              <a:t>. Voor de meest effectieve Communicatiecampagne moet een </a:t>
            </a:r>
            <a:r>
              <a:rPr lang="nl" sz="1450" u="sng">
                <a:solidFill>
                  <a:srgbClr val="DB0A2D"/>
                </a:solidFill>
                <a:highlight>
                  <a:srgbClr val="FFFFFF"/>
                </a:highlight>
                <a:hlinkClick r:id="rId2">
                  <a:extLst>
                    <a:ext uri="{A12FA001-AC4F-418D-AE19-62706E023703}">
                      <ahyp:hlinkClr val="tx"/>
                    </a:ext>
                  </a:extLst>
                </a:hlinkClick>
              </a:rPr>
              <a:t>Taakstellend Budget</a:t>
            </a:r>
            <a:r>
              <a:rPr lang="nl" sz="1450">
                <a:solidFill>
                  <a:srgbClr val="404040"/>
                </a:solidFill>
                <a:highlight>
                  <a:srgbClr val="FFFFFF"/>
                </a:highlight>
              </a:rPr>
              <a:t> worden vastgesteld, maar meestal is het Budget al vastgelegd en moet de Communicatiecampagne binnen dit Budget gerealiseerd worden. Dit kan de effectiviteit van de Communicatiecampagne beperken.</a:t>
            </a:r>
            <a:endParaRPr sz="1450">
              <a:solidFill>
                <a:srgbClr val="404040"/>
              </a:solidFill>
              <a:highlight>
                <a:srgbClr val="FFFFFF"/>
              </a:highlight>
            </a:endParaRPr>
          </a:p>
          <a:p>
            <a:pPr indent="0" lvl="0" marL="0" rtl="0" algn="l">
              <a:lnSpc>
                <a:spcPct val="115000"/>
              </a:lnSpc>
              <a:spcBef>
                <a:spcPts val="280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d99229b50c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3d99229b50c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db9be7a5c0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3db9be7a5c0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db9be7a5c0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3db9be7a5c0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db9be7a5c0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3db9be7a5c0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d9eefb96f1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3d9eefb96f1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3db5fd12400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3db5fd12400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3d9eefb96f1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3d9eefb96f1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3db9be7a5c0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3db9be7a5c0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5" name="Shape 55"/>
        <p:cNvGrpSpPr/>
        <p:nvPr/>
      </p:nvGrpSpPr>
      <p:grpSpPr>
        <a:xfrm>
          <a:off x="0" y="0"/>
          <a:ext cx="0" cy="0"/>
          <a:chOff x="0" y="0"/>
          <a:chExt cx="0" cy="0"/>
        </a:xfrm>
      </p:grpSpPr>
      <p:sp>
        <p:nvSpPr>
          <p:cNvPr id="56" name="Google Shape;56;p1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57" name="Google Shape;57;p14"/>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8" name="Google Shape;58;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9" name="Shape 59"/>
        <p:cNvGrpSpPr/>
        <p:nvPr/>
      </p:nvGrpSpPr>
      <p:grpSpPr>
        <a:xfrm>
          <a:off x="0" y="0"/>
          <a:ext cx="0" cy="0"/>
          <a:chOff x="0" y="0"/>
          <a:chExt cx="0" cy="0"/>
        </a:xfrm>
      </p:grpSpPr>
      <p:sp>
        <p:nvSpPr>
          <p:cNvPr id="60" name="Google Shape;60;p15"/>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61" name="Google Shape;61;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2" name="Shape 62"/>
        <p:cNvGrpSpPr/>
        <p:nvPr/>
      </p:nvGrpSpPr>
      <p:grpSpPr>
        <a:xfrm>
          <a:off x="0" y="0"/>
          <a:ext cx="0" cy="0"/>
          <a:chOff x="0" y="0"/>
          <a:chExt cx="0" cy="0"/>
        </a:xfrm>
      </p:grpSpPr>
      <p:sp>
        <p:nvSpPr>
          <p:cNvPr id="63" name="Google Shape;63;p1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4" name="Google Shape;64;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65" name="Google Shape;65;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6" name="Shape 66"/>
        <p:cNvGrpSpPr/>
        <p:nvPr/>
      </p:nvGrpSpPr>
      <p:grpSpPr>
        <a:xfrm>
          <a:off x="0" y="0"/>
          <a:ext cx="0" cy="0"/>
          <a:chOff x="0" y="0"/>
          <a:chExt cx="0" cy="0"/>
        </a:xfrm>
      </p:grpSpPr>
      <p:sp>
        <p:nvSpPr>
          <p:cNvPr id="67" name="Google Shape;67;p1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8" name="Google Shape;68;p17"/>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9" name="Google Shape;69;p17"/>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70" name="Google Shape;70;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1" name="Shape 71"/>
        <p:cNvGrpSpPr/>
        <p:nvPr/>
      </p:nvGrpSpPr>
      <p:grpSpPr>
        <a:xfrm>
          <a:off x="0" y="0"/>
          <a:ext cx="0" cy="0"/>
          <a:chOff x="0" y="0"/>
          <a:chExt cx="0" cy="0"/>
        </a:xfrm>
      </p:grpSpPr>
      <p:sp>
        <p:nvSpPr>
          <p:cNvPr id="72" name="Google Shape;72;p1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3" name="Google Shape;73;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4" name="Shape 74"/>
        <p:cNvGrpSpPr/>
        <p:nvPr/>
      </p:nvGrpSpPr>
      <p:grpSpPr>
        <a:xfrm>
          <a:off x="0" y="0"/>
          <a:ext cx="0" cy="0"/>
          <a:chOff x="0" y="0"/>
          <a:chExt cx="0" cy="0"/>
        </a:xfrm>
      </p:grpSpPr>
      <p:sp>
        <p:nvSpPr>
          <p:cNvPr id="75" name="Google Shape;75;p19"/>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76" name="Google Shape;76;p19"/>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77" name="Google Shape;77;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8" name="Shape 78"/>
        <p:cNvGrpSpPr/>
        <p:nvPr/>
      </p:nvGrpSpPr>
      <p:grpSpPr>
        <a:xfrm>
          <a:off x="0" y="0"/>
          <a:ext cx="0" cy="0"/>
          <a:chOff x="0" y="0"/>
          <a:chExt cx="0" cy="0"/>
        </a:xfrm>
      </p:grpSpPr>
      <p:sp>
        <p:nvSpPr>
          <p:cNvPr id="79" name="Google Shape;79;p20"/>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80" name="Google Shape;80;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1" name="Shape 81"/>
        <p:cNvGrpSpPr/>
        <p:nvPr/>
      </p:nvGrpSpPr>
      <p:grpSpPr>
        <a:xfrm>
          <a:off x="0" y="0"/>
          <a:ext cx="0" cy="0"/>
          <a:chOff x="0" y="0"/>
          <a:chExt cx="0" cy="0"/>
        </a:xfrm>
      </p:grpSpPr>
      <p:sp>
        <p:nvSpPr>
          <p:cNvPr id="82" name="Google Shape;82;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21"/>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84" name="Google Shape;84;p21"/>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5" name="Google Shape;85;p21"/>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86" name="Google Shape;86;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7" name="Shape 87"/>
        <p:cNvGrpSpPr/>
        <p:nvPr/>
      </p:nvGrpSpPr>
      <p:grpSpPr>
        <a:xfrm>
          <a:off x="0" y="0"/>
          <a:ext cx="0" cy="0"/>
          <a:chOff x="0" y="0"/>
          <a:chExt cx="0" cy="0"/>
        </a:xfrm>
      </p:grpSpPr>
      <p:sp>
        <p:nvSpPr>
          <p:cNvPr id="88" name="Google Shape;88;p22"/>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89" name="Google Shape;89;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0" name="Shape 90"/>
        <p:cNvGrpSpPr/>
        <p:nvPr/>
      </p:nvGrpSpPr>
      <p:grpSpPr>
        <a:xfrm>
          <a:off x="0" y="0"/>
          <a:ext cx="0" cy="0"/>
          <a:chOff x="0" y="0"/>
          <a:chExt cx="0" cy="0"/>
        </a:xfrm>
      </p:grpSpPr>
      <p:sp>
        <p:nvSpPr>
          <p:cNvPr id="91" name="Google Shape;91;p2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92" name="Google Shape;92;p23"/>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93" name="Google Shape;93;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4" name="Shape 94"/>
        <p:cNvGrpSpPr/>
        <p:nvPr/>
      </p:nvGrpSpPr>
      <p:grpSpPr>
        <a:xfrm>
          <a:off x="0" y="0"/>
          <a:ext cx="0" cy="0"/>
          <a:chOff x="0" y="0"/>
          <a:chExt cx="0" cy="0"/>
        </a:xfrm>
      </p:grpSpPr>
      <p:sp>
        <p:nvSpPr>
          <p:cNvPr id="95" name="Google Shape;95;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1.xml"/><Relationship Id="rId10" Type="http://schemas.openxmlformats.org/officeDocument/2006/relationships/slideLayout" Target="../slideLayouts/slideLayout20.xml"/><Relationship Id="rId13" Type="http://schemas.openxmlformats.org/officeDocument/2006/relationships/theme" Target="../theme/theme3.xml"/><Relationship Id="rId12" Type="http://schemas.openxmlformats.org/officeDocument/2006/relationships/slideLayout" Target="../slideLayouts/slideLayout22.xml"/><Relationship Id="rId1" Type="http://schemas.openxmlformats.org/officeDocument/2006/relationships/image" Target="../media/image1.jp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n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nl"/>
              <a:t>‹#›</a:t>
            </a:fld>
            <a:endParaRPr/>
          </a:p>
        </p:txBody>
      </p:sp>
      <p:pic>
        <p:nvPicPr>
          <p:cNvPr id="54" name="Google Shape;54;p13" title="Communicatie KC Logo Rood Blauw mini.jpg"/>
          <p:cNvPicPr preferRelativeResize="0"/>
          <p:nvPr/>
        </p:nvPicPr>
        <p:blipFill>
          <a:blip r:embed="rId1">
            <a:alphaModFix/>
          </a:blip>
          <a:stretch>
            <a:fillRect/>
          </a:stretch>
        </p:blipFill>
        <p:spPr>
          <a:xfrm>
            <a:off x="7131908" y="38002"/>
            <a:ext cx="1952452" cy="48555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hyperlink" Target="https://communicatiekc.com/strategisch-kader-v2/"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hyperlink" Target="https://communicatiekc.com/nima-a2-communicatieplan/#nima-a2-communicatie-exameneisen-en-beoordeling" TargetMode="External"/><Relationship Id="rId4" Type="http://schemas.openxmlformats.org/officeDocument/2006/relationships/hyperlink" Target="https://communicatiekc.com/nima-a2-communicatieplan/#nima-a2-communicatie-exameneisen-en-beoordeling"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 Id="rId3" Type="http://schemas.openxmlformats.org/officeDocument/2006/relationships/hyperlink" Target="https://communicatiekc.com/nima-a2-communicatieplan/#nima-a2-communicatie-exameneisen-en-beoordeling"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hyperlink" Target="https://lanredahunsi.com/the-golden-circle-by-simon-sinek/" TargetMode="Externa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 Id="rId3" Type="http://schemas.openxmlformats.org/officeDocument/2006/relationships/hyperlink" Target="https://commons.wikimedia.org/w/index.php?curid=1315134" TargetMode="Externa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hyperlink" Target="https://communicatiekc.com/nima-a2-communicatieplan/#nima-a2-communicatie-exameneisen-en-beoordeling"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 Id="rId3"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 Id="rId3" Type="http://schemas.openxmlformats.org/officeDocument/2006/relationships/image" Target="../media/image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 Id="rId3" Type="http://schemas.openxmlformats.org/officeDocument/2006/relationships/image" Target="../media/image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25"/>
          <p:cNvSpPr txBox="1"/>
          <p:nvPr>
            <p:ph type="ctrTitle"/>
          </p:nvPr>
        </p:nvSpPr>
        <p:spPr>
          <a:xfrm>
            <a:off x="311700" y="744575"/>
            <a:ext cx="8520600" cy="2269500"/>
          </a:xfrm>
          <a:prstGeom prst="rect">
            <a:avLst/>
          </a:prstGeom>
          <a:solidFill>
            <a:srgbClr val="FF0000"/>
          </a:solidFill>
        </p:spPr>
        <p:txBody>
          <a:bodyPr anchorCtr="0" anchor="b" bIns="91425" lIns="91425" spcFirstLastPara="1" rIns="91425" wrap="square" tIns="91425">
            <a:normAutofit/>
          </a:bodyPr>
          <a:lstStyle/>
          <a:p>
            <a:pPr indent="0" lvl="0" marL="0" rtl="0" algn="ctr">
              <a:spcBef>
                <a:spcPts val="0"/>
              </a:spcBef>
              <a:spcAft>
                <a:spcPts val="0"/>
              </a:spcAft>
              <a:buNone/>
            </a:pPr>
            <a:r>
              <a:rPr lang="nl">
                <a:solidFill>
                  <a:schemeClr val="lt1"/>
                </a:solidFill>
                <a:latin typeface="Lexend ExtraBold"/>
                <a:ea typeface="Lexend ExtraBold"/>
                <a:cs typeface="Lexend ExtraBold"/>
                <a:sym typeface="Lexend ExtraBold"/>
              </a:rPr>
              <a:t>Stap 1</a:t>
            </a:r>
            <a:endParaRPr>
              <a:solidFill>
                <a:schemeClr val="lt1"/>
              </a:solidFill>
              <a:latin typeface="Lexend ExtraBold"/>
              <a:ea typeface="Lexend ExtraBold"/>
              <a:cs typeface="Lexend ExtraBold"/>
              <a:sym typeface="Lexend ExtraBold"/>
            </a:endParaRPr>
          </a:p>
          <a:p>
            <a:pPr indent="0" lvl="0" marL="0" rtl="0" algn="ctr">
              <a:spcBef>
                <a:spcPts val="0"/>
              </a:spcBef>
              <a:spcAft>
                <a:spcPts val="0"/>
              </a:spcAft>
              <a:buNone/>
            </a:pPr>
            <a:r>
              <a:rPr lang="nl">
                <a:solidFill>
                  <a:schemeClr val="lt1"/>
                </a:solidFill>
                <a:latin typeface="Lexend ExtraBold"/>
                <a:ea typeface="Lexend ExtraBold"/>
                <a:cs typeface="Lexend ExtraBold"/>
                <a:sym typeface="Lexend ExtraBold"/>
              </a:rPr>
              <a:t>Strategisch Kader</a:t>
            </a:r>
            <a:endParaRPr>
              <a:solidFill>
                <a:schemeClr val="lt1"/>
              </a:solidFill>
              <a:latin typeface="Lexend ExtraBold"/>
              <a:ea typeface="Lexend ExtraBold"/>
              <a:cs typeface="Lexend ExtraBold"/>
              <a:sym typeface="Lexend ExtraBold"/>
            </a:endParaRPr>
          </a:p>
        </p:txBody>
      </p:sp>
      <p:sp>
        <p:nvSpPr>
          <p:cNvPr id="101" name="Google Shape;101;p25"/>
          <p:cNvSpPr txBox="1"/>
          <p:nvPr>
            <p:ph idx="1" type="subTitle"/>
          </p:nvPr>
        </p:nvSpPr>
        <p:spPr>
          <a:xfrm>
            <a:off x="311700" y="3081013"/>
            <a:ext cx="8520600" cy="792600"/>
          </a:xfrm>
          <a:prstGeom prst="rect">
            <a:avLst/>
          </a:prstGeom>
          <a:solidFill>
            <a:srgbClr val="CFE2F3"/>
          </a:solidFill>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nl" sz="2300">
                <a:solidFill>
                  <a:srgbClr val="404040"/>
                </a:solidFill>
                <a:latin typeface="Lexend Medium"/>
                <a:ea typeface="Lexend Medium"/>
                <a:cs typeface="Lexend Medium"/>
                <a:sym typeface="Lexend Medium"/>
              </a:rPr>
              <a:t>Uitgangspunten/ Achtergrond &amp; Opdracht: </a:t>
            </a:r>
            <a:endParaRPr sz="2300">
              <a:solidFill>
                <a:srgbClr val="404040"/>
              </a:solidFill>
              <a:latin typeface="Lexend Medium"/>
              <a:ea typeface="Lexend Medium"/>
              <a:cs typeface="Lexend Medium"/>
              <a:sym typeface="Lexend Medium"/>
            </a:endParaRPr>
          </a:p>
          <a:p>
            <a:pPr indent="0" lvl="0" marL="0" rtl="0" algn="ctr">
              <a:spcBef>
                <a:spcPts val="0"/>
              </a:spcBef>
              <a:spcAft>
                <a:spcPts val="0"/>
              </a:spcAft>
              <a:buClr>
                <a:schemeClr val="dk1"/>
              </a:buClr>
              <a:buSzPts val="1100"/>
              <a:buFont typeface="Arial"/>
              <a:buNone/>
            </a:pPr>
            <a:r>
              <a:rPr lang="nl" sz="2300">
                <a:solidFill>
                  <a:srgbClr val="404040"/>
                </a:solidFill>
                <a:latin typeface="Lexend Medium"/>
                <a:ea typeface="Lexend Medium"/>
                <a:cs typeface="Lexend Medium"/>
                <a:sym typeface="Lexend Medium"/>
              </a:rPr>
              <a:t>Probleem oplossen met Communicatie.</a:t>
            </a:r>
            <a:endParaRPr sz="2300">
              <a:solidFill>
                <a:srgbClr val="404040"/>
              </a:solidFill>
              <a:latin typeface="Lexend Medium"/>
              <a:ea typeface="Lexend Medium"/>
              <a:cs typeface="Lexend Medium"/>
              <a:sym typeface="Lexend Medium"/>
            </a:endParaRPr>
          </a:p>
        </p:txBody>
      </p:sp>
      <p:sp>
        <p:nvSpPr>
          <p:cNvPr id="102" name="Google Shape;102;p25"/>
          <p:cNvSpPr/>
          <p:nvPr/>
        </p:nvSpPr>
        <p:spPr>
          <a:xfrm>
            <a:off x="327600" y="4575650"/>
            <a:ext cx="8520600" cy="349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nl" sz="1600">
                <a:latin typeface="Lexend"/>
                <a:ea typeface="Lexend"/>
                <a:cs typeface="Lexend"/>
                <a:sym typeface="Lexend"/>
              </a:rPr>
              <a:t>Ga naar </a:t>
            </a:r>
            <a:r>
              <a:rPr lang="nl" sz="1600">
                <a:solidFill>
                  <a:srgbClr val="DB0A2D"/>
                </a:solidFill>
                <a:uFill>
                  <a:noFill/>
                </a:uFill>
                <a:latin typeface="Lexend"/>
                <a:ea typeface="Lexend"/>
                <a:cs typeface="Lexend"/>
                <a:sym typeface="Lexend"/>
                <a:hlinkClick r:id="rId3">
                  <a:extLst>
                    <a:ext uri="{A12FA001-AC4F-418D-AE19-62706E023703}">
                      <ahyp:hlinkClr val="tx"/>
                    </a:ext>
                  </a:extLst>
                </a:hlinkClick>
              </a:rPr>
              <a:t>Stap 1 Strategisch Kader</a:t>
            </a:r>
            <a:endParaRPr sz="1600">
              <a:latin typeface="Lexend"/>
              <a:ea typeface="Lexend"/>
              <a:cs typeface="Lexend"/>
              <a:sym typeface="Lexen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25000"/>
              </a:lnSpc>
              <a:spcBef>
                <a:spcPts val="600"/>
              </a:spcBef>
              <a:spcAft>
                <a:spcPts val="300"/>
              </a:spcAft>
              <a:buNone/>
            </a:pPr>
            <a:r>
              <a:rPr lang="nl" sz="2000">
                <a:highlight>
                  <a:srgbClr val="FFFFFF"/>
                </a:highlight>
                <a:latin typeface="Lexend ExtraBold"/>
                <a:ea typeface="Lexend ExtraBold"/>
                <a:cs typeface="Lexend ExtraBold"/>
                <a:sym typeface="Lexend ExtraBold"/>
              </a:rPr>
              <a:t>Waarom een Strategisch Kader beschrijven?</a:t>
            </a:r>
            <a:endParaRPr sz="2000">
              <a:latin typeface="Lexend ExtraBold"/>
              <a:ea typeface="Lexend ExtraBold"/>
              <a:cs typeface="Lexend ExtraBold"/>
              <a:sym typeface="Lexend ExtraBold"/>
            </a:endParaRPr>
          </a:p>
        </p:txBody>
      </p:sp>
      <p:sp>
        <p:nvSpPr>
          <p:cNvPr id="108" name="Google Shape;108;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30200" lvl="0" marL="457200" rtl="0" algn="l">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Zorgen dat iedereen die betrokken is bij je project, op één lijn zit: </a:t>
            </a:r>
            <a:endParaRPr sz="1600">
              <a:solidFill>
                <a:srgbClr val="404040"/>
              </a:solidFill>
              <a:highlight>
                <a:srgbClr val="FFFFFF"/>
              </a:highlight>
              <a:latin typeface="Lexend"/>
              <a:ea typeface="Lexend"/>
              <a:cs typeface="Lexend"/>
              <a:sym typeface="Lexend"/>
            </a:endParaRPr>
          </a:p>
          <a:p>
            <a:pPr indent="-330200" lvl="1" marL="914400" rtl="0" algn="l">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Opdrachtgever</a:t>
            </a:r>
            <a:endParaRPr sz="1600">
              <a:solidFill>
                <a:srgbClr val="404040"/>
              </a:solidFill>
              <a:highlight>
                <a:srgbClr val="FFFFFF"/>
              </a:highlight>
              <a:latin typeface="Lexend"/>
              <a:ea typeface="Lexend"/>
              <a:cs typeface="Lexend"/>
              <a:sym typeface="Lexend"/>
            </a:endParaRPr>
          </a:p>
          <a:p>
            <a:pPr indent="-330200" lvl="1" marL="914400" rtl="0" algn="l">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Jijzelf</a:t>
            </a:r>
            <a:endParaRPr sz="1600">
              <a:solidFill>
                <a:srgbClr val="404040"/>
              </a:solidFill>
              <a:highlight>
                <a:srgbClr val="FFFFFF"/>
              </a:highlight>
              <a:latin typeface="Lexend"/>
              <a:ea typeface="Lexend"/>
              <a:cs typeface="Lexend"/>
              <a:sym typeface="Lexend"/>
            </a:endParaRPr>
          </a:p>
          <a:p>
            <a:pPr indent="-330200" lvl="1" marL="914400" rtl="0" algn="l">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Degenen die jouw scriptie gaan lezen.</a:t>
            </a:r>
            <a:endParaRPr sz="1600">
              <a:solidFill>
                <a:srgbClr val="404040"/>
              </a:solidFill>
              <a:highlight>
                <a:srgbClr val="FFFFFF"/>
              </a:highlight>
              <a:latin typeface="Lexend"/>
              <a:ea typeface="Lexend"/>
              <a:cs typeface="Lexend"/>
              <a:sym typeface="Lexend"/>
            </a:endParaRPr>
          </a:p>
          <a:p>
            <a:pPr indent="0" lvl="0" marL="0" rtl="0" algn="l">
              <a:spcBef>
                <a:spcPts val="1200"/>
              </a:spcBef>
              <a:spcAft>
                <a:spcPts val="0"/>
              </a:spcAft>
              <a:buNone/>
            </a:pPr>
            <a:r>
              <a:t/>
            </a:r>
            <a:endParaRPr sz="1600">
              <a:solidFill>
                <a:srgbClr val="404040"/>
              </a:solidFill>
              <a:highlight>
                <a:srgbClr val="FFFFFF"/>
              </a:highlight>
              <a:latin typeface="Lexend"/>
              <a:ea typeface="Lexend"/>
              <a:cs typeface="Lexend"/>
              <a:sym typeface="Lexend"/>
            </a:endParaRPr>
          </a:p>
          <a:p>
            <a:pPr indent="-330200" lvl="0" marL="457200" rtl="0" algn="l">
              <a:spcBef>
                <a:spcPts val="120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Duidelijk maken:</a:t>
            </a:r>
            <a:endParaRPr sz="1600">
              <a:solidFill>
                <a:srgbClr val="404040"/>
              </a:solidFill>
              <a:highlight>
                <a:srgbClr val="FFFFFF"/>
              </a:highlight>
              <a:latin typeface="Lexend"/>
              <a:ea typeface="Lexend"/>
              <a:cs typeface="Lexend"/>
              <a:sym typeface="Lexend"/>
            </a:endParaRPr>
          </a:p>
          <a:p>
            <a:pPr indent="-330200" lvl="1" marL="914400" rtl="0" algn="l">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Wat is eigenlijk het probleem?</a:t>
            </a:r>
            <a:endParaRPr sz="1600">
              <a:solidFill>
                <a:srgbClr val="404040"/>
              </a:solidFill>
              <a:highlight>
                <a:srgbClr val="FFFFFF"/>
              </a:highlight>
              <a:latin typeface="Lexend"/>
              <a:ea typeface="Lexend"/>
              <a:cs typeface="Lexend"/>
              <a:sym typeface="Lexend"/>
            </a:endParaRPr>
          </a:p>
          <a:p>
            <a:pPr indent="-330200" lvl="1" marL="914400" rtl="0" algn="l">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Wat is eigenlijk het doel van je plan?</a:t>
            </a:r>
            <a:endParaRPr sz="1600">
              <a:latin typeface="Lexend"/>
              <a:ea typeface="Lexend"/>
              <a:cs typeface="Lexend"/>
              <a:sym typeface="Lexend"/>
            </a:endParaRPr>
          </a:p>
        </p:txBody>
      </p:sp>
      <p:sp>
        <p:nvSpPr>
          <p:cNvPr id="109" name="Google Shape;109;p26"/>
          <p:cNvSpPr txBox="1"/>
          <p:nvPr/>
        </p:nvSpPr>
        <p:spPr>
          <a:xfrm>
            <a:off x="355075" y="4301475"/>
            <a:ext cx="8477100" cy="36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solidFill>
                <a:schemeClr val="dk2"/>
              </a:solidFill>
              <a:latin typeface="Lexend Medium"/>
              <a:ea typeface="Lexend Medium"/>
              <a:cs typeface="Lexend Medium"/>
              <a:sym typeface="Lexend Medium"/>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20000"/>
              </a:lnSpc>
              <a:spcBef>
                <a:spcPts val="2400"/>
              </a:spcBef>
              <a:spcAft>
                <a:spcPts val="2400"/>
              </a:spcAft>
              <a:buNone/>
            </a:pPr>
            <a:r>
              <a:rPr lang="nl" sz="2000">
                <a:solidFill>
                  <a:srgbClr val="404040"/>
                </a:solidFill>
                <a:highlight>
                  <a:srgbClr val="FFFFFF"/>
                </a:highlight>
                <a:latin typeface="Lexend ExtraBold"/>
                <a:ea typeface="Lexend ExtraBold"/>
                <a:cs typeface="Lexend ExtraBold"/>
                <a:sym typeface="Lexend ExtraBold"/>
              </a:rPr>
              <a:t>Met het Plan/ Advies wil je de Probleemsituatie veranderen in een Gewenste Situatie.</a:t>
            </a:r>
            <a:endParaRPr sz="2000">
              <a:latin typeface="Lexend ExtraBold"/>
              <a:ea typeface="Lexend ExtraBold"/>
              <a:cs typeface="Lexend ExtraBold"/>
              <a:sym typeface="Lexend ExtraBold"/>
            </a:endParaRPr>
          </a:p>
        </p:txBody>
      </p:sp>
      <p:sp>
        <p:nvSpPr>
          <p:cNvPr id="115" name="Google Shape;115;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116" name="Google Shape;116;p27"/>
          <p:cNvSpPr txBox="1"/>
          <p:nvPr/>
        </p:nvSpPr>
        <p:spPr>
          <a:xfrm>
            <a:off x="355075" y="4301475"/>
            <a:ext cx="8477100" cy="36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solidFill>
                <a:schemeClr val="dk2"/>
              </a:solidFill>
              <a:latin typeface="Lexend Medium"/>
              <a:ea typeface="Lexend Medium"/>
              <a:cs typeface="Lexend Medium"/>
              <a:sym typeface="Lexend Medium"/>
            </a:endParaRPr>
          </a:p>
        </p:txBody>
      </p:sp>
      <p:pic>
        <p:nvPicPr>
          <p:cNvPr id="117" name="Google Shape;117;p27"/>
          <p:cNvPicPr preferRelativeResize="0"/>
          <p:nvPr/>
        </p:nvPicPr>
        <p:blipFill>
          <a:blip r:embed="rId3">
            <a:alphaModFix/>
          </a:blip>
          <a:stretch>
            <a:fillRect/>
          </a:stretch>
        </p:blipFill>
        <p:spPr>
          <a:xfrm>
            <a:off x="355075" y="1249875"/>
            <a:ext cx="8221865" cy="3319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l">
                <a:latin typeface="Lexend ExtraBold"/>
                <a:ea typeface="Lexend ExtraBold"/>
                <a:cs typeface="Lexend ExtraBold"/>
                <a:sym typeface="Lexend ExtraBold"/>
              </a:rPr>
              <a:t>Hoe concreter hoe beter</a:t>
            </a:r>
            <a:endParaRPr>
              <a:latin typeface="Lexend ExtraBold"/>
              <a:ea typeface="Lexend ExtraBold"/>
              <a:cs typeface="Lexend ExtraBold"/>
              <a:sym typeface="Lexend ExtraBold"/>
            </a:endParaRPr>
          </a:p>
        </p:txBody>
      </p:sp>
      <p:sp>
        <p:nvSpPr>
          <p:cNvPr id="123" name="Google Shape;123;p2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1400"/>
              </a:spcBef>
              <a:spcAft>
                <a:spcPts val="0"/>
              </a:spcAft>
              <a:buClr>
                <a:schemeClr val="dk1"/>
              </a:buClr>
              <a:buSzPts val="1100"/>
              <a:buFont typeface="Arial"/>
              <a:buNone/>
            </a:pPr>
            <a:r>
              <a:rPr lang="nl" sz="1600">
                <a:solidFill>
                  <a:srgbClr val="404040"/>
                </a:solidFill>
                <a:highlight>
                  <a:srgbClr val="FFFFFF"/>
                </a:highlight>
                <a:latin typeface="Lexend"/>
                <a:ea typeface="Lexend"/>
                <a:cs typeface="Lexend"/>
                <a:sym typeface="Lexend"/>
              </a:rPr>
              <a:t>Beschrijf het</a:t>
            </a:r>
            <a:r>
              <a:rPr b="1" lang="nl" sz="1600">
                <a:solidFill>
                  <a:srgbClr val="404040"/>
                </a:solidFill>
                <a:highlight>
                  <a:srgbClr val="FFFFFF"/>
                </a:highlight>
                <a:latin typeface="Lexend"/>
                <a:ea typeface="Lexend"/>
                <a:cs typeface="Lexend"/>
                <a:sym typeface="Lexend"/>
              </a:rPr>
              <a:t> Doel/ de Gewenste Situatie</a:t>
            </a:r>
            <a:r>
              <a:rPr lang="nl" sz="1600">
                <a:solidFill>
                  <a:srgbClr val="404040"/>
                </a:solidFill>
                <a:highlight>
                  <a:srgbClr val="FFFFFF"/>
                </a:highlight>
                <a:latin typeface="Lexend"/>
                <a:ea typeface="Lexend"/>
                <a:cs typeface="Lexend"/>
                <a:sym typeface="Lexend"/>
              </a:rPr>
              <a:t> zo concreet mogelijk, anders is het moeilijk te meten of het Doel gehaald wordt. Zo leg je de basis om te </a:t>
            </a:r>
            <a:r>
              <a:rPr b="1" lang="nl" sz="1600">
                <a:solidFill>
                  <a:srgbClr val="404040"/>
                </a:solidFill>
                <a:highlight>
                  <a:srgbClr val="FFFFFF"/>
                </a:highlight>
                <a:latin typeface="Lexend"/>
                <a:ea typeface="Lexend"/>
                <a:cs typeface="Lexend"/>
                <a:sym typeface="Lexend"/>
              </a:rPr>
              <a:t>scoren op Competentie 5 Accountability,</a:t>
            </a:r>
            <a:r>
              <a:rPr lang="nl" sz="1600">
                <a:solidFill>
                  <a:srgbClr val="404040"/>
                </a:solidFill>
                <a:highlight>
                  <a:srgbClr val="FFFFFF"/>
                </a:highlight>
                <a:latin typeface="Lexend"/>
                <a:ea typeface="Lexend"/>
                <a:cs typeface="Lexend"/>
                <a:sym typeface="Lexend"/>
              </a:rPr>
              <a:t> zie: </a:t>
            </a:r>
            <a:r>
              <a:rPr lang="nl" sz="1600" u="sng">
                <a:solidFill>
                  <a:srgbClr val="DB0A2D"/>
                </a:solidFill>
                <a:highlight>
                  <a:srgbClr val="FFFFFF"/>
                </a:highlight>
                <a:latin typeface="Lexend"/>
                <a:ea typeface="Lexend"/>
                <a:cs typeface="Lexend"/>
                <a:sym typeface="Lexend"/>
                <a:hlinkClick r:id="rId3">
                  <a:extLst>
                    <a:ext uri="{A12FA001-AC4F-418D-AE19-62706E023703}">
                      <ahyp:hlinkClr val="tx"/>
                    </a:ext>
                  </a:extLst>
                </a:hlinkClick>
              </a:rPr>
              <a:t>NIMA A2 Communicatie Exameneisen en Beoordeling</a:t>
            </a:r>
            <a:r>
              <a:rPr lang="nl" sz="1600">
                <a:solidFill>
                  <a:srgbClr val="404040"/>
                </a:solidFill>
                <a:highlight>
                  <a:srgbClr val="FFFFFF"/>
                </a:highlight>
                <a:latin typeface="Lexend"/>
                <a:ea typeface="Lexend"/>
                <a:cs typeface="Lexend"/>
                <a:sym typeface="Lexend"/>
              </a:rPr>
              <a:t>.</a:t>
            </a:r>
            <a:endParaRPr sz="1600">
              <a:solidFill>
                <a:srgbClr val="404040"/>
              </a:solidFill>
              <a:highlight>
                <a:srgbClr val="FFFFFF"/>
              </a:highlight>
              <a:latin typeface="Lexend"/>
              <a:ea typeface="Lexend"/>
              <a:cs typeface="Lexend"/>
              <a:sym typeface="Lexend"/>
            </a:endParaRPr>
          </a:p>
          <a:p>
            <a:pPr indent="0" lvl="0" marL="0" rtl="0" algn="l">
              <a:spcBef>
                <a:spcPts val="2100"/>
              </a:spcBef>
              <a:spcAft>
                <a:spcPts val="0"/>
              </a:spcAft>
              <a:buClr>
                <a:schemeClr val="dk1"/>
              </a:buClr>
              <a:buSzPts val="1100"/>
              <a:buFont typeface="Arial"/>
              <a:buNone/>
            </a:pPr>
            <a:r>
              <a:t/>
            </a:r>
            <a:endParaRPr sz="1600">
              <a:solidFill>
                <a:schemeClr val="dk1"/>
              </a:solidFill>
              <a:latin typeface="Lexend"/>
              <a:ea typeface="Lexend"/>
              <a:cs typeface="Lexend"/>
              <a:sym typeface="Lexend"/>
            </a:endParaRPr>
          </a:p>
          <a:p>
            <a:pPr indent="0" lvl="0" marL="0" rtl="0" algn="l">
              <a:spcBef>
                <a:spcPts val="0"/>
              </a:spcBef>
              <a:spcAft>
                <a:spcPts val="1200"/>
              </a:spcAft>
              <a:buNone/>
            </a:pPr>
            <a:r>
              <a:rPr lang="nl" sz="1600">
                <a:solidFill>
                  <a:srgbClr val="404040"/>
                </a:solidFill>
                <a:highlight>
                  <a:srgbClr val="FFFFFF"/>
                </a:highlight>
                <a:latin typeface="Lexend"/>
                <a:ea typeface="Lexend"/>
                <a:cs typeface="Lexend"/>
                <a:sym typeface="Lexend"/>
              </a:rPr>
              <a:t>Beschrijf de </a:t>
            </a:r>
            <a:r>
              <a:rPr b="1" lang="nl" sz="1600">
                <a:solidFill>
                  <a:srgbClr val="404040"/>
                </a:solidFill>
                <a:highlight>
                  <a:srgbClr val="FFFFFF"/>
                </a:highlight>
                <a:latin typeface="Lexend"/>
                <a:ea typeface="Lexend"/>
                <a:cs typeface="Lexend"/>
                <a:sym typeface="Lexend"/>
              </a:rPr>
              <a:t>Probleemsituatie</a:t>
            </a:r>
            <a:r>
              <a:rPr lang="nl" sz="1600">
                <a:solidFill>
                  <a:srgbClr val="404040"/>
                </a:solidFill>
                <a:highlight>
                  <a:srgbClr val="FFFFFF"/>
                </a:highlight>
                <a:latin typeface="Lexend"/>
                <a:ea typeface="Lexend"/>
                <a:cs typeface="Lexend"/>
                <a:sym typeface="Lexend"/>
              </a:rPr>
              <a:t> en de </a:t>
            </a:r>
            <a:r>
              <a:rPr b="1" lang="nl" sz="1600">
                <a:solidFill>
                  <a:srgbClr val="404040"/>
                </a:solidFill>
                <a:highlight>
                  <a:srgbClr val="FFFFFF"/>
                </a:highlight>
                <a:latin typeface="Lexend"/>
                <a:ea typeface="Lexend"/>
                <a:cs typeface="Lexend"/>
                <a:sym typeface="Lexend"/>
              </a:rPr>
              <a:t>Gewenste Situatie</a:t>
            </a:r>
            <a:r>
              <a:rPr lang="nl" sz="1600">
                <a:solidFill>
                  <a:srgbClr val="404040"/>
                </a:solidFill>
                <a:highlight>
                  <a:srgbClr val="FFFFFF"/>
                </a:highlight>
                <a:latin typeface="Lexend"/>
                <a:ea typeface="Lexend"/>
                <a:cs typeface="Lexend"/>
                <a:sym typeface="Lexend"/>
              </a:rPr>
              <a:t> zo concreet mogelijk. Bijvoorbeeld hoeveel is ‘te weinig’, hoeveel is ‘veel’? Wat is genoeg? Kun je ‘klanten’ segmenteren? etc. Dit kan het begin zijn voor het </a:t>
            </a:r>
            <a:r>
              <a:rPr b="1" lang="nl" sz="1600">
                <a:solidFill>
                  <a:srgbClr val="404040"/>
                </a:solidFill>
                <a:highlight>
                  <a:srgbClr val="FFFFFF"/>
                </a:highlight>
                <a:latin typeface="Lexend"/>
                <a:ea typeface="Lexend"/>
                <a:cs typeface="Lexend"/>
                <a:sym typeface="Lexend"/>
              </a:rPr>
              <a:t>scoren op Competentie 6 Doelgroepgericht</a:t>
            </a:r>
            <a:r>
              <a:rPr lang="nl" sz="1600">
                <a:solidFill>
                  <a:srgbClr val="404040"/>
                </a:solidFill>
                <a:highlight>
                  <a:srgbClr val="FFFFFF"/>
                </a:highlight>
                <a:latin typeface="Lexend"/>
                <a:ea typeface="Lexend"/>
                <a:cs typeface="Lexend"/>
                <a:sym typeface="Lexend"/>
              </a:rPr>
              <a:t>, zie: </a:t>
            </a:r>
            <a:r>
              <a:rPr lang="nl" sz="1600" u="sng">
                <a:solidFill>
                  <a:srgbClr val="DB0A2D"/>
                </a:solidFill>
                <a:highlight>
                  <a:srgbClr val="FFFFFF"/>
                </a:highlight>
                <a:latin typeface="Lexend"/>
                <a:ea typeface="Lexend"/>
                <a:cs typeface="Lexend"/>
                <a:sym typeface="Lexend"/>
                <a:hlinkClick r:id="rId4">
                  <a:extLst>
                    <a:ext uri="{A12FA001-AC4F-418D-AE19-62706E023703}">
                      <ahyp:hlinkClr val="tx"/>
                    </a:ext>
                  </a:extLst>
                </a:hlinkClick>
              </a:rPr>
              <a:t>NIMA A2 Communicatie Exameneisen en Beoordeling</a:t>
            </a:r>
            <a:r>
              <a:rPr lang="nl" sz="1600">
                <a:solidFill>
                  <a:srgbClr val="404040"/>
                </a:solidFill>
                <a:highlight>
                  <a:srgbClr val="FFFFFF"/>
                </a:highlight>
                <a:latin typeface="Lexend"/>
                <a:ea typeface="Lexend"/>
                <a:cs typeface="Lexend"/>
                <a:sym typeface="Lexend"/>
              </a:rPr>
              <a:t>.</a:t>
            </a:r>
            <a:endParaRPr sz="1600">
              <a:latin typeface="Lexend"/>
              <a:ea typeface="Lexend"/>
              <a:cs typeface="Lexend"/>
              <a:sym typeface="Lexen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Uitgangspunten/ Achtergrond:</a:t>
            </a:r>
            <a:endParaRPr sz="2000">
              <a:latin typeface="Lexend ExtraBold"/>
              <a:ea typeface="Lexend ExtraBold"/>
              <a:cs typeface="Lexend ExtraBold"/>
              <a:sym typeface="Lexend ExtraBold"/>
            </a:endParaRPr>
          </a:p>
          <a:p>
            <a:pPr indent="0" lvl="0" marL="0" rtl="0" algn="l">
              <a:lnSpc>
                <a:spcPct val="150000"/>
              </a:lnSpc>
              <a:spcBef>
                <a:spcPts val="600"/>
              </a:spcBef>
              <a:spcAft>
                <a:spcPts val="0"/>
              </a:spcAft>
              <a:buClr>
                <a:schemeClr val="dk1"/>
              </a:buClr>
              <a:buSzPts val="1100"/>
              <a:buFont typeface="Arial"/>
              <a:buNone/>
            </a:pPr>
            <a:r>
              <a:rPr lang="nl" sz="2000">
                <a:highlight>
                  <a:srgbClr val="FFFFFF"/>
                </a:highlight>
                <a:latin typeface="Lexend ExtraBold"/>
                <a:ea typeface="Lexend ExtraBold"/>
                <a:cs typeface="Lexend ExtraBold"/>
                <a:sym typeface="Lexend ExtraBold"/>
              </a:rPr>
              <a:t>Korte beschrijving Bedrijf/ Organisatie met What, How, Why</a:t>
            </a:r>
            <a:endParaRPr sz="2000">
              <a:latin typeface="Lexend ExtraBold"/>
              <a:ea typeface="Lexend ExtraBold"/>
              <a:cs typeface="Lexend ExtraBold"/>
              <a:sym typeface="Lexend ExtraBold"/>
            </a:endParaRPr>
          </a:p>
          <a:p>
            <a:pPr indent="0" lvl="0" marL="0" rtl="0" algn="l">
              <a:spcBef>
                <a:spcPts val="300"/>
              </a:spcBef>
              <a:spcAft>
                <a:spcPts val="0"/>
              </a:spcAft>
              <a:buNone/>
            </a:pPr>
            <a:r>
              <a:t/>
            </a:r>
            <a:endParaRPr sz="2000">
              <a:latin typeface="Lexend ExtraBold"/>
              <a:ea typeface="Lexend ExtraBold"/>
              <a:cs typeface="Lexend ExtraBold"/>
              <a:sym typeface="Lexend ExtraBold"/>
            </a:endParaRPr>
          </a:p>
        </p:txBody>
      </p:sp>
      <p:sp>
        <p:nvSpPr>
          <p:cNvPr id="129" name="Google Shape;129;p29"/>
          <p:cNvSpPr txBox="1"/>
          <p:nvPr>
            <p:ph idx="1" type="body"/>
          </p:nvPr>
        </p:nvSpPr>
        <p:spPr>
          <a:xfrm>
            <a:off x="311700" y="1327750"/>
            <a:ext cx="8520600" cy="3241200"/>
          </a:xfrm>
          <a:prstGeom prst="rect">
            <a:avLst/>
          </a:prstGeom>
        </p:spPr>
        <p:txBody>
          <a:bodyPr anchorCtr="0" anchor="t" bIns="91425" lIns="91425" spcFirstLastPara="1" rIns="91425" wrap="square" tIns="91425">
            <a:normAutofit/>
          </a:bodyPr>
          <a:lstStyle/>
          <a:p>
            <a:pPr indent="0" lvl="0" marL="0" rtl="0" algn="l">
              <a:lnSpc>
                <a:spcPct val="150000"/>
              </a:lnSpc>
              <a:spcBef>
                <a:spcPts val="600"/>
              </a:spcBef>
              <a:spcAft>
                <a:spcPts val="0"/>
              </a:spcAft>
              <a:buNone/>
            </a:pPr>
            <a:r>
              <a:rPr lang="nl" sz="1600">
                <a:solidFill>
                  <a:srgbClr val="404040"/>
                </a:solidFill>
                <a:highlight>
                  <a:srgbClr val="FFFFFF"/>
                </a:highlight>
                <a:latin typeface="Lexend"/>
                <a:ea typeface="Lexend"/>
                <a:cs typeface="Lexend"/>
                <a:sym typeface="Lexend"/>
              </a:rPr>
              <a:t>Eerst informatie verzamelen:</a:t>
            </a:r>
            <a:endParaRPr sz="1600">
              <a:solidFill>
                <a:srgbClr val="404040"/>
              </a:solidFill>
              <a:highlight>
                <a:srgbClr val="FFFFFF"/>
              </a:highlight>
              <a:latin typeface="Lexend"/>
              <a:ea typeface="Lexend"/>
              <a:cs typeface="Lexend"/>
              <a:sym typeface="Lexend"/>
            </a:endParaRPr>
          </a:p>
          <a:p>
            <a:pPr indent="-330200" lvl="0" marL="457200" rtl="0" algn="l">
              <a:lnSpc>
                <a:spcPct val="150000"/>
              </a:lnSpc>
              <a:spcBef>
                <a:spcPts val="60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Desk research.</a:t>
            </a:r>
            <a:endParaRPr sz="1600">
              <a:solidFill>
                <a:srgbClr val="404040"/>
              </a:solidFill>
              <a:highlight>
                <a:srgbClr val="FFFFFF"/>
              </a:highlight>
              <a:latin typeface="Lexend"/>
              <a:ea typeface="Lexend"/>
              <a:cs typeface="Lexend"/>
              <a:sym typeface="Lexend"/>
            </a:endParaRPr>
          </a:p>
          <a:p>
            <a:pPr indent="-330200" lvl="0" marL="457200" rtl="0" algn="l">
              <a:lnSpc>
                <a:spcPct val="150000"/>
              </a:lnSpc>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Luisteren naar de opdrachtgever, als hij de opdracht geeft. </a:t>
            </a:r>
            <a:endParaRPr sz="1600">
              <a:solidFill>
                <a:srgbClr val="404040"/>
              </a:solidFill>
              <a:highlight>
                <a:srgbClr val="FFFFFF"/>
              </a:highlight>
              <a:latin typeface="Lexend"/>
              <a:ea typeface="Lexend"/>
              <a:cs typeface="Lexend"/>
              <a:sym typeface="Lexend"/>
            </a:endParaRPr>
          </a:p>
          <a:p>
            <a:pPr indent="0" lvl="0" marL="457200" rtl="0" algn="l">
              <a:lnSpc>
                <a:spcPct val="150000"/>
              </a:lnSpc>
              <a:spcBef>
                <a:spcPts val="600"/>
              </a:spcBef>
              <a:spcAft>
                <a:spcPts val="0"/>
              </a:spcAft>
              <a:buNone/>
            </a:pPr>
            <a:r>
              <a:t/>
            </a:r>
            <a:endParaRPr sz="1600">
              <a:solidFill>
                <a:srgbClr val="404040"/>
              </a:solidFill>
              <a:highlight>
                <a:srgbClr val="FFFFFF"/>
              </a:highlight>
              <a:latin typeface="Lexend"/>
              <a:ea typeface="Lexend"/>
              <a:cs typeface="Lexend"/>
              <a:sym typeface="Lexend"/>
            </a:endParaRPr>
          </a:p>
          <a:p>
            <a:pPr indent="0" lvl="0" marL="0" rtl="0" algn="l">
              <a:lnSpc>
                <a:spcPct val="150000"/>
              </a:lnSpc>
              <a:spcBef>
                <a:spcPts val="600"/>
              </a:spcBef>
              <a:spcAft>
                <a:spcPts val="0"/>
              </a:spcAft>
              <a:buNone/>
            </a:pPr>
            <a:r>
              <a:rPr lang="nl" sz="1600">
                <a:solidFill>
                  <a:srgbClr val="404040"/>
                </a:solidFill>
                <a:highlight>
                  <a:srgbClr val="FFFFFF"/>
                </a:highlight>
                <a:latin typeface="Lexend"/>
                <a:ea typeface="Lexend"/>
                <a:cs typeface="Lexend"/>
                <a:sym typeface="Lexend"/>
              </a:rPr>
              <a:t>Wat je echt niet met deskresearch kunt vinden, kun je eventueel alsnog aan de opdrachtgever vragen. </a:t>
            </a:r>
            <a:endParaRPr sz="1600">
              <a:solidFill>
                <a:srgbClr val="404040"/>
              </a:solidFill>
              <a:highlight>
                <a:srgbClr val="FFFFFF"/>
              </a:highlight>
              <a:latin typeface="Lexend"/>
              <a:ea typeface="Lexend"/>
              <a:cs typeface="Lexend"/>
              <a:sym typeface="Lexend"/>
            </a:endParaRPr>
          </a:p>
          <a:p>
            <a:pPr indent="0" lvl="0" marL="0" rtl="0" algn="l">
              <a:lnSpc>
                <a:spcPct val="150000"/>
              </a:lnSpc>
              <a:spcBef>
                <a:spcPts val="600"/>
              </a:spcBef>
              <a:spcAft>
                <a:spcPts val="300"/>
              </a:spcAft>
              <a:buNone/>
            </a:pPr>
            <a:r>
              <a:rPr lang="nl" sz="1600">
                <a:solidFill>
                  <a:srgbClr val="404040"/>
                </a:solidFill>
                <a:highlight>
                  <a:srgbClr val="FFFFFF"/>
                </a:highlight>
                <a:latin typeface="Lexend"/>
                <a:ea typeface="Lexend"/>
                <a:cs typeface="Lexend"/>
                <a:sym typeface="Lexend"/>
              </a:rPr>
              <a:t>Val niemand lastig met vragen die je ook zelf kunt beantwoorden!</a:t>
            </a:r>
            <a:endParaRPr sz="1600">
              <a:latin typeface="Lexend"/>
              <a:ea typeface="Lexend"/>
              <a:cs typeface="Lexend"/>
              <a:sym typeface="Lexend"/>
            </a:endParaRPr>
          </a:p>
        </p:txBody>
      </p:sp>
      <p:sp>
        <p:nvSpPr>
          <p:cNvPr id="130" name="Google Shape;130;p29"/>
          <p:cNvSpPr txBox="1"/>
          <p:nvPr/>
        </p:nvSpPr>
        <p:spPr>
          <a:xfrm>
            <a:off x="355075" y="4301475"/>
            <a:ext cx="8477100" cy="36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solidFill>
                <a:schemeClr val="dk2"/>
              </a:solidFill>
              <a:latin typeface="Lexend Medium"/>
              <a:ea typeface="Lexend Medium"/>
              <a:cs typeface="Lexend Medium"/>
              <a:sym typeface="Lexend Medium"/>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Uitgangspunten/ Achtergrond:</a:t>
            </a:r>
            <a:endParaRPr sz="2000">
              <a:latin typeface="Lexend ExtraBold"/>
              <a:ea typeface="Lexend ExtraBold"/>
              <a:cs typeface="Lexend ExtraBold"/>
              <a:sym typeface="Lexend ExtraBold"/>
            </a:endParaRPr>
          </a:p>
          <a:p>
            <a:pPr indent="0" lvl="0" marL="0" rtl="0" algn="l">
              <a:lnSpc>
                <a:spcPct val="150000"/>
              </a:lnSpc>
              <a:spcBef>
                <a:spcPts val="600"/>
              </a:spcBef>
              <a:spcAft>
                <a:spcPts val="0"/>
              </a:spcAft>
              <a:buClr>
                <a:schemeClr val="dk1"/>
              </a:buClr>
              <a:buSzPts val="1100"/>
              <a:buFont typeface="Arial"/>
              <a:buNone/>
            </a:pPr>
            <a:r>
              <a:rPr lang="nl" sz="2000">
                <a:highlight>
                  <a:srgbClr val="FFFFFF"/>
                </a:highlight>
                <a:latin typeface="Lexend ExtraBold"/>
                <a:ea typeface="Lexend ExtraBold"/>
                <a:cs typeface="Lexend ExtraBold"/>
                <a:sym typeface="Lexend ExtraBold"/>
              </a:rPr>
              <a:t>Korte beschrijving Bedrijf/ Organisatie met What, How, Why</a:t>
            </a:r>
            <a:endParaRPr sz="2000">
              <a:latin typeface="Lexend ExtraBold"/>
              <a:ea typeface="Lexend ExtraBold"/>
              <a:cs typeface="Lexend ExtraBold"/>
              <a:sym typeface="Lexend ExtraBold"/>
            </a:endParaRPr>
          </a:p>
          <a:p>
            <a:pPr indent="0" lvl="0" marL="0" rtl="0" algn="l">
              <a:spcBef>
                <a:spcPts val="300"/>
              </a:spcBef>
              <a:spcAft>
                <a:spcPts val="0"/>
              </a:spcAft>
              <a:buNone/>
            </a:pPr>
            <a:r>
              <a:t/>
            </a:r>
            <a:endParaRPr sz="2000">
              <a:latin typeface="Lexend ExtraBold"/>
              <a:ea typeface="Lexend ExtraBold"/>
              <a:cs typeface="Lexend ExtraBold"/>
              <a:sym typeface="Lexend ExtraBold"/>
            </a:endParaRPr>
          </a:p>
        </p:txBody>
      </p:sp>
      <p:sp>
        <p:nvSpPr>
          <p:cNvPr id="136" name="Google Shape;136;p30"/>
          <p:cNvSpPr txBox="1"/>
          <p:nvPr>
            <p:ph idx="1" type="body"/>
          </p:nvPr>
        </p:nvSpPr>
        <p:spPr>
          <a:xfrm>
            <a:off x="311700" y="1286866"/>
            <a:ext cx="6383400" cy="3416400"/>
          </a:xfrm>
          <a:prstGeom prst="rect">
            <a:avLst/>
          </a:prstGeom>
        </p:spPr>
        <p:txBody>
          <a:bodyPr anchorCtr="0" anchor="t" bIns="91425" lIns="91425" spcFirstLastPara="1" rIns="91425" wrap="square" tIns="91425">
            <a:normAutofit/>
          </a:bodyPr>
          <a:lstStyle/>
          <a:p>
            <a:pPr indent="0" lvl="0" marL="0" rtl="0" algn="l">
              <a:lnSpc>
                <a:spcPct val="100000"/>
              </a:lnSpc>
              <a:spcBef>
                <a:spcPts val="600"/>
              </a:spcBef>
              <a:spcAft>
                <a:spcPts val="0"/>
              </a:spcAft>
              <a:buNone/>
            </a:pPr>
            <a:r>
              <a:rPr lang="nl" sz="1600">
                <a:solidFill>
                  <a:srgbClr val="404040"/>
                </a:solidFill>
                <a:highlight>
                  <a:srgbClr val="FFFFFF"/>
                </a:highlight>
                <a:latin typeface="Lexend"/>
                <a:ea typeface="Lexend"/>
                <a:cs typeface="Lexend"/>
                <a:sym typeface="Lexend"/>
              </a:rPr>
              <a:t>Eerst informatie verzamelen:</a:t>
            </a:r>
            <a:endParaRPr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60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Desk research.</a:t>
            </a:r>
            <a:endParaRPr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Luisteren naar de opdrachtgever, als hij de opdracht geeft. </a:t>
            </a:r>
            <a:endParaRPr sz="1600">
              <a:solidFill>
                <a:srgbClr val="404040"/>
              </a:solidFill>
              <a:highlight>
                <a:srgbClr val="FFFFFF"/>
              </a:highlight>
              <a:latin typeface="Lexend"/>
              <a:ea typeface="Lexend"/>
              <a:cs typeface="Lexend"/>
              <a:sym typeface="Lexend"/>
            </a:endParaRPr>
          </a:p>
          <a:p>
            <a:pPr indent="0" lvl="0" marL="457200" rtl="0" algn="l">
              <a:lnSpc>
                <a:spcPct val="100000"/>
              </a:lnSpc>
              <a:spcBef>
                <a:spcPts val="600"/>
              </a:spcBef>
              <a:spcAft>
                <a:spcPts val="0"/>
              </a:spcAft>
              <a:buNone/>
            </a:pPr>
            <a:r>
              <a:t/>
            </a:r>
            <a:endParaRPr sz="1600">
              <a:solidFill>
                <a:srgbClr val="404040"/>
              </a:solidFill>
              <a:highlight>
                <a:srgbClr val="FFFFFF"/>
              </a:highlight>
              <a:latin typeface="Lexend"/>
              <a:ea typeface="Lexend"/>
              <a:cs typeface="Lexend"/>
              <a:sym typeface="Lexend"/>
            </a:endParaRPr>
          </a:p>
          <a:p>
            <a:pPr indent="0" lvl="0" marL="0" rtl="0" algn="l">
              <a:lnSpc>
                <a:spcPct val="100000"/>
              </a:lnSpc>
              <a:spcBef>
                <a:spcPts val="600"/>
              </a:spcBef>
              <a:spcAft>
                <a:spcPts val="0"/>
              </a:spcAft>
              <a:buNone/>
            </a:pPr>
            <a:r>
              <a:rPr lang="nl" sz="1600">
                <a:solidFill>
                  <a:srgbClr val="404040"/>
                </a:solidFill>
                <a:highlight>
                  <a:srgbClr val="FFFFFF"/>
                </a:highlight>
                <a:latin typeface="Lexend"/>
                <a:ea typeface="Lexend"/>
                <a:cs typeface="Lexend"/>
                <a:sym typeface="Lexend"/>
              </a:rPr>
              <a:t>Wat je echt niet met deskresearch kunt vinden, kun je eventueel alsnog aan de opdrachtgever vragen. </a:t>
            </a:r>
            <a:endParaRPr sz="1600">
              <a:solidFill>
                <a:srgbClr val="404040"/>
              </a:solidFill>
              <a:highlight>
                <a:srgbClr val="FFFFFF"/>
              </a:highlight>
              <a:latin typeface="Lexend"/>
              <a:ea typeface="Lexend"/>
              <a:cs typeface="Lexend"/>
              <a:sym typeface="Lexend"/>
            </a:endParaRPr>
          </a:p>
          <a:p>
            <a:pPr indent="0" lvl="0" marL="0" rtl="0" algn="l">
              <a:lnSpc>
                <a:spcPct val="100000"/>
              </a:lnSpc>
              <a:spcBef>
                <a:spcPts val="600"/>
              </a:spcBef>
              <a:spcAft>
                <a:spcPts val="300"/>
              </a:spcAft>
              <a:buNone/>
            </a:pPr>
            <a:r>
              <a:rPr lang="nl" sz="1600">
                <a:solidFill>
                  <a:srgbClr val="404040"/>
                </a:solidFill>
                <a:highlight>
                  <a:srgbClr val="FFFFFF"/>
                </a:highlight>
                <a:latin typeface="Lexend"/>
                <a:ea typeface="Lexend"/>
                <a:cs typeface="Lexend"/>
                <a:sym typeface="Lexend"/>
              </a:rPr>
              <a:t>Val niemand lastig met vragen die je ook zelf kunt beantwoorden!</a:t>
            </a:r>
            <a:endParaRPr sz="1600">
              <a:latin typeface="Lexend"/>
              <a:ea typeface="Lexend"/>
              <a:cs typeface="Lexend"/>
              <a:sym typeface="Lexend"/>
            </a:endParaRPr>
          </a:p>
        </p:txBody>
      </p:sp>
      <p:sp>
        <p:nvSpPr>
          <p:cNvPr id="137" name="Google Shape;137;p30"/>
          <p:cNvSpPr txBox="1"/>
          <p:nvPr/>
        </p:nvSpPr>
        <p:spPr>
          <a:xfrm>
            <a:off x="355075" y="4301475"/>
            <a:ext cx="8477100" cy="36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solidFill>
                <a:schemeClr val="dk2"/>
              </a:solidFill>
              <a:latin typeface="Lexend Medium"/>
              <a:ea typeface="Lexend Medium"/>
              <a:cs typeface="Lexend Medium"/>
              <a:sym typeface="Lexend Medium"/>
            </a:endParaRPr>
          </a:p>
        </p:txBody>
      </p:sp>
      <p:sp>
        <p:nvSpPr>
          <p:cNvPr id="138" name="Google Shape;138;p30"/>
          <p:cNvSpPr txBox="1"/>
          <p:nvPr>
            <p:ph idx="2" type="body"/>
          </p:nvPr>
        </p:nvSpPr>
        <p:spPr>
          <a:xfrm>
            <a:off x="6173725" y="1274650"/>
            <a:ext cx="2658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nl" sz="1600">
                <a:solidFill>
                  <a:srgbClr val="404040"/>
                </a:solidFill>
                <a:highlight>
                  <a:srgbClr val="FFFFFF"/>
                </a:highlight>
                <a:latin typeface="Lexend"/>
                <a:ea typeface="Lexend"/>
                <a:cs typeface="Lexend"/>
                <a:sym typeface="Lexend"/>
              </a:rPr>
              <a:t>Met het vinden van de informatie over Uitgangspunten/ Achtergronden, kun je </a:t>
            </a:r>
            <a:r>
              <a:rPr b="1" lang="nl" sz="1600">
                <a:solidFill>
                  <a:srgbClr val="404040"/>
                </a:solidFill>
                <a:highlight>
                  <a:srgbClr val="FFFFFF"/>
                </a:highlight>
                <a:latin typeface="Lexend"/>
                <a:ea typeface="Lexend"/>
                <a:cs typeface="Lexend"/>
                <a:sym typeface="Lexend"/>
              </a:rPr>
              <a:t>scoren op Competentie 1 Onderzoekende Houding</a:t>
            </a:r>
            <a:r>
              <a:rPr lang="nl" sz="1600">
                <a:solidFill>
                  <a:srgbClr val="404040"/>
                </a:solidFill>
                <a:highlight>
                  <a:srgbClr val="FFFFFF"/>
                </a:highlight>
                <a:latin typeface="Lexend"/>
                <a:ea typeface="Lexend"/>
                <a:cs typeface="Lexend"/>
                <a:sym typeface="Lexend"/>
              </a:rPr>
              <a:t>, zie </a:t>
            </a:r>
            <a:r>
              <a:rPr lang="nl" sz="1600" u="sng">
                <a:solidFill>
                  <a:srgbClr val="DB0A2D"/>
                </a:solidFill>
                <a:highlight>
                  <a:srgbClr val="FFFFFF"/>
                </a:highlight>
                <a:latin typeface="Lexend"/>
                <a:ea typeface="Lexend"/>
                <a:cs typeface="Lexend"/>
                <a:sym typeface="Lexend"/>
                <a:hlinkClick r:id="rId3">
                  <a:extLst>
                    <a:ext uri="{A12FA001-AC4F-418D-AE19-62706E023703}">
                      <ahyp:hlinkClr val="tx"/>
                    </a:ext>
                  </a:extLst>
                </a:hlinkClick>
              </a:rPr>
              <a:t>NIMA A2 Beoordeling Competenties</a:t>
            </a:r>
            <a:r>
              <a:rPr lang="nl" sz="1600">
                <a:solidFill>
                  <a:srgbClr val="404040"/>
                </a:solidFill>
                <a:highlight>
                  <a:srgbClr val="FFFFFF"/>
                </a:highlight>
                <a:latin typeface="Lexend"/>
                <a:ea typeface="Lexend"/>
                <a:cs typeface="Lexend"/>
                <a:sym typeface="Lexend"/>
              </a:rPr>
              <a:t>. </a:t>
            </a:r>
            <a:endParaRPr sz="1600">
              <a:latin typeface="Lexend"/>
              <a:ea typeface="Lexend"/>
              <a:cs typeface="Lexend"/>
              <a:sym typeface="Lexen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2000">
              <a:latin typeface="Lexend ExtraBold"/>
              <a:ea typeface="Lexend ExtraBold"/>
              <a:cs typeface="Lexend ExtraBold"/>
              <a:sym typeface="Lexend ExtraBold"/>
            </a:endParaRPr>
          </a:p>
        </p:txBody>
      </p:sp>
      <p:sp>
        <p:nvSpPr>
          <p:cNvPr id="144" name="Google Shape;144;p3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145" name="Google Shape;145;p31"/>
          <p:cNvSpPr txBox="1"/>
          <p:nvPr/>
        </p:nvSpPr>
        <p:spPr>
          <a:xfrm>
            <a:off x="355075" y="4349920"/>
            <a:ext cx="8477100" cy="3651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2400"/>
              </a:spcBef>
              <a:spcAft>
                <a:spcPts val="0"/>
              </a:spcAft>
              <a:buClr>
                <a:schemeClr val="dk1"/>
              </a:buClr>
              <a:buSzPts val="1100"/>
              <a:buFont typeface="Arial"/>
              <a:buNone/>
            </a:pPr>
            <a:r>
              <a:rPr i="1" lang="nl" sz="1450">
                <a:solidFill>
                  <a:srgbClr val="404040"/>
                </a:solidFill>
                <a:highlight>
                  <a:srgbClr val="FFFFFF"/>
                </a:highlight>
                <a:latin typeface="Lexend"/>
                <a:ea typeface="Lexend"/>
                <a:cs typeface="Lexend"/>
                <a:sym typeface="Lexend"/>
              </a:rPr>
              <a:t>source: </a:t>
            </a:r>
            <a:r>
              <a:rPr i="1" lang="nl" sz="1450" u="sng">
                <a:solidFill>
                  <a:srgbClr val="DB0A2D"/>
                </a:solidFill>
                <a:highlight>
                  <a:srgbClr val="FFFFFF"/>
                </a:highlight>
                <a:latin typeface="Lexend"/>
                <a:ea typeface="Lexend"/>
                <a:cs typeface="Lexend"/>
                <a:sym typeface="Lexend"/>
                <a:hlinkClick r:id="rId3">
                  <a:extLst>
                    <a:ext uri="{A12FA001-AC4F-418D-AE19-62706E023703}">
                      <ahyp:hlinkClr val="tx"/>
                    </a:ext>
                  </a:extLst>
                </a:hlinkClick>
              </a:rPr>
              <a:t>https://lanredahunsi.com/the-golden-circle-by-simon-sinek/</a:t>
            </a:r>
            <a:endParaRPr i="1" sz="1450" u="sng">
              <a:solidFill>
                <a:srgbClr val="DB0A2D"/>
              </a:solidFill>
              <a:highlight>
                <a:srgbClr val="FFFFFF"/>
              </a:highlight>
              <a:latin typeface="Lexend"/>
              <a:ea typeface="Lexend"/>
              <a:cs typeface="Lexend"/>
              <a:sym typeface="Lexend"/>
            </a:endParaRPr>
          </a:p>
          <a:p>
            <a:pPr indent="0" lvl="0" marL="0" rtl="0" algn="l">
              <a:lnSpc>
                <a:spcPct val="115000"/>
              </a:lnSpc>
              <a:spcBef>
                <a:spcPts val="2400"/>
              </a:spcBef>
              <a:spcAft>
                <a:spcPts val="0"/>
              </a:spcAft>
              <a:buClr>
                <a:schemeClr val="dk1"/>
              </a:buClr>
              <a:buSzPts val="1100"/>
              <a:buFont typeface="Arial"/>
              <a:buNone/>
            </a:pPr>
            <a:r>
              <a:t/>
            </a:r>
            <a:endParaRPr sz="1100">
              <a:solidFill>
                <a:schemeClr val="dk1"/>
              </a:solidFill>
            </a:endParaRPr>
          </a:p>
        </p:txBody>
      </p:sp>
      <p:pic>
        <p:nvPicPr>
          <p:cNvPr id="146" name="Google Shape;146;p31"/>
          <p:cNvPicPr preferRelativeResize="0"/>
          <p:nvPr/>
        </p:nvPicPr>
        <p:blipFill>
          <a:blip r:embed="rId4">
            <a:alphaModFix/>
          </a:blip>
          <a:stretch>
            <a:fillRect/>
          </a:stretch>
        </p:blipFill>
        <p:spPr>
          <a:xfrm>
            <a:off x="243849" y="445025"/>
            <a:ext cx="5453401" cy="3879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2100"/>
              </a:spcAft>
              <a:buNone/>
            </a:pPr>
            <a:r>
              <a:rPr lang="nl" sz="2000">
                <a:solidFill>
                  <a:srgbClr val="404040"/>
                </a:solidFill>
                <a:highlight>
                  <a:srgbClr val="FFFFFF"/>
                </a:highlight>
                <a:latin typeface="Lexend ExtraBold"/>
                <a:ea typeface="Lexend ExtraBold"/>
                <a:cs typeface="Lexend ExtraBold"/>
                <a:sym typeface="Lexend ExtraBold"/>
              </a:rPr>
              <a:t>What: Karakterisering van het Bedrijf/ de Organisatie</a:t>
            </a:r>
            <a:endParaRPr sz="2000">
              <a:latin typeface="Lexend ExtraBold"/>
              <a:ea typeface="Lexend ExtraBold"/>
              <a:cs typeface="Lexend ExtraBold"/>
              <a:sym typeface="Lexend ExtraBold"/>
            </a:endParaRPr>
          </a:p>
        </p:txBody>
      </p:sp>
      <p:sp>
        <p:nvSpPr>
          <p:cNvPr id="152" name="Google Shape;152;p3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30200" lvl="0" marL="457200" rtl="0" algn="l">
              <a:spcBef>
                <a:spcPts val="700"/>
              </a:spcBef>
              <a:spcAft>
                <a:spcPts val="0"/>
              </a:spcAft>
              <a:buClr>
                <a:srgbClr val="404040"/>
              </a:buClr>
              <a:buSzPts val="1600"/>
              <a:buChar char="●"/>
            </a:pPr>
            <a:r>
              <a:rPr b="1" lang="nl" sz="1600">
                <a:solidFill>
                  <a:srgbClr val="404040"/>
                </a:solidFill>
                <a:highlight>
                  <a:srgbClr val="FFFFFF"/>
                </a:highlight>
                <a:latin typeface="Lexend"/>
                <a:ea typeface="Lexend"/>
                <a:cs typeface="Lexend"/>
                <a:sym typeface="Lexend"/>
              </a:rPr>
              <a:t>Branche</a:t>
            </a:r>
            <a:r>
              <a:rPr lang="nl" sz="1600">
                <a:solidFill>
                  <a:srgbClr val="404040"/>
                </a:solidFill>
                <a:highlight>
                  <a:srgbClr val="FFFFFF"/>
                </a:highlight>
                <a:latin typeface="Lexend"/>
                <a:ea typeface="Lexend"/>
                <a:cs typeface="Lexend"/>
                <a:sym typeface="Lexend"/>
              </a:rPr>
              <a:t>: Bakker; Museum; Automatiseringsbedrijf; etc.</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Char char="●"/>
            </a:pPr>
            <a:r>
              <a:rPr b="1" lang="nl" sz="1600">
                <a:solidFill>
                  <a:srgbClr val="404040"/>
                </a:solidFill>
                <a:highlight>
                  <a:srgbClr val="FFFFFF"/>
                </a:highlight>
                <a:latin typeface="Lexend"/>
                <a:ea typeface="Lexend"/>
                <a:cs typeface="Lexend"/>
                <a:sym typeface="Lexend"/>
              </a:rPr>
              <a:t>Vestigingsplaats</a:t>
            </a:r>
            <a:r>
              <a:rPr lang="nl" sz="1600">
                <a:solidFill>
                  <a:srgbClr val="404040"/>
                </a:solidFill>
                <a:highlight>
                  <a:srgbClr val="FFFFFF"/>
                </a:highlight>
                <a:latin typeface="Lexend"/>
                <a:ea typeface="Lexend"/>
                <a:cs typeface="Lexend"/>
                <a:sym typeface="Lexend"/>
              </a:rPr>
              <a:t>(en).</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Char char="●"/>
            </a:pPr>
            <a:r>
              <a:rPr b="1" lang="nl" sz="1600">
                <a:solidFill>
                  <a:srgbClr val="404040"/>
                </a:solidFill>
                <a:highlight>
                  <a:srgbClr val="FFFFFF"/>
                </a:highlight>
                <a:latin typeface="Lexend"/>
                <a:ea typeface="Lexend"/>
                <a:cs typeface="Lexend"/>
                <a:sym typeface="Lexend"/>
              </a:rPr>
              <a:t>Aantal medewerkers.</a:t>
            </a:r>
            <a:r>
              <a:rPr lang="nl" sz="1600">
                <a:solidFill>
                  <a:srgbClr val="404040"/>
                </a:solidFill>
                <a:highlight>
                  <a:srgbClr val="FFFFFF"/>
                </a:highlight>
                <a:latin typeface="Lexend"/>
                <a:ea typeface="Lexend"/>
                <a:cs typeface="Lexend"/>
                <a:sym typeface="Lexend"/>
              </a:rPr>
              <a:t> Verwijs eventueel ook naar een bijlage waar je een </a:t>
            </a:r>
            <a:r>
              <a:rPr i="1" lang="nl" sz="1600">
                <a:solidFill>
                  <a:srgbClr val="404040"/>
                </a:solidFill>
                <a:highlight>
                  <a:srgbClr val="FFFFFF"/>
                </a:highlight>
                <a:latin typeface="Lexend"/>
                <a:ea typeface="Lexend"/>
                <a:cs typeface="Lexend"/>
                <a:sym typeface="Lexend"/>
              </a:rPr>
              <a:t>organogram</a:t>
            </a:r>
            <a:r>
              <a:rPr lang="nl" sz="1600">
                <a:solidFill>
                  <a:srgbClr val="404040"/>
                </a:solidFill>
                <a:highlight>
                  <a:srgbClr val="FFFFFF"/>
                </a:highlight>
                <a:latin typeface="Lexend"/>
                <a:ea typeface="Lexend"/>
                <a:cs typeface="Lexend"/>
                <a:sym typeface="Lexend"/>
              </a:rPr>
              <a:t> hebt gezet.</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Char char="●"/>
            </a:pPr>
            <a:r>
              <a:rPr b="1" lang="nl" sz="1600">
                <a:solidFill>
                  <a:srgbClr val="404040"/>
                </a:solidFill>
                <a:highlight>
                  <a:srgbClr val="FFFFFF"/>
                </a:highlight>
                <a:latin typeface="Lexend"/>
                <a:ea typeface="Lexend"/>
                <a:cs typeface="Lexend"/>
                <a:sym typeface="Lexend"/>
              </a:rPr>
              <a:t>Assortiment</a:t>
            </a:r>
            <a:r>
              <a:rPr lang="nl" sz="1600">
                <a:solidFill>
                  <a:srgbClr val="404040"/>
                </a:solidFill>
                <a:highlight>
                  <a:srgbClr val="FFFFFF"/>
                </a:highlight>
                <a:latin typeface="Lexend"/>
                <a:ea typeface="Lexend"/>
                <a:cs typeface="Lexend"/>
                <a:sym typeface="Lexend"/>
              </a:rPr>
              <a:t>. Wat zijn belangrijke producten en diensten die de organisatie aanbiedt? (Als dit erg veel is, beperk je dan tot het assortiment waarmee de organisatie zich richt op de doelgroep.)</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Etc.</a:t>
            </a:r>
            <a:endParaRPr sz="1600">
              <a:latin typeface="Lexend"/>
              <a:ea typeface="Lexend"/>
              <a:cs typeface="Lexend"/>
              <a:sym typeface="Lexend"/>
            </a:endParaRPr>
          </a:p>
        </p:txBody>
      </p:sp>
      <p:sp>
        <p:nvSpPr>
          <p:cNvPr id="153" name="Google Shape;153;p32"/>
          <p:cNvSpPr txBox="1"/>
          <p:nvPr/>
        </p:nvSpPr>
        <p:spPr>
          <a:xfrm>
            <a:off x="355075" y="4301475"/>
            <a:ext cx="8477100" cy="36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solidFill>
                <a:schemeClr val="dk2"/>
              </a:solidFill>
              <a:latin typeface="Lexend Medium"/>
              <a:ea typeface="Lexend Medium"/>
              <a:cs typeface="Lexend Medium"/>
              <a:sym typeface="Lexend Medium"/>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2100"/>
              </a:spcAft>
              <a:buNone/>
            </a:pPr>
            <a:r>
              <a:rPr lang="nl" sz="2000">
                <a:solidFill>
                  <a:srgbClr val="404040"/>
                </a:solidFill>
                <a:highlight>
                  <a:srgbClr val="FFFFFF"/>
                </a:highlight>
                <a:latin typeface="Lexend ExtraBold"/>
                <a:ea typeface="Lexend ExtraBold"/>
                <a:cs typeface="Lexend ExtraBold"/>
                <a:sym typeface="Lexend ExtraBold"/>
              </a:rPr>
              <a:t>How: Hoe wil het Bedrijf/ de Organisatie zich onderscheiden?</a:t>
            </a:r>
            <a:endParaRPr sz="2000">
              <a:latin typeface="Lexend ExtraBold"/>
              <a:ea typeface="Lexend ExtraBold"/>
              <a:cs typeface="Lexend ExtraBold"/>
              <a:sym typeface="Lexend ExtraBold"/>
            </a:endParaRPr>
          </a:p>
        </p:txBody>
      </p:sp>
      <p:sp>
        <p:nvSpPr>
          <p:cNvPr id="159" name="Google Shape;159;p33"/>
          <p:cNvSpPr txBox="1"/>
          <p:nvPr>
            <p:ph idx="1" type="body"/>
          </p:nvPr>
        </p:nvSpPr>
        <p:spPr>
          <a:xfrm>
            <a:off x="311700" y="111192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sz="1600">
                <a:solidFill>
                  <a:srgbClr val="404040"/>
                </a:solidFill>
                <a:highlight>
                  <a:srgbClr val="FFFFFF"/>
                </a:highlight>
                <a:latin typeface="Lexend"/>
                <a:ea typeface="Lexend"/>
                <a:cs typeface="Lexend"/>
                <a:sym typeface="Lexend"/>
              </a:rPr>
              <a:t>Beperk je tot de </a:t>
            </a:r>
            <a:r>
              <a:rPr b="1" lang="nl" sz="1600">
                <a:solidFill>
                  <a:srgbClr val="404040"/>
                </a:solidFill>
                <a:highlight>
                  <a:srgbClr val="FFFFFF"/>
                </a:highlight>
                <a:latin typeface="Lexend"/>
                <a:ea typeface="Lexend"/>
                <a:cs typeface="Lexend"/>
                <a:sym typeface="Lexend"/>
              </a:rPr>
              <a:t>Boodschap</a:t>
            </a:r>
            <a:r>
              <a:rPr lang="nl" sz="1600">
                <a:solidFill>
                  <a:srgbClr val="404040"/>
                </a:solidFill>
                <a:highlight>
                  <a:srgbClr val="FFFFFF"/>
                </a:highlight>
                <a:latin typeface="Lexend"/>
                <a:ea typeface="Lexend"/>
                <a:cs typeface="Lexend"/>
                <a:sym typeface="Lexend"/>
              </a:rPr>
              <a:t> waarmee het Bedrijf/ de Organisatie zich wil onderscheiden. Denk aan:</a:t>
            </a:r>
            <a:endParaRPr sz="1600">
              <a:solidFill>
                <a:srgbClr val="404040"/>
              </a:solidFill>
              <a:highlight>
                <a:srgbClr val="FFFFFF"/>
              </a:highlight>
              <a:latin typeface="Lexend"/>
              <a:ea typeface="Lexend"/>
              <a:cs typeface="Lexend"/>
              <a:sym typeface="Lexend"/>
            </a:endParaRPr>
          </a:p>
          <a:p>
            <a:pPr indent="-330200" lvl="0" marL="457200" rtl="0" algn="l">
              <a:spcBef>
                <a:spcPts val="1200"/>
              </a:spcBef>
              <a:spcAft>
                <a:spcPts val="0"/>
              </a:spcAft>
              <a:buClr>
                <a:srgbClr val="404040"/>
              </a:buClr>
              <a:buSzPts val="1600"/>
              <a:buChar char="●"/>
            </a:pPr>
            <a:r>
              <a:rPr lang="nl" sz="1600">
                <a:solidFill>
                  <a:srgbClr val="404040"/>
                </a:solidFill>
                <a:highlight>
                  <a:srgbClr val="FFFFFF"/>
                </a:highlight>
                <a:latin typeface="Lexend"/>
                <a:ea typeface="Lexend"/>
                <a:cs typeface="Lexend"/>
                <a:sym typeface="Lexend"/>
              </a:rPr>
              <a:t>Merk:</a:t>
            </a:r>
            <a:endParaRPr sz="1600">
              <a:solidFill>
                <a:srgbClr val="404040"/>
              </a:solidFill>
              <a:highlight>
                <a:srgbClr val="FFFFFF"/>
              </a:highlight>
              <a:latin typeface="Lexend"/>
              <a:ea typeface="Lexend"/>
              <a:cs typeface="Lexend"/>
              <a:sym typeface="Lexend"/>
            </a:endParaRPr>
          </a:p>
          <a:p>
            <a:pPr indent="-330200" lvl="1" marL="914400" rtl="0" algn="l">
              <a:spcBef>
                <a:spcPts val="0"/>
              </a:spcBef>
              <a:spcAft>
                <a:spcPts val="0"/>
              </a:spcAft>
              <a:buClr>
                <a:schemeClr val="dk1"/>
              </a:buClr>
              <a:buSzPts val="1600"/>
              <a:buFont typeface="Lexend"/>
              <a:buAutoNum type="alphaLcPeriod"/>
            </a:pPr>
            <a:r>
              <a:rPr lang="nl" sz="1600">
                <a:solidFill>
                  <a:srgbClr val="404040"/>
                </a:solidFill>
                <a:highlight>
                  <a:srgbClr val="FFFFFF"/>
                </a:highlight>
                <a:latin typeface="Lexend"/>
                <a:ea typeface="Lexend"/>
                <a:cs typeface="Lexend"/>
                <a:sym typeface="Lexend"/>
              </a:rPr>
              <a:t>Corporate Brand. </a:t>
            </a:r>
            <a:endParaRPr sz="1600">
              <a:solidFill>
                <a:srgbClr val="404040"/>
              </a:solidFill>
              <a:highlight>
                <a:srgbClr val="FFFFFF"/>
              </a:highlight>
              <a:latin typeface="Lexend"/>
              <a:ea typeface="Lexend"/>
              <a:cs typeface="Lexend"/>
              <a:sym typeface="Lexend"/>
            </a:endParaRPr>
          </a:p>
          <a:p>
            <a:pPr indent="-330200" lvl="1" marL="914400" rtl="0" algn="l">
              <a:spcBef>
                <a:spcPts val="0"/>
              </a:spcBef>
              <a:spcAft>
                <a:spcPts val="0"/>
              </a:spcAft>
              <a:buClr>
                <a:schemeClr val="dk1"/>
              </a:buClr>
              <a:buSzPts val="1600"/>
              <a:buFont typeface="Lexend"/>
              <a:buAutoNum type="alphaLcPeriod"/>
            </a:pPr>
            <a:r>
              <a:rPr lang="nl" sz="1600">
                <a:solidFill>
                  <a:srgbClr val="404040"/>
                </a:solidFill>
                <a:highlight>
                  <a:srgbClr val="FFFFFF"/>
                </a:highlight>
                <a:latin typeface="Lexend"/>
                <a:ea typeface="Lexend"/>
                <a:cs typeface="Lexend"/>
                <a:sym typeface="Lexend"/>
              </a:rPr>
              <a:t>Andere merken.</a:t>
            </a:r>
            <a:endParaRPr sz="1600">
              <a:solidFill>
                <a:srgbClr val="404040"/>
              </a:solidFill>
              <a:highlight>
                <a:srgbClr val="FFFFFF"/>
              </a:highlight>
              <a:latin typeface="Lexend"/>
              <a:ea typeface="Lexend"/>
              <a:cs typeface="Lexend"/>
              <a:sym typeface="Lexend"/>
            </a:endParaRPr>
          </a:p>
          <a:p>
            <a:pPr indent="-330200" lvl="1" marL="914400" rtl="0" algn="l">
              <a:spcBef>
                <a:spcPts val="0"/>
              </a:spcBef>
              <a:spcAft>
                <a:spcPts val="0"/>
              </a:spcAft>
              <a:buClr>
                <a:schemeClr val="dk1"/>
              </a:buClr>
              <a:buSzPts val="1600"/>
              <a:buFont typeface="Lexend"/>
              <a:buAutoNum type="alphaLcPeriod"/>
            </a:pPr>
            <a:r>
              <a:rPr lang="nl" sz="1600">
                <a:solidFill>
                  <a:srgbClr val="404040"/>
                </a:solidFill>
                <a:highlight>
                  <a:srgbClr val="FFFFFF"/>
                </a:highlight>
                <a:latin typeface="Lexend"/>
                <a:ea typeface="Lexend"/>
                <a:cs typeface="Lexend"/>
                <a:sym typeface="Lexend"/>
              </a:rPr>
              <a:t>Kies het Merk waarmee de Organisatie/ Het Bedrijf zich richt op de Doelgroep.</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Waar staat het Merk voor, wat is de ambitie?</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Wat is de gewenste positionering van het Merk? </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Hoe wil het Merk zich onderscheiden van andere merken?</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Welke sfeer wil men rond het Merk creëren?</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Etc.</a:t>
            </a:r>
            <a:endParaRPr sz="1600">
              <a:solidFill>
                <a:srgbClr val="404040"/>
              </a:solidFill>
              <a:highlight>
                <a:srgbClr val="FFFFFF"/>
              </a:highlight>
              <a:latin typeface="Lexend"/>
              <a:ea typeface="Lexend"/>
              <a:cs typeface="Lexend"/>
              <a:sym typeface="Lexend"/>
            </a:endParaRPr>
          </a:p>
          <a:p>
            <a:pPr indent="0" lvl="0" marL="0" rtl="0" algn="l">
              <a:spcBef>
                <a:spcPts val="2800"/>
              </a:spcBef>
              <a:spcAft>
                <a:spcPts val="1200"/>
              </a:spcAft>
              <a:buNone/>
            </a:pPr>
            <a:r>
              <a:t/>
            </a:r>
            <a:endParaRPr sz="1600">
              <a:solidFill>
                <a:srgbClr val="404040"/>
              </a:solidFill>
              <a:highlight>
                <a:srgbClr val="FFFFFF"/>
              </a:highlight>
              <a:latin typeface="Lexend"/>
              <a:ea typeface="Lexend"/>
              <a:cs typeface="Lexend"/>
              <a:sym typeface="Lexend"/>
            </a:endParaRPr>
          </a:p>
        </p:txBody>
      </p:sp>
      <p:sp>
        <p:nvSpPr>
          <p:cNvPr id="160" name="Google Shape;160;p33"/>
          <p:cNvSpPr txBox="1"/>
          <p:nvPr/>
        </p:nvSpPr>
        <p:spPr>
          <a:xfrm>
            <a:off x="355075" y="4301475"/>
            <a:ext cx="8477100" cy="36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solidFill>
                <a:schemeClr val="dk2"/>
              </a:solidFill>
              <a:latin typeface="Lexend Medium"/>
              <a:ea typeface="Lexend Medium"/>
              <a:cs typeface="Lexend Medium"/>
              <a:sym typeface="Lexend Medium"/>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2100"/>
              </a:spcAft>
              <a:buNone/>
            </a:pPr>
            <a:r>
              <a:rPr lang="nl" sz="2000">
                <a:solidFill>
                  <a:srgbClr val="404040"/>
                </a:solidFill>
                <a:highlight>
                  <a:srgbClr val="FFFFFF"/>
                </a:highlight>
                <a:latin typeface="Lexend ExtraBold"/>
                <a:ea typeface="Lexend ExtraBold"/>
                <a:cs typeface="Lexend ExtraBold"/>
                <a:sym typeface="Lexend ExtraBold"/>
              </a:rPr>
              <a:t>Why: Wat is de Purpose (het doel)? Waarin gelooft men?</a:t>
            </a:r>
            <a:endParaRPr sz="2000">
              <a:latin typeface="Lexend ExtraBold"/>
              <a:ea typeface="Lexend ExtraBold"/>
              <a:cs typeface="Lexend ExtraBold"/>
              <a:sym typeface="Lexend ExtraBold"/>
            </a:endParaRPr>
          </a:p>
        </p:txBody>
      </p:sp>
      <p:sp>
        <p:nvSpPr>
          <p:cNvPr id="166" name="Google Shape;166;p34"/>
          <p:cNvSpPr txBox="1"/>
          <p:nvPr>
            <p:ph idx="1" type="body"/>
          </p:nvPr>
        </p:nvSpPr>
        <p:spPr>
          <a:xfrm>
            <a:off x="311700" y="868626"/>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sz="1600">
                <a:solidFill>
                  <a:srgbClr val="404040"/>
                </a:solidFill>
                <a:highlight>
                  <a:srgbClr val="FFFFFF"/>
                </a:highlight>
                <a:latin typeface="Lexend"/>
                <a:ea typeface="Lexend"/>
                <a:cs typeface="Lexend"/>
                <a:sym typeface="Lexend"/>
              </a:rPr>
              <a:t>Purpose/ doel staat in principe in de Missie, of de Mission Statement. Beantwoord :</a:t>
            </a:r>
            <a:endParaRPr sz="1600">
              <a:solidFill>
                <a:srgbClr val="404040"/>
              </a:solidFill>
              <a:highlight>
                <a:srgbClr val="FFFFFF"/>
              </a:highlight>
              <a:latin typeface="Lexend"/>
              <a:ea typeface="Lexend"/>
              <a:cs typeface="Lexend"/>
              <a:sym typeface="Lexend"/>
            </a:endParaRPr>
          </a:p>
          <a:p>
            <a:pPr indent="-330200" lvl="0" marL="457200" rtl="0" algn="l">
              <a:spcBef>
                <a:spcPts val="120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Met welk doel (purpose) produceert het Bedrijf/ de Organisatie haar producten?</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Wat wil het Bedrijf/ de Organisatie bereiken in de wereld? Ofwel: Waartoe is het Bedrijf/ de Organisatie op aarde?</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Wat vindt het Bedrijf/ de Organisatie belangrijk. Ofwel: Wat vindt het Bedrijf/ de Organisatie </a:t>
            </a:r>
            <a:r>
              <a:rPr b="1" lang="nl" sz="1600">
                <a:solidFill>
                  <a:srgbClr val="404040"/>
                </a:solidFill>
                <a:highlight>
                  <a:srgbClr val="FFFFFF"/>
                </a:highlight>
                <a:latin typeface="Lexend"/>
                <a:ea typeface="Lexend"/>
                <a:cs typeface="Lexend"/>
                <a:sym typeface="Lexend"/>
              </a:rPr>
              <a:t>waardevol</a:t>
            </a:r>
            <a:r>
              <a:rPr lang="nl" sz="1600">
                <a:solidFill>
                  <a:srgbClr val="404040"/>
                </a:solidFill>
                <a:highlight>
                  <a:srgbClr val="FFFFFF"/>
                </a:highlight>
                <a:latin typeface="Lexend"/>
                <a:ea typeface="Lexend"/>
                <a:cs typeface="Lexend"/>
                <a:sym typeface="Lexend"/>
              </a:rPr>
              <a:t>?</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Waarmee </a:t>
            </a:r>
            <a:r>
              <a:rPr b="1" lang="nl" sz="1600">
                <a:solidFill>
                  <a:srgbClr val="404040"/>
                </a:solidFill>
                <a:highlight>
                  <a:srgbClr val="FFFFFF"/>
                </a:highlight>
                <a:latin typeface="Lexend"/>
                <a:ea typeface="Lexend"/>
                <a:cs typeface="Lexend"/>
                <a:sym typeface="Lexend"/>
              </a:rPr>
              <a:t>motiveert</a:t>
            </a:r>
            <a:r>
              <a:rPr lang="nl" sz="1600">
                <a:solidFill>
                  <a:srgbClr val="404040"/>
                </a:solidFill>
                <a:highlight>
                  <a:srgbClr val="FFFFFF"/>
                </a:highlight>
                <a:latin typeface="Lexend"/>
                <a:ea typeface="Lexend"/>
                <a:cs typeface="Lexend"/>
                <a:sym typeface="Lexend"/>
              </a:rPr>
              <a:t> het Bedrijf/ de Organisatie interne mensen (</a:t>
            </a:r>
            <a:r>
              <a:rPr b="1" lang="nl" sz="1600">
                <a:solidFill>
                  <a:srgbClr val="404040"/>
                </a:solidFill>
                <a:highlight>
                  <a:srgbClr val="FFFFFF"/>
                </a:highlight>
                <a:latin typeface="Lexend"/>
                <a:ea typeface="Lexend"/>
                <a:cs typeface="Lexend"/>
                <a:sym typeface="Lexend"/>
              </a:rPr>
              <a:t>medewerkers</a:t>
            </a:r>
            <a:r>
              <a:rPr lang="nl" sz="1600">
                <a:solidFill>
                  <a:srgbClr val="404040"/>
                </a:solidFill>
                <a:highlight>
                  <a:srgbClr val="FFFFFF"/>
                </a:highlight>
                <a:latin typeface="Lexend"/>
                <a:ea typeface="Lexend"/>
                <a:cs typeface="Lexend"/>
                <a:sym typeface="Lexend"/>
              </a:rPr>
              <a:t>)? Ofwel: Waarom willen interne mensen bijdragen aan de purpose van het Bedrijf/ de Organisatie?</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Waarmee </a:t>
            </a:r>
            <a:r>
              <a:rPr b="1" lang="nl" sz="1600">
                <a:solidFill>
                  <a:srgbClr val="404040"/>
                </a:solidFill>
                <a:highlight>
                  <a:srgbClr val="FFFFFF"/>
                </a:highlight>
                <a:latin typeface="Lexend"/>
                <a:ea typeface="Lexend"/>
                <a:cs typeface="Lexend"/>
                <a:sym typeface="Lexend"/>
              </a:rPr>
              <a:t>motiveert</a:t>
            </a:r>
            <a:r>
              <a:rPr lang="nl" sz="1600">
                <a:solidFill>
                  <a:srgbClr val="404040"/>
                </a:solidFill>
                <a:highlight>
                  <a:srgbClr val="FFFFFF"/>
                </a:highlight>
                <a:latin typeface="Lexend"/>
                <a:ea typeface="Lexend"/>
                <a:cs typeface="Lexend"/>
                <a:sym typeface="Lexend"/>
              </a:rPr>
              <a:t> de organisatie externe mensen (</a:t>
            </a:r>
            <a:r>
              <a:rPr b="1" lang="nl" sz="1600">
                <a:solidFill>
                  <a:srgbClr val="404040"/>
                </a:solidFill>
                <a:highlight>
                  <a:srgbClr val="FFFFFF"/>
                </a:highlight>
                <a:latin typeface="Lexend"/>
                <a:ea typeface="Lexend"/>
                <a:cs typeface="Lexend"/>
                <a:sym typeface="Lexend"/>
              </a:rPr>
              <a:t>externe doelgroepen</a:t>
            </a:r>
            <a:r>
              <a:rPr lang="nl" sz="1600">
                <a:solidFill>
                  <a:srgbClr val="404040"/>
                </a:solidFill>
                <a:highlight>
                  <a:srgbClr val="FFFFFF"/>
                </a:highlight>
                <a:latin typeface="Lexend"/>
                <a:ea typeface="Lexend"/>
                <a:cs typeface="Lexend"/>
                <a:sym typeface="Lexend"/>
              </a:rPr>
              <a:t>)? Ofwel: Waarom willen externe mensen bijdragen aan de purpose van het Bedrijf/ de Organisatie? </a:t>
            </a:r>
            <a:endParaRPr sz="1600">
              <a:solidFill>
                <a:srgbClr val="404040"/>
              </a:solidFill>
              <a:highlight>
                <a:srgbClr val="FFFFFF"/>
              </a:highlight>
              <a:latin typeface="Lexend"/>
              <a:ea typeface="Lexend"/>
              <a:cs typeface="Lexend"/>
              <a:sym typeface="Lexen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50000"/>
              </a:lnSpc>
              <a:spcBef>
                <a:spcPts val="600"/>
              </a:spcBef>
              <a:spcAft>
                <a:spcPts val="300"/>
              </a:spcAft>
              <a:buNone/>
            </a:pPr>
            <a:r>
              <a:rPr lang="nl" sz="2000">
                <a:highlight>
                  <a:srgbClr val="FFFFFF"/>
                </a:highlight>
                <a:latin typeface="Lexend ExtraBold"/>
                <a:ea typeface="Lexend ExtraBold"/>
                <a:cs typeface="Lexend ExtraBold"/>
                <a:sym typeface="Lexend ExtraBold"/>
              </a:rPr>
              <a:t>Waarden volgens Rokeach</a:t>
            </a:r>
            <a:endParaRPr sz="2000">
              <a:latin typeface="Lexend ExtraBold"/>
              <a:ea typeface="Lexend ExtraBold"/>
              <a:cs typeface="Lexend ExtraBold"/>
              <a:sym typeface="Lexend ExtraBold"/>
            </a:endParaRPr>
          </a:p>
        </p:txBody>
      </p:sp>
      <p:sp>
        <p:nvSpPr>
          <p:cNvPr id="172" name="Google Shape;172;p3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173" name="Google Shape;173;p35"/>
          <p:cNvSpPr txBox="1"/>
          <p:nvPr/>
        </p:nvSpPr>
        <p:spPr>
          <a:xfrm>
            <a:off x="355075" y="4038319"/>
            <a:ext cx="8477100" cy="36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solidFill>
                <a:srgbClr val="404040"/>
              </a:solidFill>
              <a:highlight>
                <a:srgbClr val="FFFFFF"/>
              </a:highlight>
              <a:latin typeface="Lexend"/>
              <a:ea typeface="Lexend"/>
              <a:cs typeface="Lexend"/>
              <a:sym typeface="Lexend"/>
            </a:endParaRPr>
          </a:p>
        </p:txBody>
      </p:sp>
      <p:pic>
        <p:nvPicPr>
          <p:cNvPr id="174" name="Google Shape;174;p35"/>
          <p:cNvPicPr preferRelativeResize="0"/>
          <p:nvPr/>
        </p:nvPicPr>
        <p:blipFill>
          <a:blip r:embed="rId3">
            <a:alphaModFix/>
          </a:blip>
          <a:stretch>
            <a:fillRect/>
          </a:stretch>
        </p:blipFill>
        <p:spPr>
          <a:xfrm>
            <a:off x="0" y="1000413"/>
            <a:ext cx="6376325" cy="3591991"/>
          </a:xfrm>
          <a:prstGeom prst="rect">
            <a:avLst/>
          </a:prstGeom>
          <a:noFill/>
          <a:ln>
            <a:noFill/>
          </a:ln>
        </p:spPr>
      </p:pic>
      <p:sp>
        <p:nvSpPr>
          <p:cNvPr id="175" name="Google Shape;175;p35"/>
          <p:cNvSpPr txBox="1"/>
          <p:nvPr>
            <p:ph idx="2" type="body"/>
          </p:nvPr>
        </p:nvSpPr>
        <p:spPr>
          <a:xfrm>
            <a:off x="6399471" y="923171"/>
            <a:ext cx="26601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nl" sz="1600">
                <a:solidFill>
                  <a:srgbClr val="404040"/>
                </a:solidFill>
                <a:latin typeface="Lexend"/>
                <a:ea typeface="Lexend"/>
                <a:cs typeface="Lexend"/>
                <a:sym typeface="Lexend"/>
              </a:rPr>
              <a:t>Check</a:t>
            </a:r>
            <a:r>
              <a:rPr lang="nl" sz="1600">
                <a:solidFill>
                  <a:srgbClr val="404040"/>
                </a:solidFill>
                <a:latin typeface="Lexend"/>
                <a:ea typeface="Lexend"/>
                <a:cs typeface="Lexend"/>
                <a:sym typeface="Lexend"/>
              </a:rPr>
              <a:t> of de Purpose van het Bedrijf/ de Organisatie past bij een of meerdere van de </a:t>
            </a:r>
            <a:r>
              <a:rPr b="1" lang="nl" sz="1600">
                <a:solidFill>
                  <a:srgbClr val="404040"/>
                </a:solidFill>
                <a:latin typeface="Lexend"/>
                <a:ea typeface="Lexend"/>
                <a:cs typeface="Lexend"/>
                <a:sym typeface="Lexend"/>
              </a:rPr>
              <a:t>waarden</a:t>
            </a:r>
            <a:r>
              <a:rPr lang="nl" sz="1600">
                <a:solidFill>
                  <a:srgbClr val="404040"/>
                </a:solidFill>
                <a:latin typeface="Lexend"/>
                <a:ea typeface="Lexend"/>
                <a:cs typeface="Lexend"/>
                <a:sym typeface="Lexend"/>
              </a:rPr>
              <a:t> die Rokeach heeft verzameld.</a:t>
            </a:r>
            <a:endParaRPr sz="1600">
              <a:solidFill>
                <a:srgbClr val="404040"/>
              </a:solidFill>
              <a:latin typeface="Lexend"/>
              <a:ea typeface="Lexend"/>
              <a:cs typeface="Lexend"/>
              <a:sym typeface="Lexend"/>
            </a:endParaRPr>
          </a:p>
          <a:p>
            <a:pPr indent="0" lvl="0" marL="0" rtl="0" algn="l">
              <a:lnSpc>
                <a:spcPct val="100000"/>
              </a:lnSpc>
              <a:spcBef>
                <a:spcPts val="0"/>
              </a:spcBef>
              <a:spcAft>
                <a:spcPts val="0"/>
              </a:spcAft>
              <a:buClr>
                <a:schemeClr val="dk1"/>
              </a:buClr>
              <a:buSzPts val="1100"/>
              <a:buFont typeface="Arial"/>
              <a:buNone/>
            </a:pPr>
            <a:r>
              <a:t/>
            </a:r>
            <a:endParaRPr sz="1600">
              <a:solidFill>
                <a:srgbClr val="404040"/>
              </a:solidFill>
              <a:latin typeface="Lexend"/>
              <a:ea typeface="Lexend"/>
              <a:cs typeface="Lexend"/>
              <a:sym typeface="Lexend"/>
            </a:endParaRPr>
          </a:p>
          <a:p>
            <a:pPr indent="0" lvl="0" marL="0" rtl="0" algn="l">
              <a:lnSpc>
                <a:spcPct val="100000"/>
              </a:lnSpc>
              <a:spcBef>
                <a:spcPts val="0"/>
              </a:spcBef>
              <a:spcAft>
                <a:spcPts val="0"/>
              </a:spcAft>
              <a:buNone/>
            </a:pPr>
            <a:r>
              <a:rPr lang="nl" sz="1600">
                <a:solidFill>
                  <a:srgbClr val="404040"/>
                </a:solidFill>
                <a:latin typeface="Lexend"/>
                <a:ea typeface="Lexend"/>
                <a:cs typeface="Lexend"/>
                <a:sym typeface="Lexend"/>
              </a:rPr>
              <a:t>Aangezien waarden nogal abstracte begrippen zijn, is het vaak handig om niet alleen naar </a:t>
            </a:r>
            <a:r>
              <a:rPr b="1" lang="nl" sz="1600">
                <a:solidFill>
                  <a:srgbClr val="404040"/>
                </a:solidFill>
                <a:latin typeface="Lexend"/>
                <a:ea typeface="Lexend"/>
                <a:cs typeface="Lexend"/>
                <a:sym typeface="Lexend"/>
              </a:rPr>
              <a:t>waarden</a:t>
            </a:r>
            <a:r>
              <a:rPr lang="nl" sz="1600">
                <a:solidFill>
                  <a:srgbClr val="404040"/>
                </a:solidFill>
                <a:latin typeface="Lexend"/>
                <a:ea typeface="Lexend"/>
                <a:cs typeface="Lexend"/>
                <a:sym typeface="Lexend"/>
              </a:rPr>
              <a:t> te zoeken, maar ook naar </a:t>
            </a:r>
            <a:r>
              <a:rPr b="1" lang="nl" sz="1600">
                <a:solidFill>
                  <a:srgbClr val="404040"/>
                </a:solidFill>
                <a:latin typeface="Lexend"/>
                <a:ea typeface="Lexend"/>
                <a:cs typeface="Lexend"/>
                <a:sym typeface="Lexend"/>
              </a:rPr>
              <a:t>woorden</a:t>
            </a:r>
            <a:r>
              <a:rPr lang="nl" sz="1600">
                <a:solidFill>
                  <a:srgbClr val="404040"/>
                </a:solidFill>
                <a:latin typeface="Lexend"/>
                <a:ea typeface="Lexend"/>
                <a:cs typeface="Lexend"/>
                <a:sym typeface="Lexend"/>
              </a:rPr>
              <a:t> die vaak terugkomen.</a:t>
            </a:r>
            <a:endParaRPr b="1" sz="1600">
              <a:solidFill>
                <a:srgbClr val="404040"/>
              </a:solidFill>
              <a:latin typeface="Lexend"/>
              <a:ea typeface="Lexend"/>
              <a:cs typeface="Lexend"/>
              <a:sym typeface="Lexend"/>
            </a:endParaRPr>
          </a:p>
        </p:txBody>
      </p:sp>
      <p:sp>
        <p:nvSpPr>
          <p:cNvPr id="176" name="Google Shape;176;p35"/>
          <p:cNvSpPr txBox="1"/>
          <p:nvPr/>
        </p:nvSpPr>
        <p:spPr>
          <a:xfrm>
            <a:off x="167450" y="4525742"/>
            <a:ext cx="3000000" cy="4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nl" sz="1450">
                <a:solidFill>
                  <a:srgbClr val="404040"/>
                </a:solidFill>
                <a:highlight>
                  <a:srgbClr val="FFFFFF"/>
                </a:highlight>
              </a:rPr>
              <a:t>bron: 5000bc.nl</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3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50000"/>
              </a:lnSpc>
              <a:spcBef>
                <a:spcPts val="600"/>
              </a:spcBef>
              <a:spcAft>
                <a:spcPts val="300"/>
              </a:spcAft>
              <a:buNone/>
            </a:pPr>
            <a:r>
              <a:rPr lang="nl" sz="2000">
                <a:highlight>
                  <a:srgbClr val="FFFFFF"/>
                </a:highlight>
                <a:latin typeface="Lexend ExtraBold"/>
                <a:ea typeface="Lexend ExtraBold"/>
                <a:cs typeface="Lexend ExtraBold"/>
                <a:sym typeface="Lexend ExtraBold"/>
              </a:rPr>
              <a:t>Behoeftepiramide van Maslow</a:t>
            </a:r>
            <a:endParaRPr sz="2000">
              <a:latin typeface="Lexend ExtraBold"/>
              <a:ea typeface="Lexend ExtraBold"/>
              <a:cs typeface="Lexend ExtraBold"/>
              <a:sym typeface="Lexend ExtraBold"/>
            </a:endParaRPr>
          </a:p>
        </p:txBody>
      </p:sp>
      <p:sp>
        <p:nvSpPr>
          <p:cNvPr id="182" name="Google Shape;182;p36"/>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183" name="Google Shape;183;p36"/>
          <p:cNvSpPr txBox="1"/>
          <p:nvPr/>
        </p:nvSpPr>
        <p:spPr>
          <a:xfrm>
            <a:off x="355075" y="4038319"/>
            <a:ext cx="8477100" cy="36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solidFill>
                <a:srgbClr val="404040"/>
              </a:solidFill>
              <a:highlight>
                <a:srgbClr val="FFFFFF"/>
              </a:highlight>
              <a:latin typeface="Lexend"/>
              <a:ea typeface="Lexend"/>
              <a:cs typeface="Lexend"/>
              <a:sym typeface="Lexend"/>
            </a:endParaRPr>
          </a:p>
        </p:txBody>
      </p:sp>
      <p:sp>
        <p:nvSpPr>
          <p:cNvPr id="184" name="Google Shape;184;p36"/>
          <p:cNvSpPr txBox="1"/>
          <p:nvPr>
            <p:ph idx="2" type="body"/>
          </p:nvPr>
        </p:nvSpPr>
        <p:spPr>
          <a:xfrm>
            <a:off x="6399471" y="852208"/>
            <a:ext cx="26601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nl" sz="1450">
                <a:solidFill>
                  <a:srgbClr val="404040"/>
                </a:solidFill>
                <a:highlight>
                  <a:srgbClr val="FFFFFF"/>
                </a:highlight>
              </a:rPr>
              <a:t>Op welk behoefte-niveau ligt de Purpose van  </a:t>
            </a:r>
            <a:r>
              <a:rPr lang="nl" sz="1450">
                <a:solidFill>
                  <a:srgbClr val="404040"/>
                </a:solidFill>
                <a:highlight>
                  <a:srgbClr val="FFFFFF"/>
                </a:highlight>
              </a:rPr>
              <a:t>het Bedrijf/ Merk/ Organisatie?</a:t>
            </a:r>
            <a:endParaRPr b="1" sz="1600">
              <a:solidFill>
                <a:srgbClr val="404040"/>
              </a:solidFill>
              <a:latin typeface="Lexend"/>
              <a:ea typeface="Lexend"/>
              <a:cs typeface="Lexend"/>
              <a:sym typeface="Lexend"/>
            </a:endParaRPr>
          </a:p>
        </p:txBody>
      </p:sp>
      <p:sp>
        <p:nvSpPr>
          <p:cNvPr id="185" name="Google Shape;185;p36"/>
          <p:cNvSpPr txBox="1"/>
          <p:nvPr/>
        </p:nvSpPr>
        <p:spPr>
          <a:xfrm>
            <a:off x="167450" y="4353414"/>
            <a:ext cx="8720100" cy="4080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2400"/>
              </a:spcBef>
              <a:spcAft>
                <a:spcPts val="2400"/>
              </a:spcAft>
              <a:buNone/>
            </a:pPr>
            <a:r>
              <a:rPr i="1" lang="nl" sz="1450" u="sng">
                <a:solidFill>
                  <a:srgbClr val="DB0A2D"/>
                </a:solidFill>
                <a:highlight>
                  <a:srgbClr val="FFFFFF"/>
                </a:highlight>
                <a:hlinkClick r:id="rId3">
                  <a:extLst>
                    <a:ext uri="{A12FA001-AC4F-418D-AE19-62706E023703}">
                      <ahyp:hlinkClr val="tx"/>
                    </a:ext>
                  </a:extLst>
                </a:hlinkClick>
              </a:rPr>
              <a:t>https://commons.wikimedia.org/w/index.php?curid=1315134</a:t>
            </a:r>
            <a:endParaRPr i="1" sz="1450">
              <a:solidFill>
                <a:srgbClr val="404040"/>
              </a:solidFill>
              <a:highlight>
                <a:srgbClr val="FFFFFF"/>
              </a:highlight>
            </a:endParaRPr>
          </a:p>
        </p:txBody>
      </p:sp>
      <p:pic>
        <p:nvPicPr>
          <p:cNvPr id="186" name="Google Shape;186;p36"/>
          <p:cNvPicPr preferRelativeResize="0"/>
          <p:nvPr/>
        </p:nvPicPr>
        <p:blipFill>
          <a:blip r:embed="rId4">
            <a:alphaModFix/>
          </a:blip>
          <a:stretch>
            <a:fillRect/>
          </a:stretch>
        </p:blipFill>
        <p:spPr>
          <a:xfrm>
            <a:off x="299775" y="959875"/>
            <a:ext cx="5148774" cy="33688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3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25000"/>
              </a:lnSpc>
              <a:spcBef>
                <a:spcPts val="600"/>
              </a:spcBef>
              <a:spcAft>
                <a:spcPts val="300"/>
              </a:spcAft>
              <a:buNone/>
            </a:pPr>
            <a:r>
              <a:rPr lang="nl" sz="2000">
                <a:highlight>
                  <a:srgbClr val="FFFFFF"/>
                </a:highlight>
                <a:latin typeface="Lexend ExtraBold"/>
                <a:ea typeface="Lexend ExtraBold"/>
                <a:cs typeface="Lexend ExtraBold"/>
                <a:sym typeface="Lexend ExtraBold"/>
              </a:rPr>
              <a:t>Probleem, volgens de Opdrachtgever</a:t>
            </a:r>
            <a:endParaRPr sz="2000">
              <a:latin typeface="Lexend ExtraBold"/>
              <a:ea typeface="Lexend ExtraBold"/>
              <a:cs typeface="Lexend ExtraBold"/>
              <a:sym typeface="Lexend ExtraBold"/>
            </a:endParaRPr>
          </a:p>
        </p:txBody>
      </p:sp>
      <p:sp>
        <p:nvSpPr>
          <p:cNvPr id="192" name="Google Shape;192;p3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Clr>
                <a:schemeClr val="dk1"/>
              </a:buClr>
              <a:buSzPts val="1100"/>
              <a:buFont typeface="Arial"/>
              <a:buNone/>
            </a:pPr>
            <a:r>
              <a:rPr lang="nl" sz="1600">
                <a:solidFill>
                  <a:srgbClr val="404040"/>
                </a:solidFill>
                <a:highlight>
                  <a:srgbClr val="FFFFFF"/>
                </a:highlight>
                <a:latin typeface="Lexend"/>
                <a:ea typeface="Lexend"/>
                <a:cs typeface="Lexend"/>
                <a:sym typeface="Lexend"/>
              </a:rPr>
              <a:t>Waardoor wordt het probleem/ kans veroorzaakt, volgens de opdrachtgever. Denk hierbij aan:</a:t>
            </a:r>
            <a:endParaRPr sz="1600">
              <a:solidFill>
                <a:srgbClr val="404040"/>
              </a:solidFill>
              <a:highlight>
                <a:srgbClr val="FFFFFF"/>
              </a:highlight>
              <a:latin typeface="Lexend"/>
              <a:ea typeface="Lexend"/>
              <a:cs typeface="Lexend"/>
              <a:sym typeface="Lexend"/>
            </a:endParaRPr>
          </a:p>
          <a:p>
            <a:pPr indent="-330200" lvl="0" marL="457200" rtl="0" algn="l">
              <a:spcBef>
                <a:spcPts val="210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Ontwikkelingen in de organisatie zelf.</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Ontwikkelingen in de markt/ directe omgeving van de organisatie.</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Ontwikkelingen in de maatschappij.</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Ontwikkelingen in de wereld.</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Andere factoren die de opdrachtgever noemt.</a:t>
            </a:r>
            <a:endParaRPr sz="1600">
              <a:solidFill>
                <a:srgbClr val="404040"/>
              </a:solidFill>
              <a:highlight>
                <a:srgbClr val="FFFFFF"/>
              </a:highlight>
              <a:latin typeface="Lexend"/>
              <a:ea typeface="Lexend"/>
              <a:cs typeface="Lexend"/>
              <a:sym typeface="Lexend"/>
            </a:endParaRPr>
          </a:p>
          <a:p>
            <a:pPr indent="0" lvl="0" marL="0" rtl="0" algn="l">
              <a:spcBef>
                <a:spcPts val="2800"/>
              </a:spcBef>
              <a:spcAft>
                <a:spcPts val="0"/>
              </a:spcAft>
              <a:buClr>
                <a:schemeClr val="dk1"/>
              </a:buClr>
              <a:buSzPts val="1100"/>
              <a:buFont typeface="Arial"/>
              <a:buNone/>
            </a:pPr>
            <a:r>
              <a:rPr lang="nl" sz="1600">
                <a:solidFill>
                  <a:srgbClr val="404040"/>
                </a:solidFill>
                <a:highlight>
                  <a:srgbClr val="FFFFFF"/>
                </a:highlight>
                <a:latin typeface="Lexend"/>
                <a:ea typeface="Lexend"/>
                <a:cs typeface="Lexend"/>
                <a:sym typeface="Lexend"/>
              </a:rPr>
              <a:t>Maak een verslagje van het gesprek dat je met de Opdrachtgever had en vermeld </a:t>
            </a:r>
            <a:r>
              <a:rPr i="1" lang="nl" sz="1600">
                <a:solidFill>
                  <a:srgbClr val="404040"/>
                </a:solidFill>
                <a:highlight>
                  <a:srgbClr val="FFFFFF"/>
                </a:highlight>
                <a:latin typeface="Lexend"/>
                <a:ea typeface="Lexend"/>
                <a:cs typeface="Lexend"/>
                <a:sym typeface="Lexend"/>
              </a:rPr>
              <a:t>wanneer</a:t>
            </a:r>
            <a:r>
              <a:rPr lang="nl" sz="1600">
                <a:solidFill>
                  <a:srgbClr val="404040"/>
                </a:solidFill>
                <a:highlight>
                  <a:srgbClr val="FFFFFF"/>
                </a:highlight>
                <a:latin typeface="Lexend"/>
                <a:ea typeface="Lexend"/>
                <a:cs typeface="Lexend"/>
                <a:sym typeface="Lexend"/>
              </a:rPr>
              <a:t> en </a:t>
            </a:r>
            <a:r>
              <a:rPr i="1" lang="nl" sz="1600">
                <a:solidFill>
                  <a:srgbClr val="404040"/>
                </a:solidFill>
                <a:highlight>
                  <a:srgbClr val="FFFFFF"/>
                </a:highlight>
                <a:latin typeface="Lexend"/>
                <a:ea typeface="Lexend"/>
                <a:cs typeface="Lexend"/>
                <a:sym typeface="Lexend"/>
              </a:rPr>
              <a:t>waar</a:t>
            </a:r>
            <a:r>
              <a:rPr lang="nl" sz="1600">
                <a:solidFill>
                  <a:srgbClr val="404040"/>
                </a:solidFill>
                <a:highlight>
                  <a:srgbClr val="FFFFFF"/>
                </a:highlight>
                <a:latin typeface="Lexend"/>
                <a:ea typeface="Lexend"/>
                <a:cs typeface="Lexend"/>
                <a:sym typeface="Lexend"/>
              </a:rPr>
              <a:t> je dit gesprek had. Zet dit verslag in je Bijlagen. Verwijs in je Scriptie naar deze Bijlage.</a:t>
            </a:r>
            <a:endParaRPr sz="1600">
              <a:solidFill>
                <a:srgbClr val="404040"/>
              </a:solidFill>
              <a:highlight>
                <a:srgbClr val="FFFFFF"/>
              </a:highlight>
              <a:latin typeface="Lexend"/>
              <a:ea typeface="Lexend"/>
              <a:cs typeface="Lexend"/>
              <a:sym typeface="Lexend"/>
            </a:endParaRPr>
          </a:p>
          <a:p>
            <a:pPr indent="0" lvl="0" marL="0" rtl="0" algn="l">
              <a:spcBef>
                <a:spcPts val="2100"/>
              </a:spcBef>
              <a:spcAft>
                <a:spcPts val="1200"/>
              </a:spcAft>
              <a:buNone/>
            </a:pPr>
            <a:r>
              <a:t/>
            </a:r>
            <a:endParaRPr sz="1600">
              <a:latin typeface="Lexend"/>
              <a:ea typeface="Lexend"/>
              <a:cs typeface="Lexend"/>
              <a:sym typeface="Lexend"/>
            </a:endParaRPr>
          </a:p>
        </p:txBody>
      </p:sp>
      <p:sp>
        <p:nvSpPr>
          <p:cNvPr id="193" name="Google Shape;193;p37"/>
          <p:cNvSpPr txBox="1"/>
          <p:nvPr/>
        </p:nvSpPr>
        <p:spPr>
          <a:xfrm>
            <a:off x="355075" y="4301475"/>
            <a:ext cx="8477100" cy="36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solidFill>
                <a:schemeClr val="dk2"/>
              </a:solidFill>
              <a:latin typeface="Lexend Medium"/>
              <a:ea typeface="Lexend Medium"/>
              <a:cs typeface="Lexend Medium"/>
              <a:sym typeface="Lexend Medium"/>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Probleemstelling</a:t>
            </a:r>
            <a:endParaRPr sz="2000">
              <a:latin typeface="Lexend ExtraBold"/>
              <a:ea typeface="Lexend ExtraBold"/>
              <a:cs typeface="Lexend ExtraBold"/>
              <a:sym typeface="Lexend ExtraBold"/>
            </a:endParaRPr>
          </a:p>
        </p:txBody>
      </p:sp>
      <p:sp>
        <p:nvSpPr>
          <p:cNvPr id="199" name="Google Shape;199;p3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1400"/>
              </a:spcBef>
              <a:spcAft>
                <a:spcPts val="0"/>
              </a:spcAft>
              <a:buClr>
                <a:schemeClr val="dk1"/>
              </a:buClr>
              <a:buSzPts val="1100"/>
              <a:buFont typeface="Arial"/>
              <a:buNone/>
            </a:pPr>
            <a:r>
              <a:rPr lang="nl" sz="1600">
                <a:solidFill>
                  <a:srgbClr val="404040"/>
                </a:solidFill>
                <a:highlight>
                  <a:srgbClr val="FFFFFF"/>
                </a:highlight>
                <a:latin typeface="Lexend"/>
                <a:ea typeface="Lexend"/>
                <a:cs typeface="Lexend"/>
                <a:sym typeface="Lexend"/>
              </a:rPr>
              <a:t>Uit het voorgaande vat je de </a:t>
            </a:r>
            <a:r>
              <a:rPr i="1" lang="nl" sz="1600">
                <a:solidFill>
                  <a:srgbClr val="404040"/>
                </a:solidFill>
                <a:highlight>
                  <a:srgbClr val="FFFFFF"/>
                </a:highlight>
                <a:latin typeface="Lexend"/>
                <a:ea typeface="Lexend"/>
                <a:cs typeface="Lexend"/>
                <a:sym typeface="Lexend"/>
              </a:rPr>
              <a:t>Probleemsituatie</a:t>
            </a:r>
            <a:r>
              <a:rPr lang="nl" sz="1600">
                <a:solidFill>
                  <a:srgbClr val="404040"/>
                </a:solidFill>
                <a:highlight>
                  <a:srgbClr val="FFFFFF"/>
                </a:highlight>
                <a:latin typeface="Lexend"/>
                <a:ea typeface="Lexend"/>
                <a:cs typeface="Lexend"/>
                <a:sym typeface="Lexend"/>
              </a:rPr>
              <a:t> samen in één zin (zonder vraagteken, want het is een stelling). In de </a:t>
            </a:r>
            <a:r>
              <a:rPr i="1" lang="nl" sz="1600">
                <a:solidFill>
                  <a:srgbClr val="404040"/>
                </a:solidFill>
                <a:highlight>
                  <a:srgbClr val="FFFFFF"/>
                </a:highlight>
                <a:latin typeface="Lexend"/>
                <a:ea typeface="Lexend"/>
                <a:cs typeface="Lexend"/>
                <a:sym typeface="Lexend"/>
              </a:rPr>
              <a:t>Probleemstelling</a:t>
            </a:r>
            <a:r>
              <a:rPr lang="nl" sz="1600">
                <a:solidFill>
                  <a:srgbClr val="404040"/>
                </a:solidFill>
                <a:highlight>
                  <a:srgbClr val="FFFFFF"/>
                </a:highlight>
                <a:latin typeface="Lexend"/>
                <a:ea typeface="Lexend"/>
                <a:cs typeface="Lexend"/>
                <a:sym typeface="Lexend"/>
              </a:rPr>
              <a:t> geef je antwoord op de vraag:</a:t>
            </a:r>
            <a:endParaRPr sz="1600">
              <a:solidFill>
                <a:srgbClr val="404040"/>
              </a:solidFill>
              <a:highlight>
                <a:srgbClr val="FFFFFF"/>
              </a:highlight>
              <a:latin typeface="Lexend"/>
              <a:ea typeface="Lexend"/>
              <a:cs typeface="Lexend"/>
              <a:sym typeface="Lexend"/>
            </a:endParaRPr>
          </a:p>
          <a:p>
            <a:pPr indent="-330200" lvl="0" marL="457200" rtl="0" algn="l">
              <a:spcBef>
                <a:spcPts val="210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Wat is het probleem van het Bedrijf/ de Organisatie dat met een Communicatiecampagne kan worden opgelost?</a:t>
            </a:r>
            <a:endParaRPr sz="1600">
              <a:solidFill>
                <a:srgbClr val="404040"/>
              </a:solidFill>
              <a:highlight>
                <a:srgbClr val="FFFFFF"/>
              </a:highlight>
              <a:latin typeface="Lexend"/>
              <a:ea typeface="Lexend"/>
              <a:cs typeface="Lexend"/>
              <a:sym typeface="Lexend"/>
            </a:endParaRPr>
          </a:p>
          <a:p>
            <a:pPr indent="0" lvl="0" marL="0" rtl="0" algn="l">
              <a:spcBef>
                <a:spcPts val="2800"/>
              </a:spcBef>
              <a:spcAft>
                <a:spcPts val="2100"/>
              </a:spcAft>
              <a:buNone/>
            </a:pPr>
            <a:r>
              <a:rPr lang="nl" sz="1600">
                <a:solidFill>
                  <a:srgbClr val="404040"/>
                </a:solidFill>
                <a:highlight>
                  <a:srgbClr val="FFFFFF"/>
                </a:highlight>
                <a:latin typeface="Lexend"/>
                <a:ea typeface="Lexend"/>
                <a:cs typeface="Lexend"/>
                <a:sym typeface="Lexend"/>
              </a:rPr>
              <a:t>Bijvoorbeeld: </a:t>
            </a:r>
            <a:r>
              <a:rPr i="1" lang="nl" sz="1600">
                <a:solidFill>
                  <a:srgbClr val="404040"/>
                </a:solidFill>
                <a:highlight>
                  <a:srgbClr val="FFFFFF"/>
                </a:highlight>
                <a:latin typeface="Lexend"/>
                <a:ea typeface="Lexend"/>
                <a:cs typeface="Lexend"/>
                <a:sym typeface="Lexend"/>
              </a:rPr>
              <a:t>Als we niets doen, dan hebben we binnen een paar maanden een tekort aan accountants (hierdoor kunnen de bedrijfsprocessen vastlopen en dat kan onze continuïteit bedreigen).</a:t>
            </a:r>
            <a:endParaRPr sz="1600">
              <a:latin typeface="Lexend"/>
              <a:ea typeface="Lexend"/>
              <a:cs typeface="Lexend"/>
              <a:sym typeface="Lexend"/>
            </a:endParaRPr>
          </a:p>
        </p:txBody>
      </p:sp>
      <p:sp>
        <p:nvSpPr>
          <p:cNvPr id="200" name="Google Shape;200;p38"/>
          <p:cNvSpPr txBox="1"/>
          <p:nvPr/>
        </p:nvSpPr>
        <p:spPr>
          <a:xfrm>
            <a:off x="355075" y="4301475"/>
            <a:ext cx="8477100" cy="36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solidFill>
                <a:schemeClr val="dk2"/>
              </a:solidFill>
              <a:latin typeface="Lexend Medium"/>
              <a:ea typeface="Lexend Medium"/>
              <a:cs typeface="Lexend Medium"/>
              <a:sym typeface="Lexend Medium"/>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Probleemsituatie -&gt; Plan -&gt; Gewenste Situatie</a:t>
            </a:r>
            <a:endParaRPr sz="2000">
              <a:latin typeface="Lexend ExtraBold"/>
              <a:ea typeface="Lexend ExtraBold"/>
              <a:cs typeface="Lexend ExtraBold"/>
              <a:sym typeface="Lexend ExtraBold"/>
            </a:endParaRPr>
          </a:p>
        </p:txBody>
      </p:sp>
      <p:sp>
        <p:nvSpPr>
          <p:cNvPr id="206" name="Google Shape;206;p3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207" name="Google Shape;207;p39"/>
          <p:cNvSpPr txBox="1"/>
          <p:nvPr/>
        </p:nvSpPr>
        <p:spPr>
          <a:xfrm>
            <a:off x="355075" y="4301475"/>
            <a:ext cx="8477100" cy="36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solidFill>
                <a:schemeClr val="dk2"/>
              </a:solidFill>
              <a:latin typeface="Lexend Medium"/>
              <a:ea typeface="Lexend Medium"/>
              <a:cs typeface="Lexend Medium"/>
              <a:sym typeface="Lexend Medium"/>
            </a:endParaRPr>
          </a:p>
        </p:txBody>
      </p:sp>
      <p:pic>
        <p:nvPicPr>
          <p:cNvPr id="208" name="Google Shape;208;p39"/>
          <p:cNvPicPr preferRelativeResize="0"/>
          <p:nvPr/>
        </p:nvPicPr>
        <p:blipFill>
          <a:blip r:embed="rId3">
            <a:alphaModFix/>
          </a:blip>
          <a:stretch>
            <a:fillRect/>
          </a:stretch>
        </p:blipFill>
        <p:spPr>
          <a:xfrm>
            <a:off x="361201" y="1152475"/>
            <a:ext cx="5903749" cy="37329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Doelstelling</a:t>
            </a:r>
            <a:endParaRPr sz="2000">
              <a:latin typeface="Lexend ExtraBold"/>
              <a:ea typeface="Lexend ExtraBold"/>
              <a:cs typeface="Lexend ExtraBold"/>
              <a:sym typeface="Lexend ExtraBold"/>
            </a:endParaRPr>
          </a:p>
        </p:txBody>
      </p:sp>
      <p:sp>
        <p:nvSpPr>
          <p:cNvPr id="214" name="Google Shape;214;p4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1400"/>
              </a:spcBef>
              <a:spcAft>
                <a:spcPts val="0"/>
              </a:spcAft>
              <a:buClr>
                <a:schemeClr val="dk1"/>
              </a:buClr>
              <a:buSzPts val="1100"/>
              <a:buFont typeface="Arial"/>
              <a:buNone/>
            </a:pPr>
            <a:r>
              <a:rPr lang="nl" sz="1600">
                <a:solidFill>
                  <a:srgbClr val="404040"/>
                </a:solidFill>
                <a:highlight>
                  <a:srgbClr val="FFFFFF"/>
                </a:highlight>
                <a:latin typeface="Lexend"/>
                <a:ea typeface="Lexend"/>
                <a:cs typeface="Lexend"/>
                <a:sym typeface="Lexend"/>
              </a:rPr>
              <a:t>Vat de </a:t>
            </a:r>
            <a:r>
              <a:rPr i="1" lang="nl" sz="1600">
                <a:solidFill>
                  <a:srgbClr val="404040"/>
                </a:solidFill>
                <a:highlight>
                  <a:srgbClr val="FFFFFF"/>
                </a:highlight>
                <a:latin typeface="Lexend"/>
                <a:ea typeface="Lexend"/>
                <a:cs typeface="Lexend"/>
                <a:sym typeface="Lexend"/>
              </a:rPr>
              <a:t>Gewenste Situatie </a:t>
            </a:r>
            <a:r>
              <a:rPr lang="nl" sz="1600">
                <a:solidFill>
                  <a:srgbClr val="404040"/>
                </a:solidFill>
                <a:highlight>
                  <a:srgbClr val="FFFFFF"/>
                </a:highlight>
                <a:latin typeface="Lexend"/>
                <a:ea typeface="Lexend"/>
                <a:cs typeface="Lexend"/>
                <a:sym typeface="Lexend"/>
              </a:rPr>
              <a:t>samen in één zin (zonder vraagteken, want het is een stelling). In de </a:t>
            </a:r>
            <a:r>
              <a:rPr i="1" lang="nl" sz="1600">
                <a:solidFill>
                  <a:srgbClr val="404040"/>
                </a:solidFill>
                <a:highlight>
                  <a:srgbClr val="FFFFFF"/>
                </a:highlight>
                <a:latin typeface="Lexend"/>
                <a:ea typeface="Lexend"/>
                <a:cs typeface="Lexend"/>
                <a:sym typeface="Lexend"/>
              </a:rPr>
              <a:t>Doelstelling</a:t>
            </a:r>
            <a:r>
              <a:rPr lang="nl" sz="1600">
                <a:solidFill>
                  <a:srgbClr val="404040"/>
                </a:solidFill>
                <a:highlight>
                  <a:srgbClr val="FFFFFF"/>
                </a:highlight>
                <a:latin typeface="Lexend"/>
                <a:ea typeface="Lexend"/>
                <a:cs typeface="Lexend"/>
                <a:sym typeface="Lexend"/>
              </a:rPr>
              <a:t> geef je antwoord op de vraag:</a:t>
            </a:r>
            <a:endParaRPr sz="1600">
              <a:solidFill>
                <a:srgbClr val="404040"/>
              </a:solidFill>
              <a:highlight>
                <a:srgbClr val="FFFFFF"/>
              </a:highlight>
              <a:latin typeface="Lexend"/>
              <a:ea typeface="Lexend"/>
              <a:cs typeface="Lexend"/>
              <a:sym typeface="Lexend"/>
            </a:endParaRPr>
          </a:p>
          <a:p>
            <a:pPr indent="-330200" lvl="0" marL="457200" rtl="0" algn="l">
              <a:spcBef>
                <a:spcPts val="210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Hoe zit de Gewenste Situatie eruit als de Communicatiecampagne achter de rug is?</a:t>
            </a:r>
            <a:endParaRPr sz="1600">
              <a:solidFill>
                <a:srgbClr val="404040"/>
              </a:solidFill>
              <a:highlight>
                <a:srgbClr val="FFFFFF"/>
              </a:highlight>
              <a:latin typeface="Lexend"/>
              <a:ea typeface="Lexend"/>
              <a:cs typeface="Lexend"/>
              <a:sym typeface="Lexend"/>
            </a:endParaRPr>
          </a:p>
          <a:p>
            <a:pPr indent="0" lvl="0" marL="0" rtl="0" algn="l">
              <a:spcBef>
                <a:spcPts val="2800"/>
              </a:spcBef>
              <a:spcAft>
                <a:spcPts val="2100"/>
              </a:spcAft>
              <a:buNone/>
            </a:pPr>
            <a:r>
              <a:rPr lang="nl" sz="1600">
                <a:solidFill>
                  <a:srgbClr val="404040"/>
                </a:solidFill>
                <a:highlight>
                  <a:srgbClr val="FFFFFF"/>
                </a:highlight>
                <a:latin typeface="Lexend"/>
                <a:ea typeface="Lexend"/>
                <a:cs typeface="Lexend"/>
                <a:sym typeface="Lexend"/>
              </a:rPr>
              <a:t>Bijvoorbeeld: </a:t>
            </a:r>
            <a:r>
              <a:rPr i="1" lang="nl" sz="1600">
                <a:solidFill>
                  <a:srgbClr val="404040"/>
                </a:solidFill>
                <a:highlight>
                  <a:srgbClr val="FFFFFF"/>
                </a:highlight>
                <a:latin typeface="Lexend"/>
                <a:ea typeface="Lexend"/>
                <a:cs typeface="Lexend"/>
                <a:sym typeface="Lexend"/>
              </a:rPr>
              <a:t>Na de Communicatiecampagne hebben we voldoende goede kandidaten voor onze vacatures voor accountants, zodat we mensen kunnen kiezen die niet zomaar voldoen, maar zelfs excelleren.</a:t>
            </a:r>
            <a:endParaRPr sz="1600">
              <a:latin typeface="Lexend"/>
              <a:ea typeface="Lexend"/>
              <a:cs typeface="Lexend"/>
              <a:sym typeface="Lexend"/>
            </a:endParaRPr>
          </a:p>
        </p:txBody>
      </p:sp>
      <p:sp>
        <p:nvSpPr>
          <p:cNvPr id="215" name="Google Shape;215;p40"/>
          <p:cNvSpPr txBox="1"/>
          <p:nvPr/>
        </p:nvSpPr>
        <p:spPr>
          <a:xfrm>
            <a:off x="355075" y="4301475"/>
            <a:ext cx="8477100" cy="36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solidFill>
                <a:schemeClr val="dk2"/>
              </a:solidFill>
              <a:latin typeface="Lexend Medium"/>
              <a:ea typeface="Lexend Medium"/>
              <a:cs typeface="Lexend Medium"/>
              <a:sym typeface="Lexend Medium"/>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4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Communicatiedoelen</a:t>
            </a:r>
            <a:endParaRPr sz="2000">
              <a:latin typeface="Lexend ExtraBold"/>
              <a:ea typeface="Lexend ExtraBold"/>
              <a:cs typeface="Lexend ExtraBold"/>
              <a:sym typeface="Lexend ExtraBold"/>
            </a:endParaRPr>
          </a:p>
        </p:txBody>
      </p:sp>
      <p:sp>
        <p:nvSpPr>
          <p:cNvPr id="221" name="Google Shape;221;p41"/>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1400"/>
              </a:spcBef>
              <a:spcAft>
                <a:spcPts val="0"/>
              </a:spcAft>
              <a:buClr>
                <a:schemeClr val="dk1"/>
              </a:buClr>
              <a:buSzPts val="1100"/>
              <a:buFont typeface="Arial"/>
              <a:buNone/>
            </a:pPr>
            <a:r>
              <a:rPr lang="nl" sz="1600">
                <a:solidFill>
                  <a:srgbClr val="404040"/>
                </a:solidFill>
                <a:highlight>
                  <a:srgbClr val="FFFFFF"/>
                </a:highlight>
                <a:latin typeface="Lexend"/>
                <a:ea typeface="Lexend"/>
                <a:cs typeface="Lexend"/>
                <a:sym typeface="Lexend"/>
              </a:rPr>
              <a:t>Vertaal Doelstelling naar welke Kennis, Houding en Gedrag de Doelgroep moet hebben na de Campagne. Bijvoorbeeld: Na de Communicatiecampagne moeten accountants in Nederland:</a:t>
            </a:r>
            <a:endParaRPr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2100"/>
              </a:spcBef>
              <a:spcAft>
                <a:spcPts val="0"/>
              </a:spcAft>
              <a:buClr>
                <a:srgbClr val="404040"/>
              </a:buClr>
              <a:buSzPts val="1600"/>
              <a:buFont typeface="Lexend"/>
              <a:buChar char="●"/>
            </a:pPr>
            <a:r>
              <a:rPr i="1" lang="nl" sz="1600">
                <a:solidFill>
                  <a:srgbClr val="404040"/>
                </a:solidFill>
                <a:highlight>
                  <a:srgbClr val="FFFFFF"/>
                </a:highlight>
                <a:latin typeface="Lexend"/>
                <a:ea typeface="Lexend"/>
                <a:cs typeface="Lexend"/>
                <a:sym typeface="Lexend"/>
              </a:rPr>
              <a:t>Weten</a:t>
            </a:r>
            <a:r>
              <a:rPr lang="nl" sz="1600">
                <a:solidFill>
                  <a:srgbClr val="404040"/>
                </a:solidFill>
                <a:highlight>
                  <a:srgbClr val="FFFFFF"/>
                </a:highlight>
                <a:latin typeface="Lexend"/>
                <a:ea typeface="Lexend"/>
                <a:cs typeface="Lexend"/>
                <a:sym typeface="Lexend"/>
              </a:rPr>
              <a:t> dat ze bij ons kunnen komen werken.</a:t>
            </a:r>
            <a:endParaRPr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Een positieve </a:t>
            </a:r>
            <a:r>
              <a:rPr i="1" lang="nl" sz="1600">
                <a:solidFill>
                  <a:srgbClr val="404040"/>
                </a:solidFill>
                <a:highlight>
                  <a:srgbClr val="FFFFFF"/>
                </a:highlight>
                <a:latin typeface="Lexend"/>
                <a:ea typeface="Lexend"/>
                <a:cs typeface="Lexend"/>
                <a:sym typeface="Lexend"/>
              </a:rPr>
              <a:t>Houding</a:t>
            </a:r>
            <a:r>
              <a:rPr lang="nl" sz="1600">
                <a:solidFill>
                  <a:srgbClr val="404040"/>
                </a:solidFill>
                <a:highlight>
                  <a:srgbClr val="FFFFFF"/>
                </a:highlight>
                <a:latin typeface="Lexend"/>
                <a:ea typeface="Lexend"/>
                <a:cs typeface="Lexend"/>
                <a:sym typeface="Lexend"/>
              </a:rPr>
              <a:t> hebben ten opzichte van bij ons komen werken.</a:t>
            </a:r>
            <a:endParaRPr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Bij ons hebben </a:t>
            </a:r>
            <a:r>
              <a:rPr i="1" lang="nl" sz="1600">
                <a:solidFill>
                  <a:srgbClr val="404040"/>
                </a:solidFill>
                <a:highlight>
                  <a:srgbClr val="FFFFFF"/>
                </a:highlight>
                <a:latin typeface="Lexend"/>
                <a:ea typeface="Lexend"/>
                <a:cs typeface="Lexend"/>
                <a:sym typeface="Lexend"/>
              </a:rPr>
              <a:t>gesolliciteerd</a:t>
            </a:r>
            <a:r>
              <a:rPr lang="nl" sz="1600">
                <a:solidFill>
                  <a:srgbClr val="404040"/>
                </a:solidFill>
                <a:highlight>
                  <a:srgbClr val="FFFFFF"/>
                </a:highlight>
                <a:latin typeface="Lexend"/>
                <a:ea typeface="Lexend"/>
                <a:cs typeface="Lexend"/>
                <a:sym typeface="Lexend"/>
              </a:rPr>
              <a:t>.</a:t>
            </a:r>
            <a:endParaRPr sz="1600">
              <a:latin typeface="Lexend"/>
              <a:ea typeface="Lexend"/>
              <a:cs typeface="Lexend"/>
              <a:sym typeface="Lexend"/>
            </a:endParaRPr>
          </a:p>
        </p:txBody>
      </p:sp>
      <p:sp>
        <p:nvSpPr>
          <p:cNvPr id="222" name="Google Shape;222;p41"/>
          <p:cNvSpPr txBox="1"/>
          <p:nvPr/>
        </p:nvSpPr>
        <p:spPr>
          <a:xfrm>
            <a:off x="355075" y="4301475"/>
            <a:ext cx="8477100" cy="36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solidFill>
                <a:schemeClr val="dk2"/>
              </a:solidFill>
              <a:latin typeface="Lexend Medium"/>
              <a:ea typeface="Lexend Medium"/>
              <a:cs typeface="Lexend Medium"/>
              <a:sym typeface="Lexend Medium"/>
            </a:endParaRPr>
          </a:p>
        </p:txBody>
      </p:sp>
      <p:sp>
        <p:nvSpPr>
          <p:cNvPr id="223" name="Google Shape;223;p41"/>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1400"/>
              </a:spcBef>
              <a:spcAft>
                <a:spcPts val="0"/>
              </a:spcAft>
              <a:buClr>
                <a:schemeClr val="dk1"/>
              </a:buClr>
              <a:buSzPts val="1100"/>
              <a:buFont typeface="Arial"/>
              <a:buNone/>
            </a:pPr>
            <a:r>
              <a:rPr lang="nl" sz="1600">
                <a:solidFill>
                  <a:srgbClr val="404040"/>
                </a:solidFill>
                <a:highlight>
                  <a:srgbClr val="FFFFFF"/>
                </a:highlight>
                <a:latin typeface="Lexend ExtraBold"/>
                <a:ea typeface="Lexend ExtraBold"/>
                <a:cs typeface="Lexend ExtraBold"/>
                <a:sym typeface="Lexend ExtraBold"/>
              </a:rPr>
              <a:t>Nog geen Communicatiedoel</a:t>
            </a:r>
            <a:r>
              <a:rPr i="1" lang="nl" sz="1600">
                <a:solidFill>
                  <a:srgbClr val="404040"/>
                </a:solidFill>
                <a:highlight>
                  <a:srgbClr val="FFFFFF"/>
                </a:highlight>
                <a:latin typeface="Lexend ExtraBold"/>
                <a:ea typeface="Lexend ExtraBold"/>
                <a:cs typeface="Lexend ExtraBold"/>
                <a:sym typeface="Lexend ExtraBold"/>
              </a:rPr>
              <a:t>stellingen</a:t>
            </a:r>
            <a:endParaRPr i="1" sz="1600">
              <a:solidFill>
                <a:srgbClr val="404040"/>
              </a:solidFill>
              <a:highlight>
                <a:srgbClr val="FFFFFF"/>
              </a:highlight>
              <a:latin typeface="Lexend ExtraBold"/>
              <a:ea typeface="Lexend ExtraBold"/>
              <a:cs typeface="Lexend ExtraBold"/>
              <a:sym typeface="Lexend ExtraBold"/>
            </a:endParaRPr>
          </a:p>
          <a:p>
            <a:pPr indent="0" lvl="0" marL="0" rtl="0" algn="l">
              <a:spcBef>
                <a:spcPts val="2100"/>
              </a:spcBef>
              <a:spcAft>
                <a:spcPts val="2100"/>
              </a:spcAft>
              <a:buNone/>
            </a:pPr>
            <a:r>
              <a:rPr lang="nl" sz="1600">
                <a:solidFill>
                  <a:srgbClr val="404040"/>
                </a:solidFill>
                <a:highlight>
                  <a:srgbClr val="FFFFFF"/>
                </a:highlight>
                <a:latin typeface="Lexend"/>
                <a:ea typeface="Lexend"/>
                <a:cs typeface="Lexend"/>
                <a:sym typeface="Lexend"/>
              </a:rPr>
              <a:t>Pas in </a:t>
            </a:r>
            <a:r>
              <a:rPr i="1" lang="nl" sz="1600">
                <a:solidFill>
                  <a:srgbClr val="404040"/>
                </a:solidFill>
                <a:highlight>
                  <a:srgbClr val="FFFFFF"/>
                </a:highlight>
                <a:latin typeface="Lexend"/>
                <a:ea typeface="Lexend"/>
                <a:cs typeface="Lexend"/>
                <a:sym typeface="Lexend"/>
              </a:rPr>
              <a:t>Stap 3 Confrontatie &amp; Conclusies, </a:t>
            </a:r>
            <a:r>
              <a:rPr lang="nl" sz="1600">
                <a:solidFill>
                  <a:srgbClr val="404040"/>
                </a:solidFill>
                <a:highlight>
                  <a:srgbClr val="FFFFFF"/>
                </a:highlight>
                <a:latin typeface="Lexend"/>
                <a:ea typeface="Lexend"/>
                <a:cs typeface="Lexend"/>
                <a:sym typeface="Lexend"/>
              </a:rPr>
              <a:t>formuleer je de concrete </a:t>
            </a:r>
            <a:r>
              <a:rPr i="1" lang="nl" sz="1600">
                <a:solidFill>
                  <a:srgbClr val="404040"/>
                </a:solidFill>
                <a:highlight>
                  <a:srgbClr val="FFFFFF"/>
                </a:highlight>
                <a:latin typeface="Lexend"/>
                <a:ea typeface="Lexend"/>
                <a:cs typeface="Lexend"/>
                <a:sym typeface="Lexend"/>
              </a:rPr>
              <a:t>Communicatiedoelstellingen</a:t>
            </a:r>
            <a:r>
              <a:rPr lang="nl" sz="1600">
                <a:solidFill>
                  <a:srgbClr val="404040"/>
                </a:solidFill>
                <a:highlight>
                  <a:srgbClr val="FFFFFF"/>
                </a:highlight>
                <a:latin typeface="Lexend"/>
                <a:ea typeface="Lexend"/>
                <a:cs typeface="Lexend"/>
                <a:sym typeface="Lexend"/>
              </a:rPr>
              <a:t> en dan formuleer je ze ook SMART. Dan pas heb je namelijk voldoende informatie verzameld hiervoor. Wellicht heb je dan ook de Doelgroepen concreter beschreven.</a:t>
            </a:r>
            <a:endParaRPr sz="1600">
              <a:latin typeface="Lexend"/>
              <a:ea typeface="Lexend"/>
              <a:cs typeface="Lexend"/>
              <a:sym typeface="Lexen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4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Randvoorwaarden</a:t>
            </a:r>
            <a:endParaRPr sz="2000">
              <a:latin typeface="Lexend ExtraBold"/>
              <a:ea typeface="Lexend ExtraBold"/>
              <a:cs typeface="Lexend ExtraBold"/>
              <a:sym typeface="Lexend ExtraBold"/>
            </a:endParaRPr>
          </a:p>
        </p:txBody>
      </p:sp>
      <p:sp>
        <p:nvSpPr>
          <p:cNvPr id="229" name="Google Shape;229;p4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30200" lvl="0" marL="457200" rtl="0" algn="l">
              <a:spcBef>
                <a:spcPts val="70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Verplicht gebruik van de huisstijl.</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Verplicht uitstralen van de kernwaarden. </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Beperkte tijd.</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Beperkte menskracht en expertise. </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Regio</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Budget</a:t>
            </a:r>
            <a:endParaRPr sz="1600">
              <a:solidFill>
                <a:srgbClr val="404040"/>
              </a:solidFill>
              <a:highlight>
                <a:srgbClr val="FFFFFF"/>
              </a:highlight>
              <a:latin typeface="Lexend"/>
              <a:ea typeface="Lexend"/>
              <a:cs typeface="Lexend"/>
              <a:sym typeface="Lexend"/>
            </a:endParaRPr>
          </a:p>
          <a:p>
            <a:pPr indent="0" lvl="0" marL="0" rtl="0" algn="l">
              <a:spcBef>
                <a:spcPts val="2800"/>
              </a:spcBef>
              <a:spcAft>
                <a:spcPts val="1200"/>
              </a:spcAft>
              <a:buNone/>
            </a:pPr>
            <a:r>
              <a:rPr lang="nl" sz="1600">
                <a:solidFill>
                  <a:srgbClr val="404040"/>
                </a:solidFill>
                <a:highlight>
                  <a:srgbClr val="FFFFFF"/>
                </a:highlight>
                <a:latin typeface="Lexend"/>
                <a:ea typeface="Lexend"/>
                <a:cs typeface="Lexend"/>
                <a:sym typeface="Lexend"/>
              </a:rPr>
              <a:t>Randvoorwaarden kunnen je beperken in het bereiken van de </a:t>
            </a:r>
            <a:r>
              <a:rPr i="1" lang="nl" sz="1600">
                <a:solidFill>
                  <a:srgbClr val="404040"/>
                </a:solidFill>
                <a:highlight>
                  <a:srgbClr val="FFFFFF"/>
                </a:highlight>
                <a:latin typeface="Lexend"/>
                <a:ea typeface="Lexend"/>
                <a:cs typeface="Lexend"/>
                <a:sym typeface="Lexend"/>
              </a:rPr>
              <a:t>Doelstelling</a:t>
            </a:r>
            <a:r>
              <a:rPr lang="nl" sz="1600">
                <a:solidFill>
                  <a:srgbClr val="404040"/>
                </a:solidFill>
                <a:highlight>
                  <a:srgbClr val="FFFFFF"/>
                </a:highlight>
                <a:latin typeface="Lexend"/>
                <a:ea typeface="Lexend"/>
                <a:cs typeface="Lexend"/>
                <a:sym typeface="Lexend"/>
              </a:rPr>
              <a:t>.</a:t>
            </a:r>
            <a:endParaRPr sz="1600">
              <a:latin typeface="Lexend"/>
              <a:ea typeface="Lexend"/>
              <a:cs typeface="Lexend"/>
              <a:sym typeface="Lexend"/>
            </a:endParaRPr>
          </a:p>
        </p:txBody>
      </p:sp>
      <p:sp>
        <p:nvSpPr>
          <p:cNvPr id="230" name="Google Shape;230;p42"/>
          <p:cNvSpPr txBox="1"/>
          <p:nvPr/>
        </p:nvSpPr>
        <p:spPr>
          <a:xfrm>
            <a:off x="355075" y="4301475"/>
            <a:ext cx="8477100" cy="36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solidFill>
                <a:schemeClr val="dk2"/>
              </a:solidFill>
              <a:latin typeface="Lexend Medium"/>
              <a:ea typeface="Lexend Medium"/>
              <a:cs typeface="Lexend Medium"/>
              <a:sym typeface="Lexend Medium"/>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4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600"/>
              </a:spcBef>
              <a:spcAft>
                <a:spcPts val="300"/>
              </a:spcAft>
              <a:buNone/>
            </a:pPr>
            <a:r>
              <a:rPr lang="nl" sz="2000">
                <a:highlight>
                  <a:schemeClr val="lt1"/>
                </a:highlight>
                <a:latin typeface="Lexend ExtraBold"/>
                <a:ea typeface="Lexend ExtraBold"/>
                <a:cs typeface="Lexend ExtraBold"/>
                <a:sym typeface="Lexend ExtraBold"/>
              </a:rPr>
              <a:t>Opdracht: Probleem oplossen met Communicatie</a:t>
            </a:r>
            <a:endParaRPr sz="2000">
              <a:latin typeface="Lexend ExtraBold"/>
              <a:ea typeface="Lexend ExtraBold"/>
              <a:cs typeface="Lexend ExtraBold"/>
              <a:sym typeface="Lexend ExtraBold"/>
            </a:endParaRPr>
          </a:p>
        </p:txBody>
      </p:sp>
      <p:sp>
        <p:nvSpPr>
          <p:cNvPr id="236" name="Google Shape;236;p4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l" sz="1600">
                <a:solidFill>
                  <a:schemeClr val="dk1"/>
                </a:solidFill>
                <a:highlight>
                  <a:srgbClr val="FFFFFF"/>
                </a:highlight>
                <a:latin typeface="Lexend"/>
                <a:ea typeface="Lexend"/>
                <a:cs typeface="Lexend"/>
                <a:sym typeface="Lexend"/>
              </a:rPr>
              <a:t>Overwegingen, waarmee je </a:t>
            </a:r>
            <a:r>
              <a:rPr i="1" lang="nl" sz="1600">
                <a:solidFill>
                  <a:schemeClr val="dk1"/>
                </a:solidFill>
                <a:highlight>
                  <a:srgbClr val="FFFFFF"/>
                </a:highlight>
                <a:latin typeface="Lexend"/>
                <a:ea typeface="Lexend"/>
                <a:cs typeface="Lexend"/>
                <a:sym typeface="Lexend"/>
              </a:rPr>
              <a:t>zelf</a:t>
            </a:r>
            <a:r>
              <a:rPr lang="nl" sz="1600">
                <a:solidFill>
                  <a:schemeClr val="dk1"/>
                </a:solidFill>
                <a:highlight>
                  <a:srgbClr val="FFFFFF"/>
                </a:highlight>
                <a:latin typeface="Lexend"/>
                <a:ea typeface="Lexend"/>
                <a:cs typeface="Lexend"/>
                <a:sym typeface="Lexend"/>
              </a:rPr>
              <a:t> </a:t>
            </a:r>
            <a:r>
              <a:rPr lang="nl" sz="1600">
                <a:solidFill>
                  <a:schemeClr val="dk1"/>
                </a:solidFill>
                <a:highlight>
                  <a:srgbClr val="FFFFFF"/>
                </a:highlight>
                <a:latin typeface="Lexend"/>
                <a:ea typeface="Lexend"/>
                <a:cs typeface="Lexend"/>
                <a:sym typeface="Lexend"/>
              </a:rPr>
              <a:t>kunt </a:t>
            </a:r>
            <a:r>
              <a:rPr i="1" lang="nl" sz="1600">
                <a:solidFill>
                  <a:schemeClr val="dk1"/>
                </a:solidFill>
                <a:highlight>
                  <a:srgbClr val="FFFFFF"/>
                </a:highlight>
                <a:latin typeface="Lexend"/>
                <a:ea typeface="Lexend"/>
                <a:cs typeface="Lexend"/>
                <a:sym typeface="Lexend"/>
              </a:rPr>
              <a:t>analyseren</a:t>
            </a:r>
            <a:r>
              <a:rPr lang="nl" sz="1600">
                <a:solidFill>
                  <a:schemeClr val="dk1"/>
                </a:solidFill>
                <a:highlight>
                  <a:srgbClr val="FFFFFF"/>
                </a:highlight>
                <a:latin typeface="Lexend"/>
                <a:ea typeface="Lexend"/>
                <a:cs typeface="Lexend"/>
                <a:sym typeface="Lexend"/>
              </a:rPr>
              <a:t> wat je met je Communicatieplan kan bereiken en hoe je hiermee het Probleem van het Bedrijf/ de Organisatie kunt helpen oplossen:</a:t>
            </a:r>
            <a:endParaRPr sz="1600">
              <a:solidFill>
                <a:schemeClr val="dk1"/>
              </a:solidFill>
              <a:highlight>
                <a:srgbClr val="FFFFFF"/>
              </a:highlight>
              <a:latin typeface="Lexend"/>
              <a:ea typeface="Lexend"/>
              <a:cs typeface="Lexend"/>
              <a:sym typeface="Lexend"/>
            </a:endParaRPr>
          </a:p>
          <a:p>
            <a:pPr indent="-330200" lvl="0" marL="457200" rtl="0" algn="l">
              <a:lnSpc>
                <a:spcPct val="150000"/>
              </a:lnSpc>
              <a:spcBef>
                <a:spcPts val="120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Probleem achter het Probleem vinden: Kennis en Houding bij Doelgroep</a:t>
            </a:r>
            <a:endParaRPr sz="1600">
              <a:solidFill>
                <a:schemeClr val="dk1"/>
              </a:solidFill>
              <a:highlight>
                <a:srgbClr val="FFFFFF"/>
              </a:highlight>
              <a:latin typeface="Lexend"/>
              <a:ea typeface="Lexend"/>
              <a:cs typeface="Lexend"/>
              <a:sym typeface="Lexend"/>
            </a:endParaRPr>
          </a:p>
          <a:p>
            <a:pPr indent="-330200" lvl="0" marL="457200" rtl="0" algn="l">
              <a:lnSpc>
                <a:spcPct val="150000"/>
              </a:lnSpc>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Bijdragen aan continuïteit: ITO-model</a:t>
            </a:r>
            <a:endParaRPr sz="1600">
              <a:solidFill>
                <a:schemeClr val="dk1"/>
              </a:solidFill>
              <a:highlight>
                <a:srgbClr val="FFFFFF"/>
              </a:highlight>
              <a:latin typeface="Lexend"/>
              <a:ea typeface="Lexend"/>
              <a:cs typeface="Lexend"/>
              <a:sym typeface="Lexend"/>
            </a:endParaRPr>
          </a:p>
          <a:p>
            <a:pPr indent="-330200" lvl="0" marL="457200" rtl="0" algn="l">
              <a:lnSpc>
                <a:spcPct val="150000"/>
              </a:lnSpc>
              <a:spcBef>
                <a:spcPts val="0"/>
              </a:spcBef>
              <a:spcAft>
                <a:spcPts val="0"/>
              </a:spcAft>
              <a:buClr>
                <a:schemeClr val="dk1"/>
              </a:buClr>
              <a:buSzPts val="1600"/>
              <a:buFont typeface="Lexend"/>
              <a:buChar char="●"/>
            </a:pPr>
            <a:r>
              <a:rPr lang="nl" sz="1600">
                <a:solidFill>
                  <a:schemeClr val="dk1"/>
                </a:solidFill>
                <a:highlight>
                  <a:schemeClr val="lt1"/>
                </a:highlight>
                <a:latin typeface="Lexend"/>
                <a:ea typeface="Lexend"/>
                <a:cs typeface="Lexend"/>
                <a:sym typeface="Lexend"/>
              </a:rPr>
              <a:t>Marketing-, Communicatie- of HRM-beleid ondersteunen met Communicatie</a:t>
            </a:r>
            <a:endParaRPr sz="1600">
              <a:solidFill>
                <a:schemeClr val="dk1"/>
              </a:solidFill>
              <a:highlight>
                <a:srgbClr val="FFFFFF"/>
              </a:highlight>
              <a:latin typeface="Lexend"/>
              <a:ea typeface="Lexend"/>
              <a:cs typeface="Lexend"/>
              <a:sym typeface="Lexend"/>
            </a:endParaRPr>
          </a:p>
          <a:p>
            <a:pPr indent="0" lvl="0" marL="0" rtl="0" algn="l">
              <a:lnSpc>
                <a:spcPct val="150000"/>
              </a:lnSpc>
              <a:spcBef>
                <a:spcPts val="600"/>
              </a:spcBef>
              <a:spcAft>
                <a:spcPts val="0"/>
              </a:spcAft>
              <a:buNone/>
            </a:pPr>
            <a:r>
              <a:t/>
            </a:r>
            <a:endParaRPr sz="1600">
              <a:solidFill>
                <a:schemeClr val="dk1"/>
              </a:solidFill>
              <a:highlight>
                <a:srgbClr val="FFFFFF"/>
              </a:highlight>
              <a:latin typeface="Lexend"/>
              <a:ea typeface="Lexend"/>
              <a:cs typeface="Lexend"/>
              <a:sym typeface="Lexend"/>
            </a:endParaRPr>
          </a:p>
          <a:p>
            <a:pPr indent="0" lvl="0" marL="0" rtl="0" algn="l">
              <a:lnSpc>
                <a:spcPct val="150000"/>
              </a:lnSpc>
              <a:spcBef>
                <a:spcPts val="600"/>
              </a:spcBef>
              <a:spcAft>
                <a:spcPts val="300"/>
              </a:spcAft>
              <a:buNone/>
            </a:pPr>
            <a:r>
              <a:rPr lang="nl" sz="1600">
                <a:solidFill>
                  <a:srgbClr val="404040"/>
                </a:solidFill>
                <a:highlight>
                  <a:srgbClr val="FFFFFF"/>
                </a:highlight>
                <a:latin typeface="Lexend"/>
                <a:ea typeface="Lexend"/>
                <a:cs typeface="Lexend"/>
                <a:sym typeface="Lexend"/>
              </a:rPr>
              <a:t>Met </a:t>
            </a:r>
            <a:r>
              <a:rPr i="1" lang="nl" sz="1600">
                <a:solidFill>
                  <a:srgbClr val="404040"/>
                </a:solidFill>
                <a:highlight>
                  <a:srgbClr val="FFFFFF"/>
                </a:highlight>
                <a:latin typeface="Lexend"/>
                <a:ea typeface="Lexend"/>
                <a:cs typeface="Lexend"/>
                <a:sym typeface="Lexend"/>
              </a:rPr>
              <a:t>zelf ananlyseren</a:t>
            </a:r>
            <a:r>
              <a:rPr lang="nl" sz="1600">
                <a:solidFill>
                  <a:srgbClr val="404040"/>
                </a:solidFill>
                <a:highlight>
                  <a:srgbClr val="FFFFFF"/>
                </a:highlight>
                <a:latin typeface="Lexend"/>
                <a:ea typeface="Lexend"/>
                <a:cs typeface="Lexend"/>
                <a:sym typeface="Lexend"/>
              </a:rPr>
              <a:t> kun je </a:t>
            </a:r>
            <a:r>
              <a:rPr b="1" lang="nl" sz="1600">
                <a:solidFill>
                  <a:srgbClr val="404040"/>
                </a:solidFill>
                <a:highlight>
                  <a:srgbClr val="FFFFFF"/>
                </a:highlight>
                <a:latin typeface="Lexend"/>
                <a:ea typeface="Lexend"/>
                <a:cs typeface="Lexend"/>
                <a:sym typeface="Lexend"/>
              </a:rPr>
              <a:t>scoren op Competentie 2 Analytisch Vermogen</a:t>
            </a:r>
            <a:r>
              <a:rPr lang="nl" sz="1600">
                <a:solidFill>
                  <a:srgbClr val="404040"/>
                </a:solidFill>
                <a:highlight>
                  <a:srgbClr val="FFFFFF"/>
                </a:highlight>
                <a:latin typeface="Lexend"/>
                <a:ea typeface="Lexend"/>
                <a:cs typeface="Lexend"/>
                <a:sym typeface="Lexend"/>
              </a:rPr>
              <a:t>, zie </a:t>
            </a:r>
            <a:r>
              <a:rPr lang="nl" sz="1600" u="sng">
                <a:solidFill>
                  <a:srgbClr val="DB0A2D"/>
                </a:solidFill>
                <a:highlight>
                  <a:srgbClr val="FFFFFF"/>
                </a:highlight>
                <a:latin typeface="Lexend"/>
                <a:ea typeface="Lexend"/>
                <a:cs typeface="Lexend"/>
                <a:sym typeface="Lexend"/>
                <a:hlinkClick r:id="rId3">
                  <a:extLst>
                    <a:ext uri="{A12FA001-AC4F-418D-AE19-62706E023703}">
                      <ahyp:hlinkClr val="tx"/>
                    </a:ext>
                  </a:extLst>
                </a:hlinkClick>
              </a:rPr>
              <a:t>NIMA A2 Beoordeling Competenties</a:t>
            </a:r>
            <a:r>
              <a:rPr lang="nl" sz="1600">
                <a:solidFill>
                  <a:srgbClr val="404040"/>
                </a:solidFill>
                <a:highlight>
                  <a:srgbClr val="FFFFFF"/>
                </a:highlight>
                <a:latin typeface="Lexend"/>
                <a:ea typeface="Lexend"/>
                <a:cs typeface="Lexend"/>
                <a:sym typeface="Lexend"/>
              </a:rPr>
              <a:t>.</a:t>
            </a:r>
            <a:endParaRPr sz="1600">
              <a:solidFill>
                <a:schemeClr val="dk1"/>
              </a:solidFill>
              <a:highlight>
                <a:srgbClr val="FFFFFF"/>
              </a:highlight>
              <a:latin typeface="Lexend"/>
              <a:ea typeface="Lexend"/>
              <a:cs typeface="Lexend"/>
              <a:sym typeface="Lexend"/>
            </a:endParaRPr>
          </a:p>
        </p:txBody>
      </p:sp>
      <p:sp>
        <p:nvSpPr>
          <p:cNvPr id="237" name="Google Shape;237;p43"/>
          <p:cNvSpPr txBox="1"/>
          <p:nvPr/>
        </p:nvSpPr>
        <p:spPr>
          <a:xfrm>
            <a:off x="355075" y="4301475"/>
            <a:ext cx="8477100" cy="36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solidFill>
                <a:schemeClr val="dk2"/>
              </a:solidFill>
              <a:latin typeface="Lexend Medium"/>
              <a:ea typeface="Lexend Medium"/>
              <a:cs typeface="Lexend Medium"/>
              <a:sym typeface="Lexend Medium"/>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4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00000"/>
              </a:lnSpc>
              <a:spcBef>
                <a:spcPts val="600"/>
              </a:spcBef>
              <a:spcAft>
                <a:spcPts val="0"/>
              </a:spcAft>
              <a:buNone/>
            </a:pPr>
            <a:r>
              <a:rPr lang="nl" sz="2000">
                <a:highlight>
                  <a:schemeClr val="lt1"/>
                </a:highlight>
                <a:latin typeface="Lexend ExtraBold"/>
                <a:ea typeface="Lexend ExtraBold"/>
                <a:cs typeface="Lexend ExtraBold"/>
                <a:sym typeface="Lexend ExtraBold"/>
              </a:rPr>
              <a:t>Probleem achter het Probleem vinden</a:t>
            </a:r>
            <a:r>
              <a:rPr lang="nl" sz="2000">
                <a:latin typeface="Lexend ExtraBold"/>
                <a:ea typeface="Lexend ExtraBold"/>
                <a:cs typeface="Lexend ExtraBold"/>
                <a:sym typeface="Lexend ExtraBold"/>
              </a:rPr>
              <a:t>: </a:t>
            </a:r>
            <a:endParaRPr sz="2000">
              <a:latin typeface="Lexend ExtraBold"/>
              <a:ea typeface="Lexend ExtraBold"/>
              <a:cs typeface="Lexend ExtraBold"/>
              <a:sym typeface="Lexend ExtraBold"/>
            </a:endParaRPr>
          </a:p>
          <a:p>
            <a:pPr indent="0" lvl="0" marL="0" rtl="0" algn="l">
              <a:lnSpc>
                <a:spcPct val="100000"/>
              </a:lnSpc>
              <a:spcBef>
                <a:spcPts val="600"/>
              </a:spcBef>
              <a:spcAft>
                <a:spcPts val="300"/>
              </a:spcAft>
              <a:buNone/>
            </a:pPr>
            <a:r>
              <a:rPr lang="nl" sz="2000">
                <a:latin typeface="Lexend ExtraBold"/>
                <a:ea typeface="Lexend ExtraBold"/>
                <a:cs typeface="Lexend ExtraBold"/>
                <a:sym typeface="Lexend ExtraBold"/>
              </a:rPr>
              <a:t>Kennis en Houding bij Doelgroep (</a:t>
            </a:r>
            <a:r>
              <a:rPr lang="nl" sz="2000">
                <a:latin typeface="Lexend ExtraBold"/>
                <a:ea typeface="Lexend ExtraBold"/>
                <a:cs typeface="Lexend ExtraBold"/>
                <a:sym typeface="Lexend ExtraBold"/>
              </a:rPr>
              <a:t>1/2</a:t>
            </a:r>
            <a:r>
              <a:rPr lang="nl" sz="2000">
                <a:latin typeface="Lexend ExtraBold"/>
                <a:ea typeface="Lexend ExtraBold"/>
                <a:cs typeface="Lexend ExtraBold"/>
                <a:sym typeface="Lexend ExtraBold"/>
              </a:rPr>
              <a:t>)</a:t>
            </a:r>
            <a:endParaRPr sz="2000">
              <a:latin typeface="Lexend ExtraBold"/>
              <a:ea typeface="Lexend ExtraBold"/>
              <a:cs typeface="Lexend ExtraBold"/>
              <a:sym typeface="Lexend ExtraBold"/>
            </a:endParaRPr>
          </a:p>
        </p:txBody>
      </p:sp>
      <p:sp>
        <p:nvSpPr>
          <p:cNvPr id="243" name="Google Shape;243;p4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nl" sz="1600">
                <a:solidFill>
                  <a:schemeClr val="dk1"/>
                </a:solidFill>
                <a:latin typeface="Lexend"/>
                <a:ea typeface="Lexend"/>
                <a:cs typeface="Lexend"/>
                <a:sym typeface="Lexend"/>
              </a:rPr>
              <a:t>Probleem ≠ Oplossing </a:t>
            </a:r>
            <a:r>
              <a:rPr lang="nl" sz="1600">
                <a:solidFill>
                  <a:schemeClr val="dk1"/>
                </a:solidFill>
                <a:latin typeface="Lexend"/>
                <a:ea typeface="Lexend"/>
                <a:cs typeface="Lexend"/>
                <a:sym typeface="Lexend"/>
              </a:rPr>
              <a:t>: “</a:t>
            </a:r>
            <a:r>
              <a:rPr i="1" lang="nl" sz="1600">
                <a:solidFill>
                  <a:schemeClr val="dk1"/>
                </a:solidFill>
                <a:latin typeface="Lexend"/>
                <a:ea typeface="Lexend"/>
                <a:cs typeface="Lexend"/>
                <a:sym typeface="Lexend"/>
              </a:rPr>
              <a:t>Geen communicatieplan</a:t>
            </a:r>
            <a:r>
              <a:rPr lang="nl" sz="1600">
                <a:solidFill>
                  <a:schemeClr val="dk1"/>
                </a:solidFill>
                <a:latin typeface="Lexend"/>
                <a:ea typeface="Lexend"/>
                <a:cs typeface="Lexend"/>
                <a:sym typeface="Lexend"/>
              </a:rPr>
              <a:t>” is géén Probleem, maar kan wél een Oplossing zijn voor het échte probleem.</a:t>
            </a:r>
            <a:endParaRPr sz="1600">
              <a:solidFill>
                <a:schemeClr val="dk1"/>
              </a:solidFill>
              <a:latin typeface="Lexend"/>
              <a:ea typeface="Lexend"/>
              <a:cs typeface="Lexend"/>
              <a:sym typeface="Lexend"/>
            </a:endParaRPr>
          </a:p>
          <a:p>
            <a:pPr indent="0" lvl="0" marL="0" rtl="0" algn="l">
              <a:spcBef>
                <a:spcPts val="1400"/>
              </a:spcBef>
              <a:spcAft>
                <a:spcPts val="0"/>
              </a:spcAft>
              <a:buNone/>
            </a:pPr>
            <a:r>
              <a:rPr lang="nl" sz="1600">
                <a:solidFill>
                  <a:schemeClr val="dk1"/>
                </a:solidFill>
                <a:highlight>
                  <a:srgbClr val="FFFFFF"/>
                </a:highlight>
                <a:latin typeface="Lexend"/>
                <a:ea typeface="Lexend"/>
                <a:cs typeface="Lexend"/>
                <a:sym typeface="Lexend"/>
              </a:rPr>
              <a:t>Het probleem is meestal te herleiden tot </a:t>
            </a:r>
            <a:r>
              <a:rPr b="1" lang="nl" sz="1600">
                <a:solidFill>
                  <a:schemeClr val="dk1"/>
                </a:solidFill>
                <a:highlight>
                  <a:srgbClr val="FFFFFF"/>
                </a:highlight>
                <a:latin typeface="Lexend"/>
                <a:ea typeface="Lexend"/>
                <a:cs typeface="Lexend"/>
                <a:sym typeface="Lexend"/>
              </a:rPr>
              <a:t>Gedrag</a:t>
            </a:r>
            <a:r>
              <a:rPr lang="nl" sz="1600">
                <a:solidFill>
                  <a:schemeClr val="dk1"/>
                </a:solidFill>
                <a:highlight>
                  <a:srgbClr val="FFFFFF"/>
                </a:highlight>
                <a:latin typeface="Lexend"/>
                <a:ea typeface="Lexend"/>
                <a:cs typeface="Lexend"/>
                <a:sym typeface="Lexend"/>
              </a:rPr>
              <a:t>, bijvoorbeeld:</a:t>
            </a:r>
            <a:endParaRPr sz="1600">
              <a:solidFill>
                <a:schemeClr val="dk1"/>
              </a:solidFill>
              <a:highlight>
                <a:srgbClr val="FFFFFF"/>
              </a:highlight>
              <a:latin typeface="Lexend"/>
              <a:ea typeface="Lexend"/>
              <a:cs typeface="Lexend"/>
              <a:sym typeface="Lexend"/>
            </a:endParaRPr>
          </a:p>
          <a:p>
            <a:pPr indent="-330200" lvl="0" marL="457200" rtl="0" algn="l">
              <a:spcBef>
                <a:spcPts val="210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Mensen kopen niet genoeg</a:t>
            </a:r>
            <a:endParaRPr sz="1600">
              <a:solidFill>
                <a:schemeClr val="dk1"/>
              </a:solidFill>
              <a:highlight>
                <a:srgbClr val="FFFFFF"/>
              </a:highlight>
              <a:latin typeface="Lexend"/>
              <a:ea typeface="Lexend"/>
              <a:cs typeface="Lexend"/>
              <a:sym typeface="Lexend"/>
            </a:endParaRPr>
          </a:p>
          <a:p>
            <a:pPr indent="-330200" lvl="0" marL="457200" rtl="0" algn="l">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Mensen betalen niet genoeg</a:t>
            </a:r>
            <a:endParaRPr sz="1600">
              <a:solidFill>
                <a:schemeClr val="dk1"/>
              </a:solidFill>
              <a:highlight>
                <a:srgbClr val="FFFFFF"/>
              </a:highlight>
              <a:latin typeface="Lexend"/>
              <a:ea typeface="Lexend"/>
              <a:cs typeface="Lexend"/>
              <a:sym typeface="Lexend"/>
            </a:endParaRPr>
          </a:p>
          <a:p>
            <a:pPr indent="-330200" lvl="0" marL="457200" rtl="0" algn="l">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De juiste mensen solliciteren niet</a:t>
            </a:r>
            <a:endParaRPr sz="1600">
              <a:solidFill>
                <a:schemeClr val="dk1"/>
              </a:solidFill>
              <a:highlight>
                <a:srgbClr val="FFFFFF"/>
              </a:highlight>
              <a:latin typeface="Lexend"/>
              <a:ea typeface="Lexend"/>
              <a:cs typeface="Lexend"/>
              <a:sym typeface="Lexend"/>
            </a:endParaRPr>
          </a:p>
          <a:p>
            <a:pPr indent="-330200" lvl="0" marL="457200" rtl="0" algn="l">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Mensen bevelen het merk niet aan</a:t>
            </a:r>
            <a:endParaRPr sz="1600">
              <a:solidFill>
                <a:schemeClr val="dk1"/>
              </a:solidFill>
              <a:highlight>
                <a:srgbClr val="FFFFFF"/>
              </a:highlight>
              <a:latin typeface="Lexend"/>
              <a:ea typeface="Lexend"/>
              <a:cs typeface="Lexend"/>
              <a:sym typeface="Lexend"/>
            </a:endParaRPr>
          </a:p>
          <a:p>
            <a:pPr indent="-330200" lvl="0" marL="457200" rtl="0" algn="l">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etc.</a:t>
            </a:r>
            <a:endParaRPr sz="1600">
              <a:solidFill>
                <a:schemeClr val="dk1"/>
              </a:solidFill>
              <a:latin typeface="Lexend"/>
              <a:ea typeface="Lexend"/>
              <a:cs typeface="Lexend"/>
              <a:sym typeface="Lexen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4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00000"/>
              </a:lnSpc>
              <a:spcBef>
                <a:spcPts val="600"/>
              </a:spcBef>
              <a:spcAft>
                <a:spcPts val="0"/>
              </a:spcAft>
              <a:buNone/>
            </a:pPr>
            <a:r>
              <a:rPr lang="nl" sz="2000">
                <a:highlight>
                  <a:schemeClr val="lt1"/>
                </a:highlight>
                <a:latin typeface="Lexend ExtraBold"/>
                <a:ea typeface="Lexend ExtraBold"/>
                <a:cs typeface="Lexend ExtraBold"/>
                <a:sym typeface="Lexend ExtraBold"/>
              </a:rPr>
              <a:t>Probleem achter het Probleem vinden</a:t>
            </a:r>
            <a:r>
              <a:rPr lang="nl" sz="2000">
                <a:latin typeface="Lexend ExtraBold"/>
                <a:ea typeface="Lexend ExtraBold"/>
                <a:cs typeface="Lexend ExtraBold"/>
                <a:sym typeface="Lexend ExtraBold"/>
              </a:rPr>
              <a:t>: </a:t>
            </a:r>
            <a:endParaRPr sz="2000">
              <a:latin typeface="Lexend ExtraBold"/>
              <a:ea typeface="Lexend ExtraBold"/>
              <a:cs typeface="Lexend ExtraBold"/>
              <a:sym typeface="Lexend ExtraBold"/>
            </a:endParaRPr>
          </a:p>
          <a:p>
            <a:pPr indent="0" lvl="0" marL="0" rtl="0" algn="l">
              <a:lnSpc>
                <a:spcPct val="100000"/>
              </a:lnSpc>
              <a:spcBef>
                <a:spcPts val="600"/>
              </a:spcBef>
              <a:spcAft>
                <a:spcPts val="300"/>
              </a:spcAft>
              <a:buNone/>
            </a:pPr>
            <a:r>
              <a:rPr lang="nl" sz="2000">
                <a:latin typeface="Lexend ExtraBold"/>
                <a:ea typeface="Lexend ExtraBold"/>
                <a:cs typeface="Lexend ExtraBold"/>
                <a:sym typeface="Lexend ExtraBold"/>
              </a:rPr>
              <a:t>Kennis en Houding bij Doelgroep (2/2) </a:t>
            </a:r>
            <a:endParaRPr sz="2000">
              <a:latin typeface="Lexend ExtraBold"/>
              <a:ea typeface="Lexend ExtraBold"/>
              <a:cs typeface="Lexend ExtraBold"/>
              <a:sym typeface="Lexend ExtraBold"/>
            </a:endParaRPr>
          </a:p>
        </p:txBody>
      </p:sp>
      <p:sp>
        <p:nvSpPr>
          <p:cNvPr id="249" name="Google Shape;249;p4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b="1" lang="nl" sz="1600">
                <a:solidFill>
                  <a:srgbClr val="404040"/>
                </a:solidFill>
                <a:highlight>
                  <a:srgbClr val="FFFFFF"/>
                </a:highlight>
                <a:latin typeface="Lexend"/>
                <a:ea typeface="Lexend"/>
                <a:cs typeface="Lexend"/>
                <a:sym typeface="Lexend"/>
              </a:rPr>
              <a:t>Gedrag</a:t>
            </a:r>
            <a:r>
              <a:rPr lang="nl" sz="1600">
                <a:solidFill>
                  <a:srgbClr val="404040"/>
                </a:solidFill>
                <a:highlight>
                  <a:srgbClr val="FFFFFF"/>
                </a:highlight>
                <a:latin typeface="Lexend"/>
                <a:ea typeface="Lexend"/>
                <a:cs typeface="Lexend"/>
                <a:sym typeface="Lexend"/>
              </a:rPr>
              <a:t> is met Communicatie te beïnvloeden: </a:t>
            </a:r>
            <a:r>
              <a:rPr b="1" lang="nl" sz="1600">
                <a:solidFill>
                  <a:srgbClr val="404040"/>
                </a:solidFill>
                <a:highlight>
                  <a:srgbClr val="FFFFFF"/>
                </a:highlight>
                <a:latin typeface="Lexend"/>
                <a:ea typeface="Lexend"/>
                <a:cs typeface="Lexend"/>
                <a:sym typeface="Lexend"/>
              </a:rPr>
              <a:t>Kennis -&gt; Houding -&gt; Gedrag</a:t>
            </a:r>
            <a:endParaRPr b="1" sz="1600">
              <a:solidFill>
                <a:srgbClr val="404040"/>
              </a:solidFill>
              <a:highlight>
                <a:srgbClr val="FFFFFF"/>
              </a:highlight>
              <a:latin typeface="Lexend"/>
              <a:ea typeface="Lexend"/>
              <a:cs typeface="Lexend"/>
              <a:sym typeface="Lexend"/>
            </a:endParaRPr>
          </a:p>
          <a:p>
            <a:pPr indent="0" lvl="0" marL="0" rtl="0" algn="l">
              <a:spcBef>
                <a:spcPts val="2100"/>
              </a:spcBef>
              <a:spcAft>
                <a:spcPts val="0"/>
              </a:spcAft>
              <a:buNone/>
            </a:pPr>
            <a:r>
              <a:rPr lang="nl" sz="1600">
                <a:solidFill>
                  <a:srgbClr val="404040"/>
                </a:solidFill>
                <a:highlight>
                  <a:srgbClr val="FFFFFF"/>
                </a:highlight>
                <a:latin typeface="Lexend"/>
                <a:ea typeface="Lexend"/>
                <a:cs typeface="Lexend"/>
                <a:sym typeface="Lexend"/>
              </a:rPr>
              <a:t>Door het Probleem achter het Probleem te vinden, kun je meestal een </a:t>
            </a:r>
            <a:r>
              <a:rPr b="1" lang="nl" sz="1600">
                <a:solidFill>
                  <a:srgbClr val="404040"/>
                </a:solidFill>
                <a:highlight>
                  <a:srgbClr val="FFFFFF"/>
                </a:highlight>
                <a:latin typeface="Lexend"/>
                <a:ea typeface="Lexend"/>
                <a:cs typeface="Lexend"/>
                <a:sym typeface="Lexend"/>
              </a:rPr>
              <a:t>effectievere</a:t>
            </a:r>
            <a:r>
              <a:rPr lang="nl" sz="1600">
                <a:solidFill>
                  <a:srgbClr val="404040"/>
                </a:solidFill>
                <a:highlight>
                  <a:srgbClr val="FFFFFF"/>
                </a:highlight>
                <a:latin typeface="Lexend"/>
                <a:ea typeface="Lexend"/>
                <a:cs typeface="Lexend"/>
                <a:sym typeface="Lexend"/>
              </a:rPr>
              <a:t> en </a:t>
            </a:r>
            <a:r>
              <a:rPr b="1" lang="nl" sz="1600">
                <a:solidFill>
                  <a:srgbClr val="404040"/>
                </a:solidFill>
                <a:highlight>
                  <a:srgbClr val="FFFFFF"/>
                </a:highlight>
                <a:latin typeface="Lexend"/>
                <a:ea typeface="Lexend"/>
                <a:cs typeface="Lexend"/>
                <a:sym typeface="Lexend"/>
              </a:rPr>
              <a:t>efficiëntere</a:t>
            </a:r>
            <a:r>
              <a:rPr lang="nl" sz="1600">
                <a:solidFill>
                  <a:srgbClr val="404040"/>
                </a:solidFill>
                <a:highlight>
                  <a:srgbClr val="FFFFFF"/>
                </a:highlight>
                <a:latin typeface="Lexend"/>
                <a:ea typeface="Lexend"/>
                <a:cs typeface="Lexend"/>
                <a:sym typeface="Lexend"/>
              </a:rPr>
              <a:t> Communicatie-aanpak ontwikkelen. Want:</a:t>
            </a:r>
            <a:endParaRPr sz="1600">
              <a:solidFill>
                <a:srgbClr val="404040"/>
              </a:solidFill>
              <a:highlight>
                <a:srgbClr val="FFFFFF"/>
              </a:highlight>
              <a:latin typeface="Lexend"/>
              <a:ea typeface="Lexend"/>
              <a:cs typeface="Lexend"/>
              <a:sym typeface="Lexend"/>
            </a:endParaRPr>
          </a:p>
          <a:p>
            <a:pPr indent="-330200" lvl="0" marL="457200" rtl="0" algn="l">
              <a:spcBef>
                <a:spcPts val="2100"/>
              </a:spcBef>
              <a:spcAft>
                <a:spcPts val="0"/>
              </a:spcAft>
              <a:buClr>
                <a:srgbClr val="404040"/>
              </a:buClr>
              <a:buSzPts val="1600"/>
              <a:buChar char="●"/>
            </a:pPr>
            <a:r>
              <a:rPr b="1" lang="nl" sz="1600">
                <a:solidFill>
                  <a:srgbClr val="404040"/>
                </a:solidFill>
                <a:highlight>
                  <a:srgbClr val="FFFFFF"/>
                </a:highlight>
                <a:latin typeface="Lexend"/>
                <a:ea typeface="Lexend"/>
                <a:cs typeface="Lexend"/>
                <a:sym typeface="Lexend"/>
              </a:rPr>
              <a:t>Middelen</a:t>
            </a:r>
            <a:r>
              <a:rPr lang="nl" sz="1600">
                <a:solidFill>
                  <a:srgbClr val="404040"/>
                </a:solidFill>
                <a:highlight>
                  <a:srgbClr val="FFFFFF"/>
                </a:highlight>
                <a:latin typeface="Lexend"/>
                <a:ea typeface="Lexend"/>
                <a:cs typeface="Lexend"/>
                <a:sym typeface="Lexend"/>
              </a:rPr>
              <a:t> beter concentreren op Doelgroep</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Char char="●"/>
            </a:pPr>
            <a:r>
              <a:rPr b="1" lang="nl" sz="1600">
                <a:solidFill>
                  <a:srgbClr val="404040"/>
                </a:solidFill>
                <a:highlight>
                  <a:srgbClr val="FFFFFF"/>
                </a:highlight>
                <a:latin typeface="Lexend"/>
                <a:ea typeface="Lexend"/>
                <a:cs typeface="Lexend"/>
                <a:sym typeface="Lexend"/>
              </a:rPr>
              <a:t>Doelgroep</a:t>
            </a:r>
            <a:r>
              <a:rPr lang="nl" sz="1600">
                <a:solidFill>
                  <a:srgbClr val="404040"/>
                </a:solidFill>
                <a:highlight>
                  <a:srgbClr val="FFFFFF"/>
                </a:highlight>
                <a:latin typeface="Lexend"/>
                <a:ea typeface="Lexend"/>
                <a:cs typeface="Lexend"/>
                <a:sym typeface="Lexend"/>
              </a:rPr>
              <a:t> die het Probleem kan oplossen</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Char char="●"/>
            </a:pPr>
            <a:r>
              <a:rPr b="1" lang="nl" sz="1600">
                <a:solidFill>
                  <a:srgbClr val="404040"/>
                </a:solidFill>
                <a:highlight>
                  <a:srgbClr val="FFFFFF"/>
                </a:highlight>
                <a:latin typeface="Lexend"/>
                <a:ea typeface="Lexend"/>
                <a:cs typeface="Lexend"/>
                <a:sym typeface="Lexend"/>
              </a:rPr>
              <a:t>Inspelen</a:t>
            </a:r>
            <a:r>
              <a:rPr lang="nl" sz="1600">
                <a:solidFill>
                  <a:srgbClr val="404040"/>
                </a:solidFill>
                <a:highlight>
                  <a:srgbClr val="FFFFFF"/>
                </a:highlight>
                <a:latin typeface="Lexend"/>
                <a:ea typeface="Lexend"/>
                <a:cs typeface="Lexend"/>
                <a:sym typeface="Lexend"/>
              </a:rPr>
              <a:t> op deze Doelgroep om de </a:t>
            </a:r>
            <a:r>
              <a:rPr b="1" lang="nl" sz="1600">
                <a:solidFill>
                  <a:srgbClr val="404040"/>
                </a:solidFill>
                <a:highlight>
                  <a:srgbClr val="FFFFFF"/>
                </a:highlight>
                <a:latin typeface="Lexend"/>
                <a:ea typeface="Lexend"/>
                <a:cs typeface="Lexend"/>
                <a:sym typeface="Lexend"/>
              </a:rPr>
              <a:t>Kennis</a:t>
            </a:r>
            <a:r>
              <a:rPr lang="nl" sz="1600">
                <a:solidFill>
                  <a:srgbClr val="404040"/>
                </a:solidFill>
                <a:highlight>
                  <a:srgbClr val="FFFFFF"/>
                </a:highlight>
                <a:latin typeface="Lexend"/>
                <a:ea typeface="Lexend"/>
                <a:cs typeface="Lexend"/>
                <a:sym typeface="Lexend"/>
              </a:rPr>
              <a:t> en </a:t>
            </a:r>
            <a:r>
              <a:rPr b="1" lang="nl" sz="1600">
                <a:solidFill>
                  <a:srgbClr val="404040"/>
                </a:solidFill>
                <a:highlight>
                  <a:srgbClr val="FFFFFF"/>
                </a:highlight>
                <a:latin typeface="Lexend"/>
                <a:ea typeface="Lexend"/>
                <a:cs typeface="Lexend"/>
                <a:sym typeface="Lexend"/>
              </a:rPr>
              <a:t>Houding</a:t>
            </a:r>
            <a:r>
              <a:rPr lang="nl" sz="1600">
                <a:solidFill>
                  <a:srgbClr val="404040"/>
                </a:solidFill>
                <a:highlight>
                  <a:srgbClr val="FFFFFF"/>
                </a:highlight>
                <a:latin typeface="Lexend"/>
                <a:ea typeface="Lexend"/>
                <a:cs typeface="Lexend"/>
                <a:sym typeface="Lexend"/>
              </a:rPr>
              <a:t> te beïnvloeden.</a:t>
            </a:r>
            <a:endParaRPr b="1" sz="1600">
              <a:solidFill>
                <a:srgbClr val="404040"/>
              </a:solidFill>
              <a:highlight>
                <a:srgbClr val="FFFFFF"/>
              </a:highlight>
              <a:latin typeface="Lexend"/>
              <a:ea typeface="Lexend"/>
              <a:cs typeface="Lexend"/>
              <a:sym typeface="Lexen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4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50000"/>
              </a:lnSpc>
              <a:spcBef>
                <a:spcPts val="600"/>
              </a:spcBef>
              <a:spcAft>
                <a:spcPts val="300"/>
              </a:spcAft>
              <a:buNone/>
            </a:pPr>
            <a:r>
              <a:rPr lang="nl" sz="2000">
                <a:highlight>
                  <a:srgbClr val="FFFFFF"/>
                </a:highlight>
                <a:latin typeface="Lexend ExtraBold"/>
                <a:ea typeface="Lexend ExtraBold"/>
                <a:cs typeface="Lexend ExtraBold"/>
                <a:sym typeface="Lexend ExtraBold"/>
              </a:rPr>
              <a:t>Bijdragen aan continuïteit: ITO-model (1/2)</a:t>
            </a:r>
            <a:endParaRPr sz="2000">
              <a:latin typeface="Lexend ExtraBold"/>
              <a:ea typeface="Lexend ExtraBold"/>
              <a:cs typeface="Lexend ExtraBold"/>
              <a:sym typeface="Lexend ExtraBold"/>
            </a:endParaRPr>
          </a:p>
        </p:txBody>
      </p:sp>
      <p:sp>
        <p:nvSpPr>
          <p:cNvPr id="255" name="Google Shape;255;p46"/>
          <p:cNvSpPr txBox="1"/>
          <p:nvPr>
            <p:ph idx="1" type="body"/>
          </p:nvPr>
        </p:nvSpPr>
        <p:spPr>
          <a:xfrm>
            <a:off x="5206300" y="1152475"/>
            <a:ext cx="3626100" cy="3416400"/>
          </a:xfrm>
          <a:prstGeom prst="rect">
            <a:avLst/>
          </a:prstGeom>
        </p:spPr>
        <p:txBody>
          <a:bodyPr anchorCtr="0" anchor="t" bIns="91425" lIns="91425" spcFirstLastPara="1" rIns="91425" wrap="square" tIns="91425">
            <a:normAutofit lnSpcReduction="10000"/>
          </a:bodyPr>
          <a:lstStyle/>
          <a:p>
            <a:pPr indent="0" lvl="0" marL="0" rtl="0" algn="l">
              <a:spcBef>
                <a:spcPts val="1400"/>
              </a:spcBef>
              <a:spcAft>
                <a:spcPts val="0"/>
              </a:spcAft>
              <a:buNone/>
            </a:pPr>
            <a:r>
              <a:rPr lang="nl" sz="1450">
                <a:solidFill>
                  <a:srgbClr val="404040"/>
                </a:solidFill>
                <a:highlight>
                  <a:srgbClr val="FFFFFF"/>
                </a:highlight>
              </a:rPr>
              <a:t>Elk Bedrijf/ Organisatie vecht voor haar continuïteit. Dus belangrijk dat het ITO-proces niet wordt onderbroken.</a:t>
            </a:r>
            <a:endParaRPr sz="1450">
              <a:solidFill>
                <a:srgbClr val="404040"/>
              </a:solidFill>
              <a:highlight>
                <a:srgbClr val="FFFFFF"/>
              </a:highlight>
            </a:endParaRPr>
          </a:p>
          <a:p>
            <a:pPr indent="0" lvl="0" marL="0" rtl="0" algn="l">
              <a:spcBef>
                <a:spcPts val="2100"/>
              </a:spcBef>
              <a:spcAft>
                <a:spcPts val="0"/>
              </a:spcAft>
              <a:buNone/>
            </a:pPr>
            <a:r>
              <a:rPr lang="nl" sz="1450">
                <a:solidFill>
                  <a:srgbClr val="404040"/>
                </a:solidFill>
                <a:highlight>
                  <a:srgbClr val="FFFFFF"/>
                </a:highlight>
              </a:rPr>
              <a:t>Met </a:t>
            </a:r>
            <a:r>
              <a:rPr b="1" lang="nl" sz="1450">
                <a:solidFill>
                  <a:srgbClr val="404040"/>
                </a:solidFill>
                <a:highlight>
                  <a:srgbClr val="FFFFFF"/>
                </a:highlight>
              </a:rPr>
              <a:t>Communicatie</a:t>
            </a:r>
            <a:r>
              <a:rPr lang="nl" sz="1450">
                <a:solidFill>
                  <a:srgbClr val="404040"/>
                </a:solidFill>
                <a:highlight>
                  <a:srgbClr val="FFFFFF"/>
                </a:highlight>
              </a:rPr>
              <a:t> kun je in elke fase van het ITO-model bijdragen aan de </a:t>
            </a:r>
            <a:r>
              <a:rPr i="1" lang="nl" sz="1450">
                <a:solidFill>
                  <a:srgbClr val="404040"/>
                </a:solidFill>
                <a:highlight>
                  <a:srgbClr val="FFFFFF"/>
                </a:highlight>
              </a:rPr>
              <a:t>continuïteit</a:t>
            </a:r>
            <a:r>
              <a:rPr lang="nl" sz="1450">
                <a:solidFill>
                  <a:srgbClr val="404040"/>
                </a:solidFill>
                <a:highlight>
                  <a:srgbClr val="FFFFFF"/>
                </a:highlight>
              </a:rPr>
              <a:t> van Bedrijf/ Organisatie:</a:t>
            </a:r>
            <a:endParaRPr sz="1450">
              <a:solidFill>
                <a:srgbClr val="404040"/>
              </a:solidFill>
              <a:highlight>
                <a:srgbClr val="FFFFFF"/>
              </a:highlight>
            </a:endParaRPr>
          </a:p>
          <a:p>
            <a:pPr indent="-320675" lvl="0" marL="457200" rtl="0" algn="l">
              <a:spcBef>
                <a:spcPts val="2100"/>
              </a:spcBef>
              <a:spcAft>
                <a:spcPts val="0"/>
              </a:spcAft>
              <a:buClr>
                <a:srgbClr val="404040"/>
              </a:buClr>
              <a:buSzPts val="1450"/>
              <a:buChar char="●"/>
            </a:pPr>
            <a:r>
              <a:rPr lang="nl" sz="1450">
                <a:solidFill>
                  <a:srgbClr val="404040"/>
                </a:solidFill>
                <a:highlight>
                  <a:srgbClr val="FFFFFF"/>
                </a:highlight>
              </a:rPr>
              <a:t>Beïnvloeden wat Stakeholders </a:t>
            </a:r>
            <a:r>
              <a:rPr b="1" lang="nl" sz="1450">
                <a:solidFill>
                  <a:srgbClr val="404040"/>
                </a:solidFill>
                <a:highlight>
                  <a:srgbClr val="FFFFFF"/>
                </a:highlight>
              </a:rPr>
              <a:t>weten</a:t>
            </a:r>
            <a:r>
              <a:rPr lang="nl" sz="1450">
                <a:solidFill>
                  <a:srgbClr val="404040"/>
                </a:solidFill>
                <a:highlight>
                  <a:srgbClr val="FFFFFF"/>
                </a:highlight>
              </a:rPr>
              <a:t> en </a:t>
            </a:r>
            <a:r>
              <a:rPr b="1" lang="nl" sz="1450">
                <a:solidFill>
                  <a:srgbClr val="404040"/>
                </a:solidFill>
                <a:highlight>
                  <a:srgbClr val="FFFFFF"/>
                </a:highlight>
              </a:rPr>
              <a:t>vinden</a:t>
            </a:r>
            <a:r>
              <a:rPr lang="nl" sz="1450">
                <a:solidFill>
                  <a:srgbClr val="404040"/>
                </a:solidFill>
                <a:highlight>
                  <a:srgbClr val="FFFFFF"/>
                </a:highlight>
              </a:rPr>
              <a:t> over het bedrijf/ organisatie. </a:t>
            </a:r>
            <a:endParaRPr sz="1450">
              <a:solidFill>
                <a:srgbClr val="404040"/>
              </a:solidFill>
              <a:highlight>
                <a:srgbClr val="FFFFFF"/>
              </a:highlight>
            </a:endParaRPr>
          </a:p>
          <a:p>
            <a:pPr indent="-320675" lvl="0" marL="457200" rtl="0" algn="l">
              <a:spcBef>
                <a:spcPts val="0"/>
              </a:spcBef>
              <a:spcAft>
                <a:spcPts val="0"/>
              </a:spcAft>
              <a:buClr>
                <a:srgbClr val="404040"/>
              </a:buClr>
              <a:buSzPts val="1450"/>
              <a:buChar char="●"/>
            </a:pPr>
            <a:r>
              <a:rPr b="1" lang="nl" sz="1450">
                <a:solidFill>
                  <a:srgbClr val="404040"/>
                </a:solidFill>
                <a:highlight>
                  <a:srgbClr val="FFFFFF"/>
                </a:highlight>
              </a:rPr>
              <a:t>Gedrag</a:t>
            </a:r>
            <a:r>
              <a:rPr lang="nl" sz="1450">
                <a:solidFill>
                  <a:srgbClr val="404040"/>
                </a:solidFill>
                <a:highlight>
                  <a:srgbClr val="FFFFFF"/>
                </a:highlight>
              </a:rPr>
              <a:t> van deze Stakeholders beïnvloeden.</a:t>
            </a:r>
            <a:endParaRPr i="1" sz="1450">
              <a:solidFill>
                <a:srgbClr val="404040"/>
              </a:solidFill>
              <a:highlight>
                <a:srgbClr val="FFFFFF"/>
              </a:highlight>
            </a:endParaRPr>
          </a:p>
        </p:txBody>
      </p:sp>
      <p:pic>
        <p:nvPicPr>
          <p:cNvPr id="256" name="Google Shape;256;p46"/>
          <p:cNvPicPr preferRelativeResize="0"/>
          <p:nvPr/>
        </p:nvPicPr>
        <p:blipFill>
          <a:blip r:embed="rId3">
            <a:alphaModFix/>
          </a:blip>
          <a:stretch>
            <a:fillRect/>
          </a:stretch>
        </p:blipFill>
        <p:spPr>
          <a:xfrm>
            <a:off x="320950" y="1152475"/>
            <a:ext cx="4702675" cy="352700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4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50000"/>
              </a:lnSpc>
              <a:spcBef>
                <a:spcPts val="600"/>
              </a:spcBef>
              <a:spcAft>
                <a:spcPts val="300"/>
              </a:spcAft>
              <a:buNone/>
            </a:pPr>
            <a:r>
              <a:rPr lang="nl" sz="2000">
                <a:highlight>
                  <a:srgbClr val="FFFFFF"/>
                </a:highlight>
                <a:latin typeface="Lexend ExtraBold"/>
                <a:ea typeface="Lexend ExtraBold"/>
                <a:cs typeface="Lexend ExtraBold"/>
                <a:sym typeface="Lexend ExtraBold"/>
              </a:rPr>
              <a:t>Bijdragen aan continuïteit: ITO-model (2/2)</a:t>
            </a:r>
            <a:endParaRPr sz="2000">
              <a:latin typeface="Lexend ExtraBold"/>
              <a:ea typeface="Lexend ExtraBold"/>
              <a:cs typeface="Lexend ExtraBold"/>
              <a:sym typeface="Lexend ExtraBold"/>
            </a:endParaRPr>
          </a:p>
        </p:txBody>
      </p:sp>
      <p:sp>
        <p:nvSpPr>
          <p:cNvPr id="262" name="Google Shape;262;p4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1400"/>
              </a:spcBef>
              <a:spcAft>
                <a:spcPts val="0"/>
              </a:spcAft>
              <a:buClr>
                <a:schemeClr val="dk1"/>
              </a:buClr>
              <a:buSzPts val="1100"/>
              <a:buFont typeface="Arial"/>
              <a:buNone/>
            </a:pPr>
            <a:r>
              <a:rPr lang="nl" sz="1600">
                <a:solidFill>
                  <a:srgbClr val="404040"/>
                </a:solidFill>
                <a:highlight>
                  <a:srgbClr val="FFFFFF"/>
                </a:highlight>
                <a:latin typeface="Lexend"/>
                <a:ea typeface="Lexend"/>
                <a:cs typeface="Lexend"/>
                <a:sym typeface="Lexend"/>
              </a:rPr>
              <a:t>Analyseer:</a:t>
            </a:r>
            <a:endParaRPr sz="1600">
              <a:solidFill>
                <a:srgbClr val="404040"/>
              </a:solidFill>
              <a:highlight>
                <a:srgbClr val="FFFFFF"/>
              </a:highlight>
              <a:latin typeface="Lexend"/>
              <a:ea typeface="Lexend"/>
              <a:cs typeface="Lexend"/>
              <a:sym typeface="Lexend"/>
            </a:endParaRPr>
          </a:p>
          <a:p>
            <a:pPr indent="-330200" lvl="0" marL="457200" rtl="0" algn="l">
              <a:spcBef>
                <a:spcPts val="210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Wat is het probleem van het Bedrijf/ de Organisatie, dat kan worden opgelost met Communicatie? </a:t>
            </a:r>
            <a:endParaRPr sz="1600">
              <a:solidFill>
                <a:srgbClr val="404040"/>
              </a:solidFill>
              <a:highlight>
                <a:srgbClr val="FFFFFF"/>
              </a:highlight>
              <a:latin typeface="Lexend"/>
              <a:ea typeface="Lexend"/>
              <a:cs typeface="Lexend"/>
              <a:sym typeface="Lexend"/>
            </a:endParaRPr>
          </a:p>
          <a:p>
            <a:pPr indent="-330200" lvl="1" marL="914400" rtl="0" algn="l">
              <a:spcBef>
                <a:spcPts val="0"/>
              </a:spcBef>
              <a:spcAft>
                <a:spcPts val="0"/>
              </a:spcAft>
              <a:buClr>
                <a:schemeClr val="dk1"/>
              </a:buClr>
              <a:buSzPts val="1600"/>
              <a:buAutoNum type="alphaLcPeriod"/>
            </a:pPr>
            <a:r>
              <a:rPr lang="nl" sz="1600">
                <a:solidFill>
                  <a:srgbClr val="404040"/>
                </a:solidFill>
                <a:highlight>
                  <a:srgbClr val="FFFFFF"/>
                </a:highlight>
                <a:latin typeface="Lexend"/>
                <a:ea typeface="Lexend"/>
                <a:cs typeface="Lexend"/>
                <a:sym typeface="Lexend"/>
              </a:rPr>
              <a:t>Ofwel: </a:t>
            </a:r>
            <a:r>
              <a:rPr b="1" lang="nl" sz="1600">
                <a:solidFill>
                  <a:srgbClr val="404040"/>
                </a:solidFill>
                <a:highlight>
                  <a:srgbClr val="FFFFFF"/>
                </a:highlight>
                <a:latin typeface="Lexend"/>
                <a:ea typeface="Lexend"/>
                <a:cs typeface="Lexend"/>
                <a:sym typeface="Lexend"/>
              </a:rPr>
              <a:t>Wat is het Probleem achter het Probleem?</a:t>
            </a:r>
            <a:endParaRPr b="1"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Char char="●"/>
            </a:pPr>
            <a:r>
              <a:rPr lang="nl" sz="1600">
                <a:solidFill>
                  <a:srgbClr val="404040"/>
                </a:solidFill>
                <a:highlight>
                  <a:srgbClr val="FFFFFF"/>
                </a:highlight>
                <a:latin typeface="Lexend"/>
                <a:ea typeface="Lexend"/>
                <a:cs typeface="Lexend"/>
                <a:sym typeface="Lexend"/>
              </a:rPr>
              <a:t>Welke </a:t>
            </a:r>
            <a:r>
              <a:rPr b="1" lang="nl" sz="1600">
                <a:solidFill>
                  <a:srgbClr val="404040"/>
                </a:solidFill>
                <a:highlight>
                  <a:srgbClr val="FFFFFF"/>
                </a:highlight>
                <a:latin typeface="Lexend"/>
                <a:ea typeface="Lexend"/>
                <a:cs typeface="Lexend"/>
                <a:sym typeface="Lexend"/>
              </a:rPr>
              <a:t>Doelgroepen</a:t>
            </a:r>
            <a:r>
              <a:rPr lang="nl" sz="1600">
                <a:solidFill>
                  <a:srgbClr val="404040"/>
                </a:solidFill>
                <a:highlight>
                  <a:srgbClr val="FFFFFF"/>
                </a:highlight>
                <a:latin typeface="Lexend"/>
                <a:ea typeface="Lexend"/>
                <a:cs typeface="Lexend"/>
                <a:sym typeface="Lexend"/>
              </a:rPr>
              <a:t> hebben de meeste invloed op het oplossen van dit probleem? </a:t>
            </a:r>
            <a:endParaRPr sz="1600">
              <a:solidFill>
                <a:srgbClr val="404040"/>
              </a:solidFill>
              <a:highlight>
                <a:srgbClr val="FFFFFF"/>
              </a:highlight>
              <a:latin typeface="Lexend"/>
              <a:ea typeface="Lexend"/>
              <a:cs typeface="Lexend"/>
              <a:sym typeface="Lexend"/>
            </a:endParaRPr>
          </a:p>
          <a:p>
            <a:pPr indent="-330200" lvl="1" marL="914400" rtl="0" algn="l">
              <a:spcBef>
                <a:spcPts val="0"/>
              </a:spcBef>
              <a:spcAft>
                <a:spcPts val="0"/>
              </a:spcAft>
              <a:buClr>
                <a:schemeClr val="dk1"/>
              </a:buClr>
              <a:buSzPts val="1600"/>
              <a:buFont typeface="Lexend"/>
              <a:buAutoNum type="alphaLcPeriod"/>
            </a:pPr>
            <a:r>
              <a:rPr lang="nl" sz="1600">
                <a:solidFill>
                  <a:srgbClr val="404040"/>
                </a:solidFill>
                <a:highlight>
                  <a:srgbClr val="FFFFFF"/>
                </a:highlight>
                <a:latin typeface="Lexend"/>
                <a:ea typeface="Lexend"/>
                <a:cs typeface="Lexend"/>
                <a:sym typeface="Lexend"/>
              </a:rPr>
              <a:t>Ofwel: Op welke Doelgroepen moeten we ons richten om dit probleem op te lossen?</a:t>
            </a:r>
            <a:endParaRPr sz="1600">
              <a:solidFill>
                <a:srgbClr val="404040"/>
              </a:solidFill>
              <a:highlight>
                <a:srgbClr val="FFFFFF"/>
              </a:highlight>
              <a:latin typeface="Lexend"/>
              <a:ea typeface="Lexend"/>
              <a:cs typeface="Lexend"/>
              <a:sym typeface="Lexend"/>
            </a:endParaRPr>
          </a:p>
          <a:p>
            <a:pPr indent="0" lvl="0" marL="0" rtl="0" algn="l">
              <a:spcBef>
                <a:spcPts val="2800"/>
              </a:spcBef>
              <a:spcAft>
                <a:spcPts val="2100"/>
              </a:spcAft>
              <a:buNone/>
            </a:pPr>
            <a:r>
              <a:t/>
            </a:r>
            <a:endParaRPr sz="1600">
              <a:latin typeface="Lexend"/>
              <a:ea typeface="Lexend"/>
              <a:cs typeface="Lexend"/>
              <a:sym typeface="Lexen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pic>
        <p:nvPicPr>
          <p:cNvPr id="267" name="Google Shape;267;p48"/>
          <p:cNvPicPr preferRelativeResize="0"/>
          <p:nvPr/>
        </p:nvPicPr>
        <p:blipFill>
          <a:blip r:embed="rId3">
            <a:alphaModFix/>
          </a:blip>
          <a:stretch>
            <a:fillRect/>
          </a:stretch>
        </p:blipFill>
        <p:spPr>
          <a:xfrm>
            <a:off x="0" y="1347700"/>
            <a:ext cx="7086551" cy="3577875"/>
          </a:xfrm>
          <a:prstGeom prst="rect">
            <a:avLst/>
          </a:prstGeom>
          <a:noFill/>
          <a:ln>
            <a:noFill/>
          </a:ln>
        </p:spPr>
      </p:pic>
      <p:sp>
        <p:nvSpPr>
          <p:cNvPr id="268" name="Google Shape;268;p4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50000"/>
              </a:lnSpc>
              <a:spcBef>
                <a:spcPts val="600"/>
              </a:spcBef>
              <a:spcAft>
                <a:spcPts val="300"/>
              </a:spcAft>
              <a:buNone/>
            </a:pPr>
            <a:r>
              <a:rPr lang="nl" sz="2000">
                <a:highlight>
                  <a:srgbClr val="FFFFFF"/>
                </a:highlight>
                <a:latin typeface="Lexend ExtraBold"/>
                <a:ea typeface="Lexend ExtraBold"/>
                <a:cs typeface="Lexend ExtraBold"/>
                <a:sym typeface="Lexend ExtraBold"/>
              </a:rPr>
              <a:t>Marketing-, Communicatie- of HRM-beleid ondersteunen met Communicatie (</a:t>
            </a:r>
            <a:r>
              <a:rPr lang="nl" sz="2000">
                <a:highlight>
                  <a:srgbClr val="FFFFFF"/>
                </a:highlight>
                <a:latin typeface="Lexend ExtraBold"/>
                <a:ea typeface="Lexend ExtraBold"/>
                <a:cs typeface="Lexend ExtraBold"/>
                <a:sym typeface="Lexend ExtraBold"/>
              </a:rPr>
              <a:t>1/2</a:t>
            </a:r>
            <a:r>
              <a:rPr lang="nl" sz="2000">
                <a:highlight>
                  <a:srgbClr val="FFFFFF"/>
                </a:highlight>
                <a:latin typeface="Lexend ExtraBold"/>
                <a:ea typeface="Lexend ExtraBold"/>
                <a:cs typeface="Lexend ExtraBold"/>
                <a:sym typeface="Lexend ExtraBold"/>
              </a:rPr>
              <a:t>)</a:t>
            </a:r>
            <a:endParaRPr sz="2000">
              <a:latin typeface="Lexend ExtraBold"/>
              <a:ea typeface="Lexend ExtraBold"/>
              <a:cs typeface="Lexend ExtraBold"/>
              <a:sym typeface="Lexend ExtraBold"/>
            </a:endParaRPr>
          </a:p>
        </p:txBody>
      </p:sp>
      <p:sp>
        <p:nvSpPr>
          <p:cNvPr id="269" name="Google Shape;269;p48"/>
          <p:cNvSpPr txBox="1"/>
          <p:nvPr/>
        </p:nvSpPr>
        <p:spPr>
          <a:xfrm>
            <a:off x="7144950" y="972626"/>
            <a:ext cx="1999200" cy="3927600"/>
          </a:xfrm>
          <a:prstGeom prst="rect">
            <a:avLst/>
          </a:prstGeom>
          <a:solidFill>
            <a:srgbClr val="9FC5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600">
                <a:solidFill>
                  <a:schemeClr val="dk1"/>
                </a:solidFill>
                <a:latin typeface="Lexend"/>
                <a:ea typeface="Lexend"/>
                <a:cs typeface="Lexend"/>
                <a:sym typeface="Lexend"/>
              </a:rPr>
              <a:t>Voorbeelden van Beleids-</a:t>
            </a:r>
            <a:endParaRPr sz="1600">
              <a:solidFill>
                <a:schemeClr val="dk1"/>
              </a:solidFill>
              <a:latin typeface="Lexend"/>
              <a:ea typeface="Lexend"/>
              <a:cs typeface="Lexend"/>
              <a:sym typeface="Lexend"/>
            </a:endParaRPr>
          </a:p>
          <a:p>
            <a:pPr indent="0" lvl="0" marL="0" rtl="0" algn="l">
              <a:spcBef>
                <a:spcPts val="0"/>
              </a:spcBef>
              <a:spcAft>
                <a:spcPts val="0"/>
              </a:spcAft>
              <a:buNone/>
            </a:pPr>
            <a:r>
              <a:rPr lang="nl" sz="1600">
                <a:solidFill>
                  <a:schemeClr val="dk1"/>
                </a:solidFill>
                <a:latin typeface="Lexend"/>
                <a:ea typeface="Lexend"/>
                <a:cs typeface="Lexend"/>
                <a:sym typeface="Lexend"/>
              </a:rPr>
              <a:t>doelstellingen:</a:t>
            </a:r>
            <a:endParaRPr sz="1600">
              <a:solidFill>
                <a:schemeClr val="dk1"/>
              </a:solidFill>
              <a:latin typeface="Lexend"/>
              <a:ea typeface="Lexend"/>
              <a:cs typeface="Lexend"/>
              <a:sym typeface="Lexend"/>
            </a:endParaRPr>
          </a:p>
          <a:p>
            <a:pPr indent="0" lvl="0" marL="0" rtl="0" algn="l">
              <a:spcBef>
                <a:spcPts val="0"/>
              </a:spcBef>
              <a:spcAft>
                <a:spcPts val="0"/>
              </a:spcAft>
              <a:buNone/>
            </a:pPr>
            <a:r>
              <a:t/>
            </a:r>
            <a:endParaRPr sz="1600">
              <a:solidFill>
                <a:schemeClr val="dk1"/>
              </a:solidFill>
              <a:latin typeface="Lexend"/>
              <a:ea typeface="Lexend"/>
              <a:cs typeface="Lexend"/>
              <a:sym typeface="Lexend"/>
            </a:endParaRPr>
          </a:p>
          <a:p>
            <a:pPr indent="0" lvl="0" marL="0" rtl="0" algn="l">
              <a:spcBef>
                <a:spcPts val="0"/>
              </a:spcBef>
              <a:spcAft>
                <a:spcPts val="0"/>
              </a:spcAft>
              <a:buNone/>
            </a:pPr>
            <a:r>
              <a:rPr b="1" lang="nl" sz="1600">
                <a:solidFill>
                  <a:schemeClr val="dk1"/>
                </a:solidFill>
                <a:latin typeface="Lexend"/>
                <a:ea typeface="Lexend"/>
                <a:cs typeface="Lexend"/>
                <a:sym typeface="Lexend"/>
              </a:rPr>
              <a:t>Marketing: </a:t>
            </a:r>
            <a:endParaRPr b="1" sz="1600">
              <a:solidFill>
                <a:schemeClr val="dk1"/>
              </a:solidFill>
              <a:latin typeface="Lexend"/>
              <a:ea typeface="Lexend"/>
              <a:cs typeface="Lexend"/>
              <a:sym typeface="Lexend"/>
            </a:endParaRPr>
          </a:p>
          <a:p>
            <a:pPr indent="0" lvl="0" marL="0" rtl="0" algn="l">
              <a:spcBef>
                <a:spcPts val="0"/>
              </a:spcBef>
              <a:spcAft>
                <a:spcPts val="0"/>
              </a:spcAft>
              <a:buNone/>
            </a:pPr>
            <a:r>
              <a:rPr lang="nl" sz="1600">
                <a:solidFill>
                  <a:schemeClr val="dk1"/>
                </a:solidFill>
                <a:latin typeface="Lexend"/>
                <a:ea typeface="Lexend"/>
                <a:cs typeface="Lexend"/>
                <a:sym typeface="Lexend"/>
              </a:rPr>
              <a:t>Verkopen van producten</a:t>
            </a:r>
            <a:endParaRPr sz="1600">
              <a:solidFill>
                <a:schemeClr val="dk1"/>
              </a:solidFill>
              <a:latin typeface="Lexend"/>
              <a:ea typeface="Lexend"/>
              <a:cs typeface="Lexend"/>
              <a:sym typeface="Lexend"/>
            </a:endParaRPr>
          </a:p>
          <a:p>
            <a:pPr indent="0" lvl="0" marL="0" rtl="0" algn="l">
              <a:spcBef>
                <a:spcPts val="0"/>
              </a:spcBef>
              <a:spcAft>
                <a:spcPts val="0"/>
              </a:spcAft>
              <a:buNone/>
            </a:pPr>
            <a:r>
              <a:t/>
            </a:r>
            <a:endParaRPr sz="1600">
              <a:solidFill>
                <a:schemeClr val="dk1"/>
              </a:solidFill>
              <a:latin typeface="Lexend"/>
              <a:ea typeface="Lexend"/>
              <a:cs typeface="Lexend"/>
              <a:sym typeface="Lexend"/>
            </a:endParaRPr>
          </a:p>
          <a:p>
            <a:pPr indent="0" lvl="0" marL="0" rtl="0" algn="l">
              <a:spcBef>
                <a:spcPts val="0"/>
              </a:spcBef>
              <a:spcAft>
                <a:spcPts val="0"/>
              </a:spcAft>
              <a:buNone/>
            </a:pPr>
            <a:r>
              <a:rPr b="1" lang="nl" sz="1600">
                <a:solidFill>
                  <a:schemeClr val="dk1"/>
                </a:solidFill>
                <a:latin typeface="Lexend"/>
                <a:ea typeface="Lexend"/>
                <a:cs typeface="Lexend"/>
                <a:sym typeface="Lexend"/>
              </a:rPr>
              <a:t>Communicatie:</a:t>
            </a:r>
            <a:endParaRPr b="1" sz="1600">
              <a:solidFill>
                <a:schemeClr val="dk1"/>
              </a:solidFill>
              <a:latin typeface="Lexend"/>
              <a:ea typeface="Lexend"/>
              <a:cs typeface="Lexend"/>
              <a:sym typeface="Lexend"/>
            </a:endParaRPr>
          </a:p>
          <a:p>
            <a:pPr indent="0" lvl="0" marL="0" rtl="0" algn="l">
              <a:spcBef>
                <a:spcPts val="0"/>
              </a:spcBef>
              <a:spcAft>
                <a:spcPts val="0"/>
              </a:spcAft>
              <a:buNone/>
            </a:pPr>
            <a:r>
              <a:rPr lang="nl" sz="1600">
                <a:solidFill>
                  <a:schemeClr val="dk1"/>
                </a:solidFill>
                <a:latin typeface="Lexend"/>
                <a:ea typeface="Lexend"/>
                <a:cs typeface="Lexend"/>
                <a:sym typeface="Lexend"/>
              </a:rPr>
              <a:t>Aantrekkelijk image creëren</a:t>
            </a:r>
            <a:endParaRPr sz="1600">
              <a:solidFill>
                <a:schemeClr val="dk1"/>
              </a:solidFill>
              <a:latin typeface="Lexend"/>
              <a:ea typeface="Lexend"/>
              <a:cs typeface="Lexend"/>
              <a:sym typeface="Lexend"/>
            </a:endParaRPr>
          </a:p>
          <a:p>
            <a:pPr indent="0" lvl="0" marL="0" rtl="0" algn="l">
              <a:spcBef>
                <a:spcPts val="0"/>
              </a:spcBef>
              <a:spcAft>
                <a:spcPts val="0"/>
              </a:spcAft>
              <a:buNone/>
            </a:pPr>
            <a:r>
              <a:t/>
            </a:r>
            <a:endParaRPr sz="1600">
              <a:solidFill>
                <a:schemeClr val="dk1"/>
              </a:solidFill>
              <a:latin typeface="Lexend"/>
              <a:ea typeface="Lexend"/>
              <a:cs typeface="Lexend"/>
              <a:sym typeface="Lexend"/>
            </a:endParaRPr>
          </a:p>
          <a:p>
            <a:pPr indent="0" lvl="0" marL="0" rtl="0" algn="l">
              <a:spcBef>
                <a:spcPts val="0"/>
              </a:spcBef>
              <a:spcAft>
                <a:spcPts val="0"/>
              </a:spcAft>
              <a:buNone/>
            </a:pPr>
            <a:r>
              <a:rPr b="1" lang="nl" sz="1600">
                <a:solidFill>
                  <a:schemeClr val="dk1"/>
                </a:solidFill>
                <a:latin typeface="Lexend"/>
                <a:ea typeface="Lexend"/>
                <a:cs typeface="Lexend"/>
                <a:sym typeface="Lexend"/>
              </a:rPr>
              <a:t>HRM:</a:t>
            </a:r>
            <a:endParaRPr b="1" sz="1600">
              <a:solidFill>
                <a:schemeClr val="dk1"/>
              </a:solidFill>
              <a:latin typeface="Lexend"/>
              <a:ea typeface="Lexend"/>
              <a:cs typeface="Lexend"/>
              <a:sym typeface="Lexend"/>
            </a:endParaRPr>
          </a:p>
          <a:p>
            <a:pPr indent="0" lvl="0" marL="0" rtl="0" algn="l">
              <a:spcBef>
                <a:spcPts val="0"/>
              </a:spcBef>
              <a:spcAft>
                <a:spcPts val="0"/>
              </a:spcAft>
              <a:buNone/>
            </a:pPr>
            <a:r>
              <a:rPr lang="nl" sz="1600">
                <a:solidFill>
                  <a:schemeClr val="dk1"/>
                </a:solidFill>
                <a:latin typeface="Lexend"/>
                <a:ea typeface="Lexend"/>
                <a:cs typeface="Lexend"/>
                <a:sym typeface="Lexend"/>
              </a:rPr>
              <a:t>Aantrekken van kandidaten</a:t>
            </a:r>
            <a:endParaRPr sz="1600">
              <a:solidFill>
                <a:schemeClr val="dk1"/>
              </a:solidFill>
              <a:latin typeface="Lexend"/>
              <a:ea typeface="Lexend"/>
              <a:cs typeface="Lexend"/>
              <a:sym typeface="Lexen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4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50000"/>
              </a:lnSpc>
              <a:spcBef>
                <a:spcPts val="600"/>
              </a:spcBef>
              <a:spcAft>
                <a:spcPts val="300"/>
              </a:spcAft>
              <a:buNone/>
            </a:pPr>
            <a:r>
              <a:rPr lang="nl" sz="2000">
                <a:highlight>
                  <a:srgbClr val="FFFFFF"/>
                </a:highlight>
                <a:latin typeface="Lexend ExtraBold"/>
                <a:ea typeface="Lexend ExtraBold"/>
                <a:cs typeface="Lexend ExtraBold"/>
                <a:sym typeface="Lexend ExtraBold"/>
              </a:rPr>
              <a:t>Marketing-, Communicatie- of HRM-beleid ondersteunen met Communicatie (2/2)</a:t>
            </a:r>
            <a:endParaRPr sz="2000">
              <a:latin typeface="Lexend ExtraBold"/>
              <a:ea typeface="Lexend ExtraBold"/>
              <a:cs typeface="Lexend ExtraBold"/>
              <a:sym typeface="Lexend ExtraBold"/>
            </a:endParaRPr>
          </a:p>
        </p:txBody>
      </p:sp>
      <p:sp>
        <p:nvSpPr>
          <p:cNvPr id="275" name="Google Shape;275;p49"/>
          <p:cNvSpPr txBox="1"/>
          <p:nvPr>
            <p:ph idx="1" type="body"/>
          </p:nvPr>
        </p:nvSpPr>
        <p:spPr>
          <a:xfrm>
            <a:off x="311700" y="1466075"/>
            <a:ext cx="8520600" cy="31029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nl" sz="1600">
                <a:solidFill>
                  <a:srgbClr val="404040"/>
                </a:solidFill>
                <a:highlight>
                  <a:srgbClr val="FFFFFF"/>
                </a:highlight>
                <a:latin typeface="Lexend"/>
                <a:ea typeface="Lexend"/>
                <a:cs typeface="Lexend"/>
                <a:sym typeface="Lexend"/>
              </a:rPr>
              <a:t>Vanuit de </a:t>
            </a:r>
            <a:r>
              <a:rPr b="1" lang="nl" sz="1600">
                <a:solidFill>
                  <a:srgbClr val="404040"/>
                </a:solidFill>
                <a:highlight>
                  <a:srgbClr val="FFFFFF"/>
                </a:highlight>
                <a:latin typeface="Lexend"/>
                <a:ea typeface="Lexend"/>
                <a:cs typeface="Lexend"/>
                <a:sym typeface="Lexend"/>
              </a:rPr>
              <a:t>Purpose</a:t>
            </a:r>
            <a:r>
              <a:rPr lang="nl" sz="1600">
                <a:solidFill>
                  <a:srgbClr val="404040"/>
                </a:solidFill>
                <a:highlight>
                  <a:srgbClr val="FFFFFF"/>
                </a:highlight>
                <a:latin typeface="Lexend"/>
                <a:ea typeface="Lexend"/>
                <a:cs typeface="Lexend"/>
                <a:sym typeface="Lexend"/>
              </a:rPr>
              <a:t> worden </a:t>
            </a:r>
            <a:r>
              <a:rPr b="1" lang="nl" sz="1600">
                <a:solidFill>
                  <a:srgbClr val="404040"/>
                </a:solidFill>
                <a:highlight>
                  <a:srgbClr val="FFFFFF"/>
                </a:highlight>
                <a:latin typeface="Lexend"/>
                <a:ea typeface="Lexend"/>
                <a:cs typeface="Lexend"/>
                <a:sym typeface="Lexend"/>
              </a:rPr>
              <a:t>Beleidsdoelstellingen</a:t>
            </a:r>
            <a:r>
              <a:rPr lang="nl" sz="1600">
                <a:solidFill>
                  <a:srgbClr val="404040"/>
                </a:solidFill>
                <a:highlight>
                  <a:srgbClr val="FFFFFF"/>
                </a:highlight>
                <a:latin typeface="Lexend"/>
                <a:ea typeface="Lexend"/>
                <a:cs typeface="Lexend"/>
                <a:sym typeface="Lexend"/>
              </a:rPr>
              <a:t> gemaakt: </a:t>
            </a:r>
            <a:r>
              <a:rPr b="1" lang="nl" sz="1600">
                <a:solidFill>
                  <a:srgbClr val="404040"/>
                </a:solidFill>
                <a:highlight>
                  <a:srgbClr val="FFFFFF"/>
                </a:highlight>
                <a:latin typeface="Lexend"/>
                <a:ea typeface="Lexend"/>
                <a:cs typeface="Lexend"/>
                <a:sym typeface="Lexend"/>
              </a:rPr>
              <a:t>voor een paar jaar.</a:t>
            </a:r>
            <a:endParaRPr b="1" sz="1600">
              <a:solidFill>
                <a:srgbClr val="404040"/>
              </a:solidFill>
              <a:highlight>
                <a:srgbClr val="FFFFFF"/>
              </a:highlight>
              <a:latin typeface="Lexend"/>
              <a:ea typeface="Lexend"/>
              <a:cs typeface="Lexend"/>
              <a:sym typeface="Lexend"/>
            </a:endParaRPr>
          </a:p>
          <a:p>
            <a:pPr indent="0" lvl="0" marL="0" rtl="0" algn="l">
              <a:lnSpc>
                <a:spcPct val="100000"/>
              </a:lnSpc>
              <a:spcBef>
                <a:spcPts val="0"/>
              </a:spcBef>
              <a:spcAft>
                <a:spcPts val="0"/>
              </a:spcAft>
              <a:buNone/>
            </a:pPr>
            <a:r>
              <a:t/>
            </a:r>
            <a:endParaRPr sz="1600">
              <a:solidFill>
                <a:srgbClr val="404040"/>
              </a:solidFill>
              <a:highlight>
                <a:srgbClr val="FFFFFF"/>
              </a:highlight>
              <a:latin typeface="Lexend"/>
              <a:ea typeface="Lexend"/>
              <a:cs typeface="Lexend"/>
              <a:sym typeface="Lexend"/>
            </a:endParaRPr>
          </a:p>
          <a:p>
            <a:pPr indent="0" lvl="0" marL="0" rtl="0" algn="l">
              <a:lnSpc>
                <a:spcPct val="100000"/>
              </a:lnSpc>
              <a:spcBef>
                <a:spcPts val="0"/>
              </a:spcBef>
              <a:spcAft>
                <a:spcPts val="0"/>
              </a:spcAft>
              <a:buNone/>
            </a:pPr>
            <a:r>
              <a:rPr lang="nl" sz="1600">
                <a:solidFill>
                  <a:srgbClr val="404040"/>
                </a:solidFill>
                <a:highlight>
                  <a:srgbClr val="FFFFFF"/>
                </a:highlight>
                <a:latin typeface="Lexend"/>
                <a:ea typeface="Lexend"/>
                <a:cs typeface="Lexend"/>
                <a:sym typeface="Lexend"/>
              </a:rPr>
              <a:t>Beleidsdoelstellingen worden vertaald naar </a:t>
            </a:r>
            <a:r>
              <a:rPr b="1" lang="nl" sz="1600">
                <a:solidFill>
                  <a:srgbClr val="404040"/>
                </a:solidFill>
                <a:highlight>
                  <a:srgbClr val="FFFFFF"/>
                </a:highlight>
                <a:latin typeface="Lexend"/>
                <a:ea typeface="Lexend"/>
                <a:cs typeface="Lexend"/>
                <a:sym typeface="Lexend"/>
              </a:rPr>
              <a:t>Communicatiedoelstellingen</a:t>
            </a:r>
            <a:r>
              <a:rPr lang="nl" sz="1600">
                <a:solidFill>
                  <a:srgbClr val="404040"/>
                </a:solidFill>
                <a:highlight>
                  <a:srgbClr val="FFFFFF"/>
                </a:highlight>
                <a:latin typeface="Lexend"/>
                <a:ea typeface="Lexend"/>
                <a:cs typeface="Lexend"/>
                <a:sym typeface="Lexend"/>
              </a:rPr>
              <a:t>: </a:t>
            </a:r>
            <a:endParaRPr sz="1600">
              <a:solidFill>
                <a:srgbClr val="404040"/>
              </a:solidFill>
              <a:highlight>
                <a:srgbClr val="FFFFFF"/>
              </a:highlight>
              <a:latin typeface="Lexend"/>
              <a:ea typeface="Lexend"/>
              <a:cs typeface="Lexend"/>
              <a:sym typeface="Lexend"/>
            </a:endParaRPr>
          </a:p>
          <a:p>
            <a:pPr indent="0" lvl="0" marL="0" rtl="0" algn="l">
              <a:lnSpc>
                <a:spcPct val="100000"/>
              </a:lnSpc>
              <a:spcBef>
                <a:spcPts val="0"/>
              </a:spcBef>
              <a:spcAft>
                <a:spcPts val="0"/>
              </a:spcAft>
              <a:buNone/>
            </a:pPr>
            <a:r>
              <a:rPr lang="nl" sz="1600">
                <a:solidFill>
                  <a:srgbClr val="404040"/>
                </a:solidFill>
                <a:highlight>
                  <a:srgbClr val="FFFFFF"/>
                </a:highlight>
                <a:latin typeface="Lexend"/>
                <a:ea typeface="Lexend"/>
                <a:cs typeface="Lexend"/>
                <a:sym typeface="Lexend"/>
              </a:rPr>
              <a:t>veranderen van </a:t>
            </a:r>
            <a:r>
              <a:rPr b="1" lang="nl" sz="1600">
                <a:solidFill>
                  <a:srgbClr val="404040"/>
                </a:solidFill>
                <a:highlight>
                  <a:srgbClr val="FFFFFF"/>
                </a:highlight>
                <a:latin typeface="Lexend"/>
                <a:ea typeface="Lexend"/>
                <a:cs typeface="Lexend"/>
                <a:sym typeface="Lexend"/>
              </a:rPr>
              <a:t>Kennis, Houding, Gedrag</a:t>
            </a:r>
            <a:r>
              <a:rPr lang="nl" sz="1600">
                <a:solidFill>
                  <a:srgbClr val="404040"/>
                </a:solidFill>
                <a:highlight>
                  <a:srgbClr val="FFFFFF"/>
                </a:highlight>
                <a:latin typeface="Lexend"/>
                <a:ea typeface="Lexend"/>
                <a:cs typeface="Lexend"/>
                <a:sym typeface="Lexend"/>
              </a:rPr>
              <a:t>.</a:t>
            </a:r>
            <a:endParaRPr sz="1600">
              <a:latin typeface="Lexend"/>
              <a:ea typeface="Lexend"/>
              <a:cs typeface="Lexend"/>
              <a:sym typeface="Lexend"/>
            </a:endParaRPr>
          </a:p>
          <a:p>
            <a:pPr indent="0" lvl="0" marL="0" rtl="0" algn="l">
              <a:lnSpc>
                <a:spcPct val="100000"/>
              </a:lnSpc>
              <a:spcBef>
                <a:spcPts val="0"/>
              </a:spcBef>
              <a:spcAft>
                <a:spcPts val="0"/>
              </a:spcAft>
              <a:buNone/>
            </a:pPr>
            <a:r>
              <a:t/>
            </a:r>
            <a:endParaRPr sz="1600">
              <a:latin typeface="Lexend"/>
              <a:ea typeface="Lexend"/>
              <a:cs typeface="Lexend"/>
              <a:sym typeface="Lexend"/>
            </a:endParaRPr>
          </a:p>
          <a:p>
            <a:pPr indent="0" lvl="0" marL="0" rtl="0" algn="l">
              <a:lnSpc>
                <a:spcPct val="100000"/>
              </a:lnSpc>
              <a:spcBef>
                <a:spcPts val="0"/>
              </a:spcBef>
              <a:spcAft>
                <a:spcPts val="0"/>
              </a:spcAft>
              <a:buNone/>
            </a:pPr>
            <a:r>
              <a:rPr b="1" lang="nl" sz="1600">
                <a:solidFill>
                  <a:srgbClr val="404040"/>
                </a:solidFill>
                <a:highlight>
                  <a:srgbClr val="FFFFFF"/>
                </a:highlight>
                <a:latin typeface="Lexend"/>
                <a:ea typeface="Lexend"/>
                <a:cs typeface="Lexend"/>
                <a:sym typeface="Lexend"/>
              </a:rPr>
              <a:t>Dus</a:t>
            </a:r>
            <a:r>
              <a:rPr lang="nl" sz="1600">
                <a:solidFill>
                  <a:srgbClr val="404040"/>
                </a:solidFill>
                <a:highlight>
                  <a:srgbClr val="FFFFFF"/>
                </a:highlight>
                <a:latin typeface="Lexend"/>
                <a:ea typeface="Lexend"/>
                <a:cs typeface="Lexend"/>
                <a:sym typeface="Lexend"/>
              </a:rPr>
              <a:t>, als je een </a:t>
            </a:r>
            <a:r>
              <a:rPr b="1" lang="nl" sz="1600">
                <a:solidFill>
                  <a:srgbClr val="404040"/>
                </a:solidFill>
                <a:highlight>
                  <a:srgbClr val="FFFFFF"/>
                </a:highlight>
                <a:latin typeface="Lexend"/>
                <a:ea typeface="Lexend"/>
                <a:cs typeface="Lexend"/>
                <a:sym typeface="Lexend"/>
              </a:rPr>
              <a:t>opdracht</a:t>
            </a:r>
            <a:r>
              <a:rPr lang="nl" sz="1600">
                <a:solidFill>
                  <a:srgbClr val="404040"/>
                </a:solidFill>
                <a:highlight>
                  <a:srgbClr val="FFFFFF"/>
                </a:highlight>
                <a:latin typeface="Lexend"/>
                <a:ea typeface="Lexend"/>
                <a:cs typeface="Lexend"/>
                <a:sym typeface="Lexend"/>
              </a:rPr>
              <a:t> aanneemt dan moet je die altijd </a:t>
            </a:r>
            <a:r>
              <a:rPr b="1" lang="nl" sz="1600">
                <a:solidFill>
                  <a:srgbClr val="404040"/>
                </a:solidFill>
                <a:highlight>
                  <a:srgbClr val="FFFFFF"/>
                </a:highlight>
                <a:latin typeface="Lexend"/>
                <a:ea typeface="Lexend"/>
                <a:cs typeface="Lexend"/>
                <a:sym typeface="Lexend"/>
              </a:rPr>
              <a:t>vertalen naar</a:t>
            </a:r>
            <a:r>
              <a:rPr lang="nl" sz="1600">
                <a:solidFill>
                  <a:srgbClr val="404040"/>
                </a:solidFill>
                <a:highlight>
                  <a:srgbClr val="FFFFFF"/>
                </a:highlight>
                <a:latin typeface="Lexend"/>
                <a:ea typeface="Lexend"/>
                <a:cs typeface="Lexend"/>
                <a:sym typeface="Lexend"/>
              </a:rPr>
              <a:t> doelen die je bij de Doelgroep kan bereiken: </a:t>
            </a:r>
            <a:r>
              <a:rPr b="1" lang="nl" sz="1600">
                <a:solidFill>
                  <a:srgbClr val="404040"/>
                </a:solidFill>
                <a:highlight>
                  <a:srgbClr val="FFFFFF"/>
                </a:highlight>
                <a:latin typeface="Lexend"/>
                <a:ea typeface="Lexend"/>
                <a:cs typeface="Lexend"/>
                <a:sym typeface="Lexend"/>
              </a:rPr>
              <a:t>wat moet de Doelgroep gaan weten, voelen, doen?</a:t>
            </a:r>
            <a:endParaRPr b="1" sz="1600">
              <a:latin typeface="Lexend"/>
              <a:ea typeface="Lexend"/>
              <a:cs typeface="Lexend"/>
              <a:sym typeface="Lexend"/>
            </a:endParaRPr>
          </a:p>
        </p:txBody>
      </p:sp>
      <p:pic>
        <p:nvPicPr>
          <p:cNvPr id="276" name="Google Shape;276;p49"/>
          <p:cNvPicPr preferRelativeResize="0"/>
          <p:nvPr/>
        </p:nvPicPr>
        <p:blipFill>
          <a:blip r:embed="rId3">
            <a:alphaModFix/>
          </a:blip>
          <a:stretch>
            <a:fillRect/>
          </a:stretch>
        </p:blipFill>
        <p:spPr>
          <a:xfrm>
            <a:off x="5593025" y="3357275"/>
            <a:ext cx="2892050" cy="14547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5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50000"/>
              </a:lnSpc>
              <a:spcBef>
                <a:spcPts val="600"/>
              </a:spcBef>
              <a:spcAft>
                <a:spcPts val="300"/>
              </a:spcAft>
              <a:buNone/>
            </a:pPr>
            <a:r>
              <a:rPr lang="nl" sz="2000">
                <a:highlight>
                  <a:srgbClr val="FFFFFF"/>
                </a:highlight>
                <a:latin typeface="Lexend ExtraBold"/>
                <a:ea typeface="Lexend ExtraBold"/>
                <a:cs typeface="Lexend ExtraBold"/>
                <a:sym typeface="Lexend ExtraBold"/>
              </a:rPr>
              <a:t>In je Scriptie:</a:t>
            </a:r>
            <a:endParaRPr sz="2000">
              <a:latin typeface="Lexend ExtraBold"/>
              <a:ea typeface="Lexend ExtraBold"/>
              <a:cs typeface="Lexend ExtraBold"/>
              <a:sym typeface="Lexend ExtraBold"/>
            </a:endParaRPr>
          </a:p>
        </p:txBody>
      </p:sp>
      <p:sp>
        <p:nvSpPr>
          <p:cNvPr id="282" name="Google Shape;282;p50"/>
          <p:cNvSpPr txBox="1"/>
          <p:nvPr>
            <p:ph idx="1" type="body"/>
          </p:nvPr>
        </p:nvSpPr>
        <p:spPr>
          <a:xfrm>
            <a:off x="311700" y="1152475"/>
            <a:ext cx="2435100" cy="3416400"/>
          </a:xfrm>
          <a:prstGeom prst="rect">
            <a:avLst/>
          </a:prstGeom>
        </p:spPr>
        <p:txBody>
          <a:bodyPr anchorCtr="0" anchor="t" bIns="91425" lIns="91425" spcFirstLastPara="1" rIns="91425" wrap="square" tIns="91425">
            <a:noAutofit/>
          </a:bodyPr>
          <a:lstStyle/>
          <a:p>
            <a:pPr indent="-330200" lvl="0" marL="457200" rtl="0" algn="l">
              <a:lnSpc>
                <a:spcPct val="100000"/>
              </a:lnSpc>
              <a:spcBef>
                <a:spcPts val="700"/>
              </a:spcBef>
              <a:spcAft>
                <a:spcPts val="0"/>
              </a:spcAft>
              <a:buClr>
                <a:schemeClr val="dk1"/>
              </a:buClr>
              <a:buSzPts val="1600"/>
              <a:buFont typeface="Lexend"/>
              <a:buChar char="●"/>
            </a:pPr>
            <a:r>
              <a:rPr b="1" lang="nl" sz="1600">
                <a:solidFill>
                  <a:schemeClr val="dk1"/>
                </a:solidFill>
                <a:highlight>
                  <a:srgbClr val="FFFFFF"/>
                </a:highlight>
                <a:latin typeface="Lexend"/>
                <a:ea typeface="Lexend"/>
                <a:cs typeface="Lexend"/>
                <a:sym typeface="Lexend"/>
              </a:rPr>
              <a:t>Uitgangspunten/ Achtergrond</a:t>
            </a:r>
            <a:endParaRPr b="1" sz="1600">
              <a:solidFill>
                <a:schemeClr val="dk1"/>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chemeClr val="dk1"/>
              </a:buClr>
              <a:buSzPts val="1600"/>
              <a:buFont typeface="Lexend"/>
              <a:buChar char="●"/>
            </a:pPr>
            <a:r>
              <a:rPr b="1" lang="nl" sz="1600">
                <a:solidFill>
                  <a:schemeClr val="dk1"/>
                </a:solidFill>
                <a:highlight>
                  <a:srgbClr val="FFFFFF"/>
                </a:highlight>
                <a:latin typeface="Lexend"/>
                <a:ea typeface="Lexend"/>
                <a:cs typeface="Lexend"/>
                <a:sym typeface="Lexend"/>
              </a:rPr>
              <a:t>Probleem</a:t>
            </a:r>
            <a:endParaRPr b="1" sz="1600">
              <a:solidFill>
                <a:schemeClr val="dk1"/>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chemeClr val="dk1"/>
              </a:buClr>
              <a:buSzPts val="1600"/>
              <a:buFont typeface="Lexend"/>
              <a:buChar char="●"/>
            </a:pPr>
            <a:r>
              <a:rPr b="1" lang="nl" sz="1600">
                <a:solidFill>
                  <a:schemeClr val="dk1"/>
                </a:solidFill>
                <a:highlight>
                  <a:srgbClr val="FFFFFF"/>
                </a:highlight>
                <a:latin typeface="Lexend"/>
                <a:ea typeface="Lexend"/>
                <a:cs typeface="Lexend"/>
                <a:sym typeface="Lexend"/>
              </a:rPr>
              <a:t>Opdracht</a:t>
            </a:r>
            <a:r>
              <a:rPr b="1" i="1" lang="nl" sz="1600">
                <a:solidFill>
                  <a:schemeClr val="dk1"/>
                </a:solidFill>
                <a:highlight>
                  <a:srgbClr val="FFFFFF"/>
                </a:highlight>
                <a:latin typeface="Lexend"/>
                <a:ea typeface="Lexend"/>
                <a:cs typeface="Lexend"/>
                <a:sym typeface="Lexend"/>
              </a:rPr>
              <a:t>.</a:t>
            </a:r>
            <a:endParaRPr sz="1600">
              <a:solidFill>
                <a:schemeClr val="dk1"/>
              </a:solidFill>
              <a:highlight>
                <a:srgbClr val="FFFFFF"/>
              </a:highlight>
              <a:latin typeface="Lexend"/>
              <a:ea typeface="Lexend"/>
              <a:cs typeface="Lexend"/>
              <a:sym typeface="Lexend"/>
            </a:endParaRPr>
          </a:p>
          <a:p>
            <a:pPr indent="0" lvl="0" marL="0" rtl="0" algn="l">
              <a:lnSpc>
                <a:spcPct val="100000"/>
              </a:lnSpc>
              <a:spcBef>
                <a:spcPts val="2800"/>
              </a:spcBef>
              <a:spcAft>
                <a:spcPts val="0"/>
              </a:spcAft>
              <a:buNone/>
            </a:pPr>
            <a:r>
              <a:rPr lang="nl" sz="1600">
                <a:solidFill>
                  <a:schemeClr val="dk1"/>
                </a:solidFill>
                <a:highlight>
                  <a:srgbClr val="FFFFFF"/>
                </a:highlight>
                <a:latin typeface="Lexend"/>
                <a:ea typeface="Lexend"/>
                <a:cs typeface="Lexend"/>
                <a:sym typeface="Lexend"/>
              </a:rPr>
              <a:t>Scriptie mag </a:t>
            </a:r>
            <a:r>
              <a:rPr b="1" lang="nl" sz="1600">
                <a:solidFill>
                  <a:schemeClr val="dk1"/>
                </a:solidFill>
                <a:highlight>
                  <a:srgbClr val="FFFFFF"/>
                </a:highlight>
                <a:latin typeface="Lexend"/>
                <a:ea typeface="Lexend"/>
                <a:cs typeface="Lexend"/>
                <a:sym typeface="Lexend"/>
              </a:rPr>
              <a:t>10-15 pagina’s</a:t>
            </a:r>
            <a:r>
              <a:rPr lang="nl" sz="1600">
                <a:solidFill>
                  <a:schemeClr val="dk1"/>
                </a:solidFill>
                <a:highlight>
                  <a:srgbClr val="FFFFFF"/>
                </a:highlight>
                <a:latin typeface="Lexend"/>
                <a:ea typeface="Lexend"/>
                <a:cs typeface="Lexend"/>
                <a:sym typeface="Lexend"/>
              </a:rPr>
              <a:t> lang zijn.</a:t>
            </a:r>
            <a:endParaRPr sz="1600">
              <a:solidFill>
                <a:schemeClr val="dk1"/>
              </a:solidFill>
              <a:highlight>
                <a:srgbClr val="FFFFFF"/>
              </a:highlight>
              <a:latin typeface="Lexend"/>
              <a:ea typeface="Lexend"/>
              <a:cs typeface="Lexend"/>
              <a:sym typeface="Lexend"/>
            </a:endParaRPr>
          </a:p>
          <a:p>
            <a:pPr indent="0" lvl="0" marL="0" rtl="0" algn="l">
              <a:lnSpc>
                <a:spcPct val="100000"/>
              </a:lnSpc>
              <a:spcBef>
                <a:spcPts val="2100"/>
              </a:spcBef>
              <a:spcAft>
                <a:spcPts val="2100"/>
              </a:spcAft>
              <a:buNone/>
            </a:pPr>
            <a:r>
              <a:t/>
            </a:r>
            <a:endParaRPr sz="1600">
              <a:solidFill>
                <a:schemeClr val="dk1"/>
              </a:solidFill>
              <a:highlight>
                <a:srgbClr val="FFFFFF"/>
              </a:highlight>
              <a:latin typeface="Lexend ExtraBold"/>
              <a:ea typeface="Lexend ExtraBold"/>
              <a:cs typeface="Lexend ExtraBold"/>
              <a:sym typeface="Lexend ExtraBold"/>
            </a:endParaRPr>
          </a:p>
        </p:txBody>
      </p:sp>
      <p:sp>
        <p:nvSpPr>
          <p:cNvPr id="283" name="Google Shape;283;p50"/>
          <p:cNvSpPr txBox="1"/>
          <p:nvPr>
            <p:ph idx="2" type="body"/>
          </p:nvPr>
        </p:nvSpPr>
        <p:spPr>
          <a:xfrm>
            <a:off x="2921950" y="1152475"/>
            <a:ext cx="5910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1400"/>
              </a:spcBef>
              <a:spcAft>
                <a:spcPts val="0"/>
              </a:spcAft>
              <a:buClr>
                <a:schemeClr val="dk1"/>
              </a:buClr>
              <a:buSzPts val="1100"/>
              <a:buFont typeface="Arial"/>
              <a:buNone/>
            </a:pPr>
            <a:r>
              <a:rPr lang="nl" sz="1600">
                <a:solidFill>
                  <a:srgbClr val="404040"/>
                </a:solidFill>
                <a:highlight>
                  <a:srgbClr val="FFFFFF"/>
                </a:highlight>
                <a:latin typeface="Lexend"/>
                <a:ea typeface="Lexend"/>
                <a:cs typeface="Lexend"/>
                <a:sym typeface="Lexend"/>
              </a:rPr>
              <a:t>Scoor op</a:t>
            </a:r>
            <a:r>
              <a:rPr b="1" lang="nl" sz="1600">
                <a:solidFill>
                  <a:srgbClr val="404040"/>
                </a:solidFill>
                <a:highlight>
                  <a:srgbClr val="FFFFFF"/>
                </a:highlight>
                <a:latin typeface="Lexend"/>
                <a:ea typeface="Lexend"/>
                <a:cs typeface="Lexend"/>
                <a:sym typeface="Lexend"/>
              </a:rPr>
              <a:t> Competentie 1 Onderzoekend Vermogen</a:t>
            </a:r>
            <a:r>
              <a:rPr lang="nl" sz="1600">
                <a:solidFill>
                  <a:srgbClr val="404040"/>
                </a:solidFill>
                <a:highlight>
                  <a:srgbClr val="FFFFFF"/>
                </a:highlight>
                <a:latin typeface="Lexend"/>
                <a:ea typeface="Lexend"/>
                <a:cs typeface="Lexend"/>
                <a:sym typeface="Lexend"/>
              </a:rPr>
              <a:t>:</a:t>
            </a:r>
            <a:endParaRPr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210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Voortdurend verwijzen naar je onderzoek.</a:t>
            </a:r>
            <a:endParaRPr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Voortdurend verwijzen naar de bronnen die je hebt gebruikt.</a:t>
            </a:r>
            <a:endParaRPr sz="1600">
              <a:solidFill>
                <a:srgbClr val="404040"/>
              </a:solidFill>
              <a:highlight>
                <a:srgbClr val="FFFFFF"/>
              </a:highlight>
              <a:latin typeface="Lexend"/>
              <a:ea typeface="Lexend"/>
              <a:cs typeface="Lexend"/>
              <a:sym typeface="Lexend"/>
            </a:endParaRPr>
          </a:p>
          <a:p>
            <a:pPr indent="0" lvl="0" marL="0" rtl="0" algn="l">
              <a:lnSpc>
                <a:spcPct val="100000"/>
              </a:lnSpc>
              <a:spcBef>
                <a:spcPts val="2800"/>
              </a:spcBef>
              <a:spcAft>
                <a:spcPts val="0"/>
              </a:spcAft>
              <a:buNone/>
            </a:pPr>
            <a:r>
              <a:rPr lang="nl" sz="1600">
                <a:solidFill>
                  <a:schemeClr val="dk1"/>
                </a:solidFill>
                <a:highlight>
                  <a:srgbClr val="FFFFFF"/>
                </a:highlight>
                <a:latin typeface="Lexend"/>
                <a:ea typeface="Lexend"/>
                <a:cs typeface="Lexend"/>
                <a:sym typeface="Lexend"/>
              </a:rPr>
              <a:t>Scoor op </a:t>
            </a:r>
            <a:r>
              <a:rPr b="1" lang="nl" sz="1600">
                <a:solidFill>
                  <a:schemeClr val="dk1"/>
                </a:solidFill>
                <a:highlight>
                  <a:srgbClr val="FFFFFF"/>
                </a:highlight>
                <a:latin typeface="Lexend"/>
                <a:ea typeface="Lexend"/>
                <a:cs typeface="Lexend"/>
                <a:sym typeface="Lexend"/>
              </a:rPr>
              <a:t>Competentie 2 Analytisch Vermogen</a:t>
            </a:r>
            <a:r>
              <a:rPr lang="nl" sz="1600">
                <a:solidFill>
                  <a:schemeClr val="dk1"/>
                </a:solidFill>
                <a:highlight>
                  <a:srgbClr val="FFFFFF"/>
                </a:highlight>
                <a:latin typeface="Lexend"/>
                <a:ea typeface="Lexend"/>
                <a:cs typeface="Lexend"/>
                <a:sym typeface="Lexend"/>
              </a:rPr>
              <a:t>:</a:t>
            </a:r>
            <a:endParaRPr b="1" i="1" sz="1600">
              <a:solidFill>
                <a:schemeClr val="dk1"/>
              </a:solidFill>
              <a:highlight>
                <a:srgbClr val="FFFFFF"/>
              </a:highlight>
              <a:latin typeface="Lexend"/>
              <a:ea typeface="Lexend"/>
              <a:cs typeface="Lexend"/>
              <a:sym typeface="Lexend"/>
            </a:endParaRPr>
          </a:p>
          <a:p>
            <a:pPr indent="-330200" lvl="0" marL="457200" rtl="0" algn="l">
              <a:lnSpc>
                <a:spcPct val="100000"/>
              </a:lnSpc>
              <a:spcBef>
                <a:spcPts val="210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Onderbouw hoe je bent gekomen aan de beschreven Uitgangspunten/ Achtergrond, Probleem, Opdracht. </a:t>
            </a:r>
            <a:endParaRPr sz="1600">
              <a:solidFill>
                <a:schemeClr val="dk1"/>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Verwijs naar concrete bijlagen waar je dieper ingaat op een onderwerp. </a:t>
            </a:r>
            <a:endParaRPr sz="1600">
              <a:solidFill>
                <a:srgbClr val="404040"/>
              </a:solidFill>
              <a:highlight>
                <a:srgbClr val="FFFFFF"/>
              </a:highlight>
              <a:latin typeface="Lexend"/>
              <a:ea typeface="Lexend"/>
              <a:cs typeface="Lexend"/>
              <a:sym typeface="Lexend"/>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