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y="5143500" cx="9144000"/>
  <p:notesSz cx="6858000" cy="9144000"/>
  <p:embeddedFontLst>
    <p:embeddedFont>
      <p:font typeface="Lexend ExtraBold"/>
      <p:bold r:id="rId35"/>
    </p:embeddedFont>
    <p:embeddedFont>
      <p:font typeface="Lexend Medium"/>
      <p:regular r:id="rId36"/>
      <p:bold r:id="rId37"/>
    </p:embeddedFont>
    <p:embeddedFont>
      <p:font typeface="Lexend"/>
      <p:regular r:id="rId38"/>
      <p:bold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FFBD5BF-ED74-4779-AF60-0564EE80B071}">
  <a:tblStyle styleId="{BFFBD5BF-ED74-4779-AF60-0564EE80B071}"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font" Target="fonts/LexendExtraBold-bold.fntdata"/><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font" Target="fonts/LexendMedium-bold.fntdata"/><Relationship Id="rId14" Type="http://schemas.openxmlformats.org/officeDocument/2006/relationships/slide" Target="slides/slide8.xml"/><Relationship Id="rId36" Type="http://schemas.openxmlformats.org/officeDocument/2006/relationships/font" Target="fonts/LexendMedium-regular.fntdata"/><Relationship Id="rId17" Type="http://schemas.openxmlformats.org/officeDocument/2006/relationships/slide" Target="slides/slide11.xml"/><Relationship Id="rId39" Type="http://schemas.openxmlformats.org/officeDocument/2006/relationships/font" Target="fonts/Lexend-bold.fntdata"/><Relationship Id="rId16" Type="http://schemas.openxmlformats.org/officeDocument/2006/relationships/slide" Target="slides/slide10.xml"/><Relationship Id="rId38" Type="http://schemas.openxmlformats.org/officeDocument/2006/relationships/font" Target="fonts/Lexend-regular.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unicatiekc.com/2018/08/10/2-afzender/"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unicatiekc.com/2018/08/10/2-afzender/"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unicatiekc.com/2018/08/15/5-boodschap/"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unicatiekc.com/2017/11/13/doelgroep-van-de-campagne/"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unicatiekc.com/2017/12/15/doelstelling-van-de-campagne/"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3" name="Google Shape;5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d41b5f382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d41b5f382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3d41b5f3825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3d41b5f3825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3d41b5f3825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3d41b5f3825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sz="1450">
                <a:solidFill>
                  <a:srgbClr val="404040"/>
                </a:solidFill>
                <a:highlight>
                  <a:srgbClr val="FFFFFF"/>
                </a:highlight>
              </a:rPr>
              <a:t>Campagne is een manier om invloed uit te oefenen op de omgeving van het Bedrijf of de Organisatie; met name door het beïnvloeden van de Kennis, Houding en Gedrag van de Doelgroepen.</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3d41b5f3825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3d41b5f3825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3d41b5f3825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3d41b5f3825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d41b5f3825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d41b5f3825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Clr>
                <a:schemeClr val="dk1"/>
              </a:buClr>
              <a:buSzPts val="1100"/>
              <a:buFont typeface="Arial"/>
              <a:buNone/>
            </a:pPr>
            <a:r>
              <a:rPr lang="nl" sz="1450">
                <a:solidFill>
                  <a:srgbClr val="404040"/>
                </a:solidFill>
                <a:highlight>
                  <a:srgbClr val="FFFFFF"/>
                </a:highlight>
              </a:rPr>
              <a:t>Denk vanuit de mensen in de Doelgroep:</a:t>
            </a:r>
            <a:endParaRPr sz="1450">
              <a:solidFill>
                <a:srgbClr val="404040"/>
              </a:solidFill>
              <a:highlight>
                <a:srgbClr val="FFFFFF"/>
              </a:highlight>
            </a:endParaRPr>
          </a:p>
          <a:p>
            <a:pPr indent="-320675" lvl="0" marL="457200" rtl="0" algn="l">
              <a:lnSpc>
                <a:spcPct val="115000"/>
              </a:lnSpc>
              <a:spcBef>
                <a:spcPts val="2100"/>
              </a:spcBef>
              <a:spcAft>
                <a:spcPts val="0"/>
              </a:spcAft>
              <a:buClr>
                <a:srgbClr val="404040"/>
              </a:buClr>
              <a:buSzPts val="1450"/>
              <a:buChar char="●"/>
            </a:pPr>
            <a:r>
              <a:rPr lang="nl" sz="1450">
                <a:solidFill>
                  <a:srgbClr val="404040"/>
                </a:solidFill>
                <a:highlight>
                  <a:srgbClr val="FFFFFF"/>
                </a:highlight>
              </a:rPr>
              <a:t>Als zij op zoek zijn naar een product/ vacature/ etc. dat vergelijkbaar is met wat jij wilt aanbieden, wat zijn dan </a:t>
            </a:r>
            <a:r>
              <a:rPr b="1" lang="nl" sz="1450">
                <a:solidFill>
                  <a:srgbClr val="404040"/>
                </a:solidFill>
                <a:highlight>
                  <a:srgbClr val="FFFFFF"/>
                </a:highlight>
              </a:rPr>
              <a:t>directe concurrenten</a:t>
            </a:r>
            <a:r>
              <a:rPr lang="nl" sz="1450">
                <a:solidFill>
                  <a:srgbClr val="404040"/>
                </a:solidFill>
                <a:highlight>
                  <a:srgbClr val="FFFFFF"/>
                </a:highlight>
              </a:rPr>
              <a:t> waaruit zij kunnen kiezen?</a:t>
            </a:r>
            <a:endParaRPr sz="1450">
              <a:solidFill>
                <a:srgbClr val="404040"/>
              </a:solidFill>
              <a:highlight>
                <a:srgbClr val="FFFFFF"/>
              </a:highlight>
            </a:endParaRPr>
          </a:p>
          <a:p>
            <a:pPr indent="-320675" lvl="0" marL="457200" rtl="0" algn="l">
              <a:lnSpc>
                <a:spcPct val="115000"/>
              </a:lnSpc>
              <a:spcBef>
                <a:spcPts val="0"/>
              </a:spcBef>
              <a:spcAft>
                <a:spcPts val="0"/>
              </a:spcAft>
              <a:buClr>
                <a:srgbClr val="404040"/>
              </a:buClr>
              <a:buSzPts val="1450"/>
              <a:buChar char="●"/>
            </a:pPr>
            <a:r>
              <a:rPr lang="nl" sz="1450">
                <a:solidFill>
                  <a:srgbClr val="404040"/>
                </a:solidFill>
                <a:highlight>
                  <a:srgbClr val="FFFFFF"/>
                </a:highlight>
              </a:rPr>
              <a:t>Zijn er ook </a:t>
            </a:r>
            <a:r>
              <a:rPr b="1" lang="nl" sz="1450">
                <a:solidFill>
                  <a:srgbClr val="404040"/>
                </a:solidFill>
                <a:highlight>
                  <a:srgbClr val="FFFFFF"/>
                </a:highlight>
              </a:rPr>
              <a:t>indirecte concurrenten</a:t>
            </a:r>
            <a:r>
              <a:rPr lang="nl" sz="1450">
                <a:solidFill>
                  <a:srgbClr val="404040"/>
                </a:solidFill>
                <a:highlight>
                  <a:srgbClr val="FFFFFF"/>
                </a:highlight>
              </a:rPr>
              <a:t> die relevant zijn? (Indirecte concurrenten voor een auto zijn bijvoorbeeld fiets, bus en trein.)</a:t>
            </a:r>
            <a:endParaRPr sz="1450">
              <a:solidFill>
                <a:srgbClr val="404040"/>
              </a:solidFill>
              <a:highlight>
                <a:srgbClr val="FFFFFF"/>
              </a:highlight>
            </a:endParaRPr>
          </a:p>
          <a:p>
            <a:pPr indent="-320675" lvl="0" marL="457200" rtl="0" algn="l">
              <a:lnSpc>
                <a:spcPct val="115000"/>
              </a:lnSpc>
              <a:spcBef>
                <a:spcPts val="0"/>
              </a:spcBef>
              <a:spcAft>
                <a:spcPts val="0"/>
              </a:spcAft>
              <a:buClr>
                <a:srgbClr val="404040"/>
              </a:buClr>
              <a:buSzPts val="1450"/>
              <a:buChar char="●"/>
            </a:pPr>
            <a:r>
              <a:rPr lang="nl" sz="1450">
                <a:solidFill>
                  <a:srgbClr val="404040"/>
                </a:solidFill>
                <a:highlight>
                  <a:srgbClr val="FFFFFF"/>
                </a:highlight>
              </a:rPr>
              <a:t>Zijn er nieuwe toetreders, ‘kapers op de kust’, </a:t>
            </a:r>
            <a:r>
              <a:rPr b="1" lang="nl" sz="1450">
                <a:solidFill>
                  <a:srgbClr val="404040"/>
                </a:solidFill>
                <a:highlight>
                  <a:srgbClr val="FFFFFF"/>
                </a:highlight>
              </a:rPr>
              <a:t>nieuwe</a:t>
            </a:r>
            <a:r>
              <a:rPr lang="nl" sz="1450">
                <a:solidFill>
                  <a:srgbClr val="404040"/>
                </a:solidFill>
                <a:highlight>
                  <a:srgbClr val="FFFFFF"/>
                </a:highlight>
              </a:rPr>
              <a:t> </a:t>
            </a:r>
            <a:r>
              <a:rPr b="1" lang="nl" sz="1450">
                <a:solidFill>
                  <a:srgbClr val="404040"/>
                </a:solidFill>
                <a:highlight>
                  <a:srgbClr val="FFFFFF"/>
                </a:highlight>
              </a:rPr>
              <a:t>concurrenten</a:t>
            </a:r>
            <a:r>
              <a:rPr lang="nl" sz="1450">
                <a:solidFill>
                  <a:srgbClr val="404040"/>
                </a:solidFill>
                <a:highlight>
                  <a:srgbClr val="FFFFFF"/>
                </a:highlight>
              </a:rPr>
              <a:t> die eraan komen en die relevant zijn?</a:t>
            </a:r>
            <a:endParaRPr sz="1450">
              <a:solidFill>
                <a:srgbClr val="404040"/>
              </a:solidFill>
              <a:highlight>
                <a:srgbClr val="FFFFFF"/>
              </a:highlight>
            </a:endParaRPr>
          </a:p>
          <a:p>
            <a:pPr indent="0" lvl="0" marL="0" rtl="0" algn="l">
              <a:spcBef>
                <a:spcPts val="280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d41b5f3825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d41b5f3825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e1cdc6531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3e1cdc6531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d41b5f3825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d41b5f3825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d41b5f3825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d41b5f3825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d41b5f3825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3d41b5f3825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d41b5f3825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3d41b5f3825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d41b5f3825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d41b5f3825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d41b5f3825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d41b5f3825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nl" sz="1450">
                <a:solidFill>
                  <a:srgbClr val="404040"/>
                </a:solidFill>
                <a:highlight>
                  <a:srgbClr val="FFFFFF"/>
                </a:highlight>
              </a:rPr>
              <a:t>Best Practices zijn voorbeelden van andere bedrijven/ organisaties die een vergelijkbaar probleem hebben opgelost en die voor jou een voorbeeld zijn waar je van kunt leren.</a:t>
            </a:r>
            <a:r>
              <a:rPr lang="nl" sz="1450">
                <a:solidFill>
                  <a:srgbClr val="404040"/>
                </a:solidFill>
                <a:highlight>
                  <a:srgbClr val="FFFFFF"/>
                </a:highlight>
              </a:rPr>
              <a:t> Het gaat hier over Communicatie-problemen die ze hebben opgelost. Het kan hier gaan over heel andere producten in heel andere landen of markten.</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d41b5f3825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3d41b5f3825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2100"/>
              </a:spcAft>
              <a:buNone/>
            </a:pPr>
            <a:r>
              <a:rPr lang="nl" sz="1450">
                <a:solidFill>
                  <a:srgbClr val="404040"/>
                </a:solidFill>
                <a:highlight>
                  <a:srgbClr val="FFFFFF"/>
                </a:highlight>
              </a:rPr>
              <a:t>Het Bedrijf of de Organisatie is niet altijd de beste </a:t>
            </a:r>
            <a:r>
              <a:rPr lang="nl" sz="1450" u="sng">
                <a:solidFill>
                  <a:srgbClr val="DB0A2D"/>
                </a:solidFill>
                <a:highlight>
                  <a:srgbClr val="FFFFFF"/>
                </a:highlight>
                <a:hlinkClick r:id="rId2">
                  <a:extLst>
                    <a:ext uri="{A12FA001-AC4F-418D-AE19-62706E023703}">
                      <ahyp:hlinkClr val="tx"/>
                    </a:ext>
                  </a:extLst>
                </a:hlinkClick>
              </a:rPr>
              <a:t>Afzender</a:t>
            </a:r>
            <a:r>
              <a:rPr lang="nl" sz="1450">
                <a:solidFill>
                  <a:srgbClr val="404040"/>
                </a:solidFill>
                <a:highlight>
                  <a:srgbClr val="FFFFFF"/>
                </a:highlight>
              </a:rPr>
              <a:t>. De Doelgroep kent het bedrijf bijvoorbeeld niet, of men heeft er geen goed gevoel bij. Vandaar dat het vaak een goed idee is om een andere Afzender in te schakelen. Bijvoorbeeld een influencer, of door samen te werken met een merk waarmee de Doelgroep wél een band heeft. Denk bijvoorbeeld aan merken die sport sponsoren of evenementen sponsoren en zo hun merknaam verbinden aan een merknaam waar de doelgroep een emotionele band mee heeft.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e1cdc65311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3e1cdc65311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2100"/>
              </a:spcAft>
              <a:buNone/>
            </a:pPr>
            <a:r>
              <a:rPr lang="nl" sz="1450">
                <a:solidFill>
                  <a:srgbClr val="404040"/>
                </a:solidFill>
                <a:highlight>
                  <a:srgbClr val="FFFFFF"/>
                </a:highlight>
              </a:rPr>
              <a:t>Het Bedrijf of de Organisatie is niet altijd de beste </a:t>
            </a:r>
            <a:r>
              <a:rPr lang="nl" sz="1450" u="sng">
                <a:solidFill>
                  <a:srgbClr val="DB0A2D"/>
                </a:solidFill>
                <a:highlight>
                  <a:srgbClr val="FFFFFF"/>
                </a:highlight>
                <a:hlinkClick r:id="rId2">
                  <a:extLst>
                    <a:ext uri="{A12FA001-AC4F-418D-AE19-62706E023703}">
                      <ahyp:hlinkClr val="tx"/>
                    </a:ext>
                  </a:extLst>
                </a:hlinkClick>
              </a:rPr>
              <a:t>Afzender</a:t>
            </a:r>
            <a:r>
              <a:rPr lang="nl" sz="1450">
                <a:solidFill>
                  <a:srgbClr val="404040"/>
                </a:solidFill>
                <a:highlight>
                  <a:srgbClr val="FFFFFF"/>
                </a:highlight>
              </a:rPr>
              <a:t>. De Doelgroep kent het bedrijf bijvoorbeeld niet, of men heeft er geen goed gevoel bij. Vandaar dat het vaak een goed idee is om een andere Afzender in te schakelen. Bijvoorbeeld een influencer, of door samen te werken met een merk waarmee de Doelgroep wél een band heeft. Denk bijvoorbeeld aan merken die sport sponsoren of evenementen sponsoren en zo hun merknaam verbinden aan een merknaam waar de doelgroep een emotionele band mee heeft.</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d41b5f3825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d41b5f3825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210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d41b5f3825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d41b5f3825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2100"/>
              </a:spcAft>
              <a:buNone/>
            </a:pPr>
            <a:r>
              <a:rPr lang="nl" sz="1450">
                <a:solidFill>
                  <a:srgbClr val="404040"/>
                </a:solidFill>
                <a:highlight>
                  <a:srgbClr val="FFFFFF"/>
                </a:highlight>
              </a:rPr>
              <a:t>De huidige </a:t>
            </a:r>
            <a:r>
              <a:rPr lang="nl" sz="1450" u="sng">
                <a:solidFill>
                  <a:srgbClr val="DB0A2D"/>
                </a:solidFill>
                <a:highlight>
                  <a:srgbClr val="FFFFFF"/>
                </a:highlight>
                <a:hlinkClick r:id="rId2">
                  <a:extLst>
                    <a:ext uri="{A12FA001-AC4F-418D-AE19-62706E023703}">
                      <ahyp:hlinkClr val="tx"/>
                    </a:ext>
                  </a:extLst>
                </a:hlinkClick>
              </a:rPr>
              <a:t>Boodschap</a:t>
            </a:r>
            <a:r>
              <a:rPr lang="nl" sz="1450">
                <a:solidFill>
                  <a:srgbClr val="404040"/>
                </a:solidFill>
                <a:highlight>
                  <a:srgbClr val="FFFFFF"/>
                </a:highlight>
              </a:rPr>
              <a:t> die de Organisatie of het Bedrijf nu gebruikt in haar communicatie met de doelgroep, is niet altijd de beste Boodschap om de aandacht van de Doelgroep mee te trekken, ook is het niet altijd de beste Boodschap om de Houding van de mensen uit de Doelgroep positief mee te beïnvloeden.</a:t>
            </a:r>
            <a:endParaRPr sz="1450">
              <a:solidFill>
                <a:srgbClr val="404040"/>
              </a:solidFill>
              <a:highlight>
                <a:srgbClr val="FFFFFF"/>
              </a:highlight>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d41b5f3825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d41b5f3825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210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e1cdc65311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e1cdc65311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210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d41b5f3825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d41b5f3825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210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d41b5f3825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d41b5f3825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210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d41b5f3825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d41b5f3825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2100"/>
              </a:spcAft>
              <a:buNone/>
            </a:pPr>
            <a:r>
              <a:rPr lang="nl" sz="1450">
                <a:solidFill>
                  <a:srgbClr val="404040"/>
                </a:solidFill>
                <a:highlight>
                  <a:srgbClr val="FFFFFF"/>
                </a:highlight>
              </a:rPr>
              <a:t>De </a:t>
            </a:r>
            <a:r>
              <a:rPr lang="nl" sz="1450" u="sng">
                <a:solidFill>
                  <a:srgbClr val="DB0A2D"/>
                </a:solidFill>
                <a:highlight>
                  <a:srgbClr val="FFFFFF"/>
                </a:highlight>
                <a:hlinkClick r:id="rId2">
                  <a:extLst>
                    <a:ext uri="{A12FA001-AC4F-418D-AE19-62706E023703}">
                      <ahyp:hlinkClr val="tx"/>
                    </a:ext>
                  </a:extLst>
                </a:hlinkClick>
              </a:rPr>
              <a:t>Doelgroep</a:t>
            </a:r>
            <a:r>
              <a:rPr lang="nl" sz="1450">
                <a:solidFill>
                  <a:srgbClr val="404040"/>
                </a:solidFill>
                <a:highlight>
                  <a:srgbClr val="FFFFFF"/>
                </a:highlight>
              </a:rPr>
              <a:t> waarop de Organisatie/ het Bedrijf zich richt, kan vaak specifieker worden gemaakt, waardoor een nieuwe Campagne effectiever en efficiënter zal zijn.</a:t>
            </a:r>
            <a:endParaRPr sz="1450">
              <a:solidFill>
                <a:srgbClr val="404040"/>
              </a:solidFill>
              <a:highlight>
                <a:srgbClr val="FFFFFF"/>
              </a:highlight>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d41b5f3825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3d41b5f3825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2100"/>
              </a:spcAft>
              <a:buNone/>
            </a:pPr>
            <a:r>
              <a:rPr lang="nl" sz="1450">
                <a:solidFill>
                  <a:srgbClr val="404040"/>
                </a:solidFill>
                <a:highlight>
                  <a:srgbClr val="FFFFFF"/>
                </a:highlight>
              </a:rPr>
              <a:t>De </a:t>
            </a:r>
            <a:r>
              <a:rPr lang="nl" sz="1450" u="sng">
                <a:solidFill>
                  <a:srgbClr val="DB0A2D"/>
                </a:solidFill>
                <a:highlight>
                  <a:srgbClr val="FFFFFF"/>
                </a:highlight>
                <a:hlinkClick r:id="rId2">
                  <a:extLst>
                    <a:ext uri="{A12FA001-AC4F-418D-AE19-62706E023703}">
                      <ahyp:hlinkClr val="tx"/>
                    </a:ext>
                  </a:extLst>
                </a:hlinkClick>
              </a:rPr>
              <a:t>Doelstelling</a:t>
            </a:r>
            <a:r>
              <a:rPr lang="nl" sz="1450">
                <a:solidFill>
                  <a:srgbClr val="404040"/>
                </a:solidFill>
                <a:highlight>
                  <a:srgbClr val="FFFFFF"/>
                </a:highlight>
              </a:rPr>
              <a:t> waarmee de Organisatie/ het Bedrijf nu werkt, kan vaak specifieker worden gemaakt, waardoor een nieuwe Campagne effectiever en efficiënter zal zijn.</a:t>
            </a:r>
            <a:endParaRPr sz="1450">
              <a:solidFill>
                <a:srgbClr val="404040"/>
              </a:solidFill>
              <a:highlight>
                <a:srgbClr val="FFFFFF"/>
              </a:highlight>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d41b5f3825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3d41b5f3825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700"/>
              </a:spcBef>
              <a:spcAft>
                <a:spcPts val="2800"/>
              </a:spcAft>
              <a:buNone/>
            </a:pPr>
            <a:r>
              <a:t/>
            </a:r>
            <a:endParaRPr sz="1450">
              <a:solidFill>
                <a:srgbClr val="404040"/>
              </a:solidFill>
              <a:highlight>
                <a:srgbClr val="FFFFFF"/>
              </a:highlight>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e1cdc65311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3e1cdc65311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2100"/>
              </a:spcAft>
              <a:buNone/>
            </a:pPr>
            <a:r>
              <a:t/>
            </a:r>
            <a:endParaRPr sz="1450">
              <a:solidFill>
                <a:srgbClr val="404040"/>
              </a:solidFill>
              <a:highlight>
                <a:srgbClr val="FFFFFF"/>
              </a:highlight>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d41b5f3825_0_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d41b5f3825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2" name="Google Shape;12;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9" name="Google Shape;19;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9" name="Google Shape;39;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0" name="Google Shape;40;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1" name="Google Shape;41;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 name="Shape 42"/>
        <p:cNvGrpSpPr/>
        <p:nvPr/>
      </p:nvGrpSpPr>
      <p:grpSpPr>
        <a:xfrm>
          <a:off x="0" y="0"/>
          <a:ext cx="0" cy="0"/>
          <a:chOff x="0" y="0"/>
          <a:chExt cx="0" cy="0"/>
        </a:xfrm>
      </p:grpSpPr>
      <p:sp>
        <p:nvSpPr>
          <p:cNvPr id="43" name="Google Shape;43;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4" name="Google Shape;44;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5" name="Shape 45"/>
        <p:cNvGrpSpPr/>
        <p:nvPr/>
      </p:nvGrpSpPr>
      <p:grpSpPr>
        <a:xfrm>
          <a:off x="0" y="0"/>
          <a:ext cx="0" cy="0"/>
          <a:chOff x="0" y="0"/>
          <a:chExt cx="0" cy="0"/>
        </a:xfrm>
      </p:grpSpPr>
      <p:sp>
        <p:nvSpPr>
          <p:cNvPr id="46" name="Google Shape;46;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7" name="Google Shape;47;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8" name="Google Shape;48;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 name="Shape 49"/>
        <p:cNvGrpSpPr/>
        <p:nvPr/>
      </p:nvGrpSpPr>
      <p:grpSpPr>
        <a:xfrm>
          <a:off x="0" y="0"/>
          <a:ext cx="0" cy="0"/>
          <a:chOff x="0" y="0"/>
          <a:chExt cx="0" cy="0"/>
        </a:xfrm>
      </p:grpSpPr>
      <p:sp>
        <p:nvSpPr>
          <p:cNvPr id="50" name="Google Shape;50;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nl"/>
              <a:t>‹#›</a:t>
            </a:fld>
            <a:endParaRPr/>
          </a:p>
        </p:txBody>
      </p:sp>
      <p:pic>
        <p:nvPicPr>
          <p:cNvPr id="9" name="Google Shape;9;p1" title="Communicatie KC Logo Rood Blauw mini.jpg"/>
          <p:cNvPicPr preferRelativeResize="0"/>
          <p:nvPr/>
        </p:nvPicPr>
        <p:blipFill>
          <a:blip r:embed="rId1">
            <a:alphaModFix/>
          </a:blip>
          <a:stretch>
            <a:fillRect/>
          </a:stretch>
        </p:blipFill>
        <p:spPr>
          <a:xfrm>
            <a:off x="7131908" y="38002"/>
            <a:ext cx="1952452" cy="48555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communicatiekc.com/communicatiestrategie-analyseren/"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hyperlink" Target="https://communicatiekc.com/analyse-voor-de-communicatiestrategie/#micro-omgeving-eigen-communicatiestrategie-analyseren-met-lasswell" TargetMode="External"/><Relationship Id="rId5" Type="http://schemas.openxmlformats.org/officeDocument/2006/relationships/hyperlink" Target="https://communicatiekc.com/analyse-voor-de-communicatiestrategie/#meso-omgeving-voor-communicatiestrategie-analyseren" TargetMode="External"/><Relationship Id="rId6" Type="http://schemas.openxmlformats.org/officeDocument/2006/relationships/hyperlink" Target="https://communicatiekc.com/analyse-voor-de-communicatiestrategie/#macro-omgeving-voor-communicatiestrategie-analyseren"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hyperlink" Target="https://www.cbs.nl" TargetMode="External"/><Relationship Id="rId4" Type="http://schemas.openxmlformats.org/officeDocument/2006/relationships/hyperlink" Target="https://www.cbs.nl" TargetMode="External"/><Relationship Id="rId5" Type="http://schemas.openxmlformats.org/officeDocument/2006/relationships/hyperlink" Target="https://communicatiekc.com/trend-watching/"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hyperlink" Target="https://communicatiekc.com/2018/08/10/2-afzender/" TargetMode="External"/><Relationship Id="rId5" Type="http://schemas.openxmlformats.org/officeDocument/2006/relationships/hyperlink" Target="https://communicatiekc.com/2018/08/15/5-boodschap/" TargetMode="External"/><Relationship Id="rId6" Type="http://schemas.openxmlformats.org/officeDocument/2006/relationships/hyperlink" Target="https://communicatiekc.com/2017/12/28/middelenmix-van-de-campagne/" TargetMode="External"/><Relationship Id="rId7" Type="http://schemas.openxmlformats.org/officeDocument/2006/relationships/hyperlink" Target="https://communicatiekc.com/2017/11/13/doelgroep-van-de-campagne/" TargetMode="External"/><Relationship Id="rId8" Type="http://schemas.openxmlformats.org/officeDocument/2006/relationships/hyperlink" Target="https://communicatiekc.com/2017/12/15/doelstelling-van-de-campagne/"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communicatiekc.com/tone-of-voice/"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hyperlink" Target="https://communicatiekc.com/paid-owned-earned-media/" TargetMode="External"/><Relationship Id="rId4" Type="http://schemas.openxmlformats.org/officeDocument/2006/relationships/hyperlink" Target="https://communicatiekc.com/2014/10/18/guerrilla-marketing/" TargetMode="External"/><Relationship Id="rId5" Type="http://schemas.openxmlformats.org/officeDocument/2006/relationships/hyperlink" Target="https://communicatiekc.com/2019/07/15/free-publicity-earned-media/" TargetMode="External"/><Relationship Id="rId6" Type="http://schemas.openxmlformats.org/officeDocument/2006/relationships/hyperlink" Target="https://communicatiekc.com/seo/" TargetMode="External"/><Relationship Id="rId7" Type="http://schemas.openxmlformats.org/officeDocument/2006/relationships/hyperlink" Target="https://www.ipsis.nl/over-ons/nieuws/het-peso-model-bij-diverse-media/" TargetMode="External"/><Relationship Id="rId8"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s://communicatiekc.com/segmentatie/"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hyperlink" Target="https://effie.nl/cases/"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s://communicatiekc.com/steekproefgrootte-verzadiging/" TargetMode="External"/><Relationship Id="rId4" Type="http://schemas.openxmlformats.org/officeDocument/2006/relationships/hyperlink" Target="https://communicatiekc.com/nima-a2-communicatieplan/#nima-a2-communicatie-exameneisen-en-beoordeling" TargetMode="External"/><Relationship Id="rId5" Type="http://schemas.openxmlformats.org/officeDocument/2006/relationships/hyperlink" Target="https://communicatiekc.com/nima-a2-communicatieplan/#nima-a2-communicatie-exameneisen-en-beoordeling"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s://communicatiekc.com/tone-of-voice/" TargetMode="External"/><Relationship Id="rId4" Type="http://schemas.openxmlformats.org/officeDocument/2006/relationships/hyperlink" Target="https://communicatiekc.com/aandacht/" TargetMode="External"/><Relationship Id="rId5" Type="http://schemas.openxmlformats.org/officeDocument/2006/relationships/hyperlink" Target="https://communicatiekc.com/trend-watching/" TargetMode="External"/></Relationships>
</file>

<file path=ppt/slides/_rels/slide20.xml.rels><?xml version="1.0" encoding="UTF-8" standalone="yes"?><Relationships xmlns="http://schemas.openxmlformats.org/package/2006/relationships"><Relationship Id="rId11" Type="http://schemas.openxmlformats.org/officeDocument/2006/relationships/hyperlink" Target="https://communicatiekc.com/2019/11/18/motivatie/" TargetMode="External"/><Relationship Id="rId10" Type="http://schemas.openxmlformats.org/officeDocument/2006/relationships/hyperlink" Target="https://communicatiekc.com/strategisch-kader-v2/#aansluiten-op-behoeften-maslow" TargetMode="External"/><Relationship Id="rId13" Type="http://schemas.openxmlformats.org/officeDocument/2006/relationships/hyperlink" Target="https://communicatiekc.com/strategisch-kader-v2/#korte-beschrijving-bedrijf-organisatie-met-what-how-why" TargetMode="External"/><Relationship Id="rId12" Type="http://schemas.openxmlformats.org/officeDocument/2006/relationships/hyperlink" Target="https://communicatiekc.com/2019/11/18/motivatie/" TargetMode="External"/><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s://communicatiekc.com/steekproefgrootte-verzadiging/" TargetMode="External"/><Relationship Id="rId4" Type="http://schemas.openxmlformats.org/officeDocument/2006/relationships/hyperlink" Target="https://communicatiekc.com/steekproefgrootte-verzadiging/" TargetMode="External"/><Relationship Id="rId9" Type="http://schemas.openxmlformats.org/officeDocument/2006/relationships/hyperlink" Target="https://communicatiekc.com/strategisch-kader-v2/#aansluiten-op-behoeften-maslow" TargetMode="External"/><Relationship Id="rId15" Type="http://schemas.openxmlformats.org/officeDocument/2006/relationships/hyperlink" Target="https://communicatiekc.com/2019/11/18/motivatie/" TargetMode="External"/><Relationship Id="rId14" Type="http://schemas.openxmlformats.org/officeDocument/2006/relationships/hyperlink" Target="https://communicatiekc.com/2018/08/15/marketingdoelgroep-vs-communicatiedoelgroep/" TargetMode="External"/><Relationship Id="rId5" Type="http://schemas.openxmlformats.org/officeDocument/2006/relationships/hyperlink" Target="https://communicatiekc.com/2017/01/21/laddering-interview/" TargetMode="External"/><Relationship Id="rId6" Type="http://schemas.openxmlformats.org/officeDocument/2006/relationships/hyperlink" Target="https://communicatiekc.com/2017/01/21/laddering-interview/" TargetMode="External"/><Relationship Id="rId7" Type="http://schemas.openxmlformats.org/officeDocument/2006/relationships/hyperlink" Target="https://communicatiekc.com/strategisch-kader-v2/#kernwaarden-kernwoorden-rokeach" TargetMode="External"/><Relationship Id="rId8" Type="http://schemas.openxmlformats.org/officeDocument/2006/relationships/hyperlink" Target="https://communicatiekc.com/strategisch-kader-v2/#kernwaarden-kernwoorden-rokeach"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s://communicatiekc.com/steekproefgrootte-verzadiging/" TargetMode="External"/><Relationship Id="rId4" Type="http://schemas.openxmlformats.org/officeDocument/2006/relationships/hyperlink" Target="https://communicatiekc.com/nima-a2-communicatieplan/#nima-a2-communicatie-exameneisen-en-beoordeling" TargetMode="External"/><Relationship Id="rId5" Type="http://schemas.openxmlformats.org/officeDocument/2006/relationships/hyperlink" Target="https://communicatiekc.com/nima-a2-communicatieplan/#nima-a2-communicatie-exameneisen-en-beoordeling"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s://communicatiekc.com/social-media/" TargetMode="External"/><Relationship Id="rId4" Type="http://schemas.openxmlformats.org/officeDocument/2006/relationships/hyperlink" Target="https://communicatiekc.com/communicatieactie/" TargetMode="External"/><Relationship Id="rId5" Type="http://schemas.openxmlformats.org/officeDocument/2006/relationships/hyperlink" Target="https://communicatiekc.com/creatie/" TargetMode="External"/><Relationship Id="rId6" Type="http://schemas.openxmlformats.org/officeDocument/2006/relationships/hyperlink" Target="https://communicatiekc.com/2014/10/18/guerrilla-marketing/"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hyperlink" Target="https://communicatiekc.wordpress.com/wp-content/uploads/2021/06/persona-schetsvel.docx"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hyperlink" Target="https://communicatiekc.com/2017/12/15/doelstelling-van-de-campagne/"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hyperlink" Target="https://communicatiekc.com/nima-a2-communicatieplan/#nima-a2-communicatie-exameneisen-en-beoordeling" TargetMode="External"/><Relationship Id="rId4" Type="http://schemas.openxmlformats.org/officeDocument/2006/relationships/hyperlink" Target="https://communicatiekc.com/nima-a2-communicatieplan/#scriptie-10-15-pagina-s" TargetMode="External"/><Relationship Id="rId5" Type="http://schemas.openxmlformats.org/officeDocument/2006/relationships/hyperlink" Target="https://communicatiekc.com/nima-a2-communicatieplan/#nima-a2-communicatie-exameneisen-en-beoordeling" TargetMode="External"/><Relationship Id="rId6" Type="http://schemas.openxmlformats.org/officeDocument/2006/relationships/hyperlink" Target="https://communicatiekc.com/nima-a2-communicatieplan/#nima-a2-communicatie-exameneisen-en-beoordelin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sp>
        <p:nvSpPr>
          <p:cNvPr id="55" name="Google Shape;55;p13"/>
          <p:cNvSpPr txBox="1"/>
          <p:nvPr>
            <p:ph type="ctrTitle"/>
          </p:nvPr>
        </p:nvSpPr>
        <p:spPr>
          <a:xfrm>
            <a:off x="311700" y="744575"/>
            <a:ext cx="8520600" cy="2269500"/>
          </a:xfrm>
          <a:prstGeom prst="rect">
            <a:avLst/>
          </a:prstGeom>
          <a:solidFill>
            <a:srgbClr val="FF0000"/>
          </a:solidFill>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nl">
                <a:solidFill>
                  <a:schemeClr val="lt1"/>
                </a:solidFill>
                <a:latin typeface="Lexend ExtraBold"/>
                <a:ea typeface="Lexend ExtraBold"/>
                <a:cs typeface="Lexend ExtraBold"/>
                <a:sym typeface="Lexend ExtraBold"/>
              </a:rPr>
              <a:t>Stap 2</a:t>
            </a:r>
            <a:endParaRPr>
              <a:solidFill>
                <a:schemeClr val="lt1"/>
              </a:solidFill>
              <a:latin typeface="Lexend ExtraBold"/>
              <a:ea typeface="Lexend ExtraBold"/>
              <a:cs typeface="Lexend ExtraBold"/>
              <a:sym typeface="Lexend ExtraBold"/>
            </a:endParaRPr>
          </a:p>
          <a:p>
            <a:pPr indent="0" lvl="0" marL="0" rtl="0" algn="ctr">
              <a:spcBef>
                <a:spcPts val="0"/>
              </a:spcBef>
              <a:spcAft>
                <a:spcPts val="0"/>
              </a:spcAft>
              <a:buNone/>
            </a:pPr>
            <a:r>
              <a:rPr lang="nl">
                <a:solidFill>
                  <a:schemeClr val="lt1"/>
                </a:solidFill>
                <a:latin typeface="Lexend ExtraBold"/>
                <a:ea typeface="Lexend ExtraBold"/>
                <a:cs typeface="Lexend ExtraBold"/>
                <a:sym typeface="Lexend ExtraBold"/>
              </a:rPr>
              <a:t>Communicatiestrategie</a:t>
            </a:r>
            <a:endParaRPr>
              <a:solidFill>
                <a:schemeClr val="lt1"/>
              </a:solidFill>
              <a:latin typeface="Lexend ExtraBold"/>
              <a:ea typeface="Lexend ExtraBold"/>
              <a:cs typeface="Lexend ExtraBold"/>
              <a:sym typeface="Lexend ExtraBold"/>
            </a:endParaRPr>
          </a:p>
          <a:p>
            <a:pPr indent="0" lvl="0" marL="0" rtl="0" algn="ctr">
              <a:spcBef>
                <a:spcPts val="0"/>
              </a:spcBef>
              <a:spcAft>
                <a:spcPts val="0"/>
              </a:spcAft>
              <a:buNone/>
            </a:pPr>
            <a:r>
              <a:rPr lang="nl">
                <a:solidFill>
                  <a:schemeClr val="lt1"/>
                </a:solidFill>
                <a:latin typeface="Lexend ExtraBold"/>
                <a:ea typeface="Lexend ExtraBold"/>
                <a:cs typeface="Lexend ExtraBold"/>
                <a:sym typeface="Lexend ExtraBold"/>
              </a:rPr>
              <a:t>Analyseren</a:t>
            </a:r>
            <a:endParaRPr>
              <a:solidFill>
                <a:schemeClr val="lt1"/>
              </a:solidFill>
              <a:latin typeface="Lexend ExtraBold"/>
              <a:ea typeface="Lexend ExtraBold"/>
              <a:cs typeface="Lexend ExtraBold"/>
              <a:sym typeface="Lexend ExtraBold"/>
            </a:endParaRPr>
          </a:p>
        </p:txBody>
      </p:sp>
      <p:sp>
        <p:nvSpPr>
          <p:cNvPr id="56" name="Google Shape;56;p13"/>
          <p:cNvSpPr txBox="1"/>
          <p:nvPr>
            <p:ph idx="1" type="subTitle"/>
          </p:nvPr>
        </p:nvSpPr>
        <p:spPr>
          <a:xfrm>
            <a:off x="311700" y="3081013"/>
            <a:ext cx="8520600" cy="792600"/>
          </a:xfrm>
          <a:prstGeom prst="rect">
            <a:avLst/>
          </a:prstGeom>
          <a:solidFill>
            <a:srgbClr val="CFE2F3"/>
          </a:solidFill>
        </p:spPr>
        <p:txBody>
          <a:bodyPr anchorCtr="0" anchor="t" bIns="91425" lIns="91425" spcFirstLastPara="1" rIns="91425" wrap="square" tIns="91425">
            <a:noAutofit/>
          </a:bodyPr>
          <a:lstStyle/>
          <a:p>
            <a:pPr indent="0" lvl="0" marL="0" rtl="0" algn="ctr">
              <a:spcBef>
                <a:spcPts val="0"/>
              </a:spcBef>
              <a:spcAft>
                <a:spcPts val="0"/>
              </a:spcAft>
              <a:buNone/>
            </a:pPr>
            <a:r>
              <a:rPr lang="nl" sz="2300">
                <a:solidFill>
                  <a:srgbClr val="404040"/>
                </a:solidFill>
                <a:latin typeface="Lexend Medium"/>
                <a:ea typeface="Lexend Medium"/>
                <a:cs typeface="Lexend Medium"/>
                <a:sym typeface="Lexend Medium"/>
              </a:rPr>
              <a:t>Kansen, Bedreigingen, Sterktes en Zwaktes voor Communicatiestrategie</a:t>
            </a:r>
            <a:r>
              <a:rPr lang="nl" sz="2300">
                <a:solidFill>
                  <a:srgbClr val="404040"/>
                </a:solidFill>
                <a:latin typeface="Lexend Medium"/>
                <a:ea typeface="Lexend Medium"/>
                <a:cs typeface="Lexend Medium"/>
                <a:sym typeface="Lexend Medium"/>
              </a:rPr>
              <a:t>.</a:t>
            </a:r>
            <a:endParaRPr sz="3900">
              <a:latin typeface="Lexend Medium"/>
              <a:ea typeface="Lexend Medium"/>
              <a:cs typeface="Lexend Medium"/>
              <a:sym typeface="Lexend Medium"/>
            </a:endParaRPr>
          </a:p>
        </p:txBody>
      </p:sp>
      <p:sp>
        <p:nvSpPr>
          <p:cNvPr id="57" name="Google Shape;57;p13"/>
          <p:cNvSpPr/>
          <p:nvPr/>
        </p:nvSpPr>
        <p:spPr>
          <a:xfrm>
            <a:off x="327600" y="4575650"/>
            <a:ext cx="8520600" cy="3495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nl" sz="1600">
                <a:latin typeface="Lexend"/>
                <a:ea typeface="Lexend"/>
                <a:cs typeface="Lexend"/>
                <a:sym typeface="Lexend"/>
              </a:rPr>
              <a:t>Ga naar </a:t>
            </a:r>
            <a:r>
              <a:rPr lang="nl" sz="1600" u="sng">
                <a:solidFill>
                  <a:schemeClr val="hlink"/>
                </a:solidFill>
                <a:latin typeface="Lexend"/>
                <a:ea typeface="Lexend"/>
                <a:cs typeface="Lexend"/>
                <a:sym typeface="Lexend"/>
                <a:hlinkClick r:id="rId3"/>
              </a:rPr>
              <a:t>Stap 2 Communicatiestrategie Analyseren</a:t>
            </a:r>
            <a:endParaRPr sz="1600">
              <a:latin typeface="Lexend"/>
              <a:ea typeface="Lexend"/>
              <a:cs typeface="Lexend"/>
              <a:sym typeface="Lexe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sz="2000">
                <a:highlight>
                  <a:srgbClr val="FFFFFF"/>
                </a:highlight>
                <a:latin typeface="Lexend ExtraBold"/>
                <a:ea typeface="Lexend ExtraBold"/>
                <a:cs typeface="Lexend ExtraBold"/>
                <a:sym typeface="Lexend ExtraBold"/>
              </a:rPr>
              <a:t>Communicatiestrategie: </a:t>
            </a:r>
            <a:endParaRPr sz="2000">
              <a:highlight>
                <a:srgbClr val="FFFFFF"/>
              </a:highlight>
              <a:latin typeface="Lexend ExtraBold"/>
              <a:ea typeface="Lexend ExtraBold"/>
              <a:cs typeface="Lexend ExtraBold"/>
              <a:sym typeface="Lexend ExtraBold"/>
            </a:endParaRPr>
          </a:p>
          <a:p>
            <a:pPr indent="0" lvl="0" marL="0" rtl="0" algn="l">
              <a:spcBef>
                <a:spcPts val="0"/>
              </a:spcBef>
              <a:spcAft>
                <a:spcPts val="0"/>
              </a:spcAft>
              <a:buNone/>
            </a:pPr>
            <a:r>
              <a:rPr lang="nl" sz="2000">
                <a:highlight>
                  <a:srgbClr val="FFFFFF"/>
                </a:highlight>
                <a:latin typeface="Lexend ExtraBold"/>
                <a:ea typeface="Lexend ExtraBold"/>
                <a:cs typeface="Lexend ExtraBold"/>
                <a:sym typeface="Lexend ExtraBold"/>
              </a:rPr>
              <a:t>Wie zegt wat, in welk kanaal, tegen wie, met welk effect?</a:t>
            </a:r>
            <a:endParaRPr sz="2000">
              <a:latin typeface="Lexend ExtraBold"/>
              <a:ea typeface="Lexend ExtraBold"/>
              <a:cs typeface="Lexend ExtraBold"/>
              <a:sym typeface="Lexend ExtraBold"/>
            </a:endParaRPr>
          </a:p>
        </p:txBody>
      </p:sp>
      <p:sp>
        <p:nvSpPr>
          <p:cNvPr id="63" name="Google Shape;63;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64" name="Google Shape;64;p14"/>
          <p:cNvPicPr preferRelativeResize="0"/>
          <p:nvPr/>
        </p:nvPicPr>
        <p:blipFill>
          <a:blip r:embed="rId3">
            <a:alphaModFix/>
          </a:blip>
          <a:stretch>
            <a:fillRect/>
          </a:stretch>
        </p:blipFill>
        <p:spPr>
          <a:xfrm>
            <a:off x="0" y="1180951"/>
            <a:ext cx="9144003" cy="2781598"/>
          </a:xfrm>
          <a:prstGeom prst="rect">
            <a:avLst/>
          </a:prstGeom>
          <a:noFill/>
          <a:ln>
            <a:noFill/>
          </a:ln>
        </p:spPr>
      </p:pic>
      <p:sp>
        <p:nvSpPr>
          <p:cNvPr id="65" name="Google Shape;65;p14"/>
          <p:cNvSpPr txBox="1"/>
          <p:nvPr/>
        </p:nvSpPr>
        <p:spPr>
          <a:xfrm>
            <a:off x="355075" y="4301475"/>
            <a:ext cx="8477100" cy="36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600">
                <a:solidFill>
                  <a:srgbClr val="404040"/>
                </a:solidFill>
                <a:highlight>
                  <a:srgbClr val="FFFFFF"/>
                </a:highlight>
                <a:latin typeface="Lexend Medium"/>
                <a:ea typeface="Lexend Medium"/>
                <a:cs typeface="Lexend Medium"/>
                <a:sym typeface="Lexend Medium"/>
              </a:rPr>
              <a:t>Communicatiestrategie vult de 5 elementen uit het Verbale Communicatiemodel van Lasswell in.</a:t>
            </a:r>
            <a:endParaRPr sz="1600">
              <a:solidFill>
                <a:schemeClr val="dk2"/>
              </a:solidFill>
              <a:latin typeface="Lexend Medium"/>
              <a:ea typeface="Lexend Medium"/>
              <a:cs typeface="Lexend Medium"/>
              <a:sym typeface="Lexend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lnSpc>
                <a:spcPct val="100000"/>
              </a:lnSpc>
              <a:spcBef>
                <a:spcPts val="600"/>
              </a:spcBef>
              <a:spcAft>
                <a:spcPts val="0"/>
              </a:spcAft>
              <a:buNone/>
            </a:pPr>
            <a:r>
              <a:rPr lang="nl" sz="2000">
                <a:highlight>
                  <a:srgbClr val="FFFFFF"/>
                </a:highlight>
                <a:latin typeface="Lexend ExtraBold"/>
                <a:ea typeface="Lexend ExtraBold"/>
                <a:cs typeface="Lexend ExtraBold"/>
                <a:sym typeface="Lexend ExtraBold"/>
              </a:rPr>
              <a:t>Doelstelling: Overzenden van een Motiverende Boodschap </a:t>
            </a:r>
            <a:endParaRPr sz="2000">
              <a:highlight>
                <a:srgbClr val="FFFFFF"/>
              </a:highlight>
              <a:latin typeface="Lexend ExtraBold"/>
              <a:ea typeface="Lexend ExtraBold"/>
              <a:cs typeface="Lexend ExtraBold"/>
              <a:sym typeface="Lexend ExtraBold"/>
            </a:endParaRPr>
          </a:p>
          <a:p>
            <a:pPr indent="0" lvl="0" marL="0" rtl="0" algn="l">
              <a:lnSpc>
                <a:spcPct val="100000"/>
              </a:lnSpc>
              <a:spcBef>
                <a:spcPts val="600"/>
              </a:spcBef>
              <a:spcAft>
                <a:spcPts val="300"/>
              </a:spcAft>
              <a:buNone/>
            </a:pPr>
            <a:r>
              <a:rPr lang="nl" sz="2000">
                <a:highlight>
                  <a:srgbClr val="FFFFFF"/>
                </a:highlight>
                <a:latin typeface="Lexend ExtraBold"/>
                <a:ea typeface="Lexend ExtraBold"/>
                <a:cs typeface="Lexend ExtraBold"/>
                <a:sym typeface="Lexend ExtraBold"/>
              </a:rPr>
              <a:t>en zodoende beïnvloeden van Kennis, Houding en Gedrag</a:t>
            </a:r>
            <a:endParaRPr sz="2000">
              <a:latin typeface="Lexend ExtraBold"/>
              <a:ea typeface="Lexend ExtraBold"/>
              <a:cs typeface="Lexend ExtraBold"/>
              <a:sym typeface="Lexend ExtraBold"/>
            </a:endParaRPr>
          </a:p>
        </p:txBody>
      </p:sp>
      <p:sp>
        <p:nvSpPr>
          <p:cNvPr id="71" name="Google Shape;71;p15"/>
          <p:cNvSpPr txBox="1"/>
          <p:nvPr>
            <p:ph idx="1" type="body"/>
          </p:nvPr>
        </p:nvSpPr>
        <p:spPr>
          <a:xfrm>
            <a:off x="311700" y="1329000"/>
            <a:ext cx="8520600" cy="3240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72" name="Google Shape;72;p15"/>
          <p:cNvPicPr preferRelativeResize="0"/>
          <p:nvPr/>
        </p:nvPicPr>
        <p:blipFill>
          <a:blip r:embed="rId3">
            <a:alphaModFix/>
          </a:blip>
          <a:stretch>
            <a:fillRect/>
          </a:stretch>
        </p:blipFill>
        <p:spPr>
          <a:xfrm>
            <a:off x="334785" y="1333075"/>
            <a:ext cx="5542076" cy="2787750"/>
          </a:xfrm>
          <a:prstGeom prst="rect">
            <a:avLst/>
          </a:prstGeom>
          <a:noFill/>
          <a:ln>
            <a:noFill/>
          </a:ln>
        </p:spPr>
      </p:pic>
      <p:sp>
        <p:nvSpPr>
          <p:cNvPr id="73" name="Google Shape;73;p15"/>
          <p:cNvSpPr txBox="1"/>
          <p:nvPr/>
        </p:nvSpPr>
        <p:spPr>
          <a:xfrm>
            <a:off x="355075" y="4301475"/>
            <a:ext cx="8477100" cy="36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600">
                <a:solidFill>
                  <a:srgbClr val="404040"/>
                </a:solidFill>
                <a:highlight>
                  <a:srgbClr val="FFFFFF"/>
                </a:highlight>
                <a:latin typeface="Lexend Medium"/>
                <a:ea typeface="Lexend Medium"/>
                <a:cs typeface="Lexend Medium"/>
                <a:sym typeface="Lexend Medium"/>
              </a:rPr>
              <a:t>Klassiek Dominomodel van Communicatie-effecten</a:t>
            </a:r>
            <a:endParaRPr sz="1600">
              <a:solidFill>
                <a:schemeClr val="dk2"/>
              </a:solidFill>
              <a:latin typeface="Lexend Medium"/>
              <a:ea typeface="Lexend Medium"/>
              <a:cs typeface="Lexend Medium"/>
              <a:sym typeface="Lexend Medium"/>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25000"/>
              </a:lnSpc>
              <a:spcBef>
                <a:spcPts val="600"/>
              </a:spcBef>
              <a:spcAft>
                <a:spcPts val="300"/>
              </a:spcAft>
              <a:buNone/>
            </a:pPr>
            <a:r>
              <a:rPr lang="nl" sz="2000">
                <a:highlight>
                  <a:srgbClr val="FFFFFF"/>
                </a:highlight>
                <a:latin typeface="Lexend ExtraBold"/>
                <a:ea typeface="Lexend ExtraBold"/>
                <a:cs typeface="Lexend ExtraBold"/>
                <a:sym typeface="Lexend ExtraBold"/>
              </a:rPr>
              <a:t>Macro, Meso, Micro omgeving</a:t>
            </a:r>
            <a:endParaRPr sz="2000">
              <a:latin typeface="Lexend ExtraBold"/>
              <a:ea typeface="Lexend ExtraBold"/>
              <a:cs typeface="Lexend ExtraBold"/>
              <a:sym typeface="Lexend ExtraBold"/>
            </a:endParaRPr>
          </a:p>
        </p:txBody>
      </p:sp>
      <p:sp>
        <p:nvSpPr>
          <p:cNvPr id="79" name="Google Shape;79;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0" name="Google Shape;80;p16"/>
          <p:cNvPicPr preferRelativeResize="0"/>
          <p:nvPr/>
        </p:nvPicPr>
        <p:blipFill>
          <a:blip r:embed="rId3">
            <a:alphaModFix/>
          </a:blip>
          <a:stretch>
            <a:fillRect/>
          </a:stretch>
        </p:blipFill>
        <p:spPr>
          <a:xfrm>
            <a:off x="-43375" y="1152485"/>
            <a:ext cx="4555208" cy="3416400"/>
          </a:xfrm>
          <a:prstGeom prst="rect">
            <a:avLst/>
          </a:prstGeom>
          <a:noFill/>
          <a:ln>
            <a:noFill/>
          </a:ln>
        </p:spPr>
      </p:pic>
      <p:sp>
        <p:nvSpPr>
          <p:cNvPr id="81" name="Google Shape;81;p16"/>
          <p:cNvSpPr txBox="1"/>
          <p:nvPr/>
        </p:nvSpPr>
        <p:spPr>
          <a:xfrm>
            <a:off x="3682625" y="1156525"/>
            <a:ext cx="51498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700"/>
              </a:spcBef>
              <a:spcAft>
                <a:spcPts val="0"/>
              </a:spcAft>
              <a:buNone/>
            </a:pPr>
            <a:r>
              <a:rPr lang="nl" sz="1600" u="sng">
                <a:solidFill>
                  <a:srgbClr val="DB0A2D"/>
                </a:solidFill>
                <a:highlight>
                  <a:srgbClr val="FFFFFF"/>
                </a:highlight>
                <a:latin typeface="Lexend"/>
                <a:ea typeface="Lexend"/>
                <a:cs typeface="Lexend"/>
                <a:sym typeface="Lexend"/>
                <a:hlinkClick r:id="rId4">
                  <a:extLst>
                    <a:ext uri="{A12FA001-AC4F-418D-AE19-62706E023703}">
                      <ahyp:hlinkClr val="tx"/>
                    </a:ext>
                  </a:extLst>
                </a:hlinkClick>
              </a:rPr>
              <a:t>Micro-omgeving</a:t>
            </a:r>
            <a:r>
              <a:rPr lang="nl" sz="1600">
                <a:solidFill>
                  <a:srgbClr val="404040"/>
                </a:solidFill>
                <a:highlight>
                  <a:srgbClr val="FFFFFF"/>
                </a:highlight>
                <a:latin typeface="Lexend"/>
                <a:ea typeface="Lexend"/>
                <a:cs typeface="Lexend"/>
                <a:sym typeface="Lexend"/>
              </a:rPr>
              <a:t>. Factoren waarop de organisatie, of het bedrijf, zélf invloed kan uitoefenen en die ze kan beheersen. </a:t>
            </a:r>
            <a:endParaRPr sz="1600">
              <a:solidFill>
                <a:srgbClr val="404040"/>
              </a:solidFill>
              <a:highlight>
                <a:srgbClr val="FFFFFF"/>
              </a:highlight>
              <a:latin typeface="Lexend"/>
              <a:ea typeface="Lexend"/>
              <a:cs typeface="Lexend"/>
              <a:sym typeface="Lexend"/>
            </a:endParaRPr>
          </a:p>
          <a:p>
            <a:pPr indent="0" lvl="0" marL="0" rtl="0" algn="l">
              <a:lnSpc>
                <a:spcPct val="115000"/>
              </a:lnSpc>
              <a:spcBef>
                <a:spcPts val="2800"/>
              </a:spcBef>
              <a:spcAft>
                <a:spcPts val="0"/>
              </a:spcAft>
              <a:buNone/>
            </a:pPr>
            <a:r>
              <a:rPr lang="nl" sz="1600" u="sng">
                <a:solidFill>
                  <a:srgbClr val="DB0A2D"/>
                </a:solidFill>
                <a:highlight>
                  <a:srgbClr val="FFFFFF"/>
                </a:highlight>
                <a:latin typeface="Lexend"/>
                <a:ea typeface="Lexend"/>
                <a:cs typeface="Lexend"/>
                <a:sym typeface="Lexend"/>
                <a:hlinkClick r:id="rId5">
                  <a:extLst>
                    <a:ext uri="{A12FA001-AC4F-418D-AE19-62706E023703}">
                      <ahyp:hlinkClr val="tx"/>
                    </a:ext>
                  </a:extLst>
                </a:hlinkClick>
              </a:rPr>
              <a:t>Meso-omgeving</a:t>
            </a:r>
            <a:r>
              <a:rPr lang="nl" sz="1600">
                <a:solidFill>
                  <a:srgbClr val="404040"/>
                </a:solidFill>
                <a:highlight>
                  <a:srgbClr val="FFFFFF"/>
                </a:highlight>
                <a:latin typeface="Lexend"/>
                <a:ea typeface="Lexend"/>
                <a:cs typeface="Lexend"/>
                <a:sym typeface="Lexend"/>
              </a:rPr>
              <a:t>. Factoren op het niveau van markt/ branche; waarop de organisatie wel enigszins invloed op kan uitoefenen, maar die ze niet kan beheersen. </a:t>
            </a:r>
            <a:endParaRPr sz="1600">
              <a:solidFill>
                <a:srgbClr val="404040"/>
              </a:solidFill>
              <a:highlight>
                <a:srgbClr val="FFFFFF"/>
              </a:highlight>
              <a:latin typeface="Lexend"/>
              <a:ea typeface="Lexend"/>
              <a:cs typeface="Lexend"/>
              <a:sym typeface="Lexend"/>
            </a:endParaRPr>
          </a:p>
          <a:p>
            <a:pPr indent="0" lvl="0" marL="0" rtl="0" algn="l">
              <a:lnSpc>
                <a:spcPct val="115000"/>
              </a:lnSpc>
              <a:spcBef>
                <a:spcPts val="2800"/>
              </a:spcBef>
              <a:spcAft>
                <a:spcPts val="2800"/>
              </a:spcAft>
              <a:buNone/>
            </a:pPr>
            <a:r>
              <a:rPr lang="nl" sz="1600" u="sng">
                <a:solidFill>
                  <a:srgbClr val="DB0A2D"/>
                </a:solidFill>
                <a:highlight>
                  <a:srgbClr val="FFFFFF"/>
                </a:highlight>
                <a:latin typeface="Lexend"/>
                <a:ea typeface="Lexend"/>
                <a:cs typeface="Lexend"/>
                <a:sym typeface="Lexend"/>
                <a:hlinkClick r:id="rId6">
                  <a:extLst>
                    <a:ext uri="{A12FA001-AC4F-418D-AE19-62706E023703}">
                      <ahyp:hlinkClr val="tx"/>
                    </a:ext>
                  </a:extLst>
                </a:hlinkClick>
              </a:rPr>
              <a:t>Macro-omgeving</a:t>
            </a:r>
            <a:r>
              <a:rPr lang="nl" sz="1600">
                <a:solidFill>
                  <a:srgbClr val="404040"/>
                </a:solidFill>
                <a:highlight>
                  <a:srgbClr val="FFFFFF"/>
                </a:highlight>
                <a:latin typeface="Lexend"/>
                <a:ea typeface="Lexend"/>
                <a:cs typeface="Lexend"/>
                <a:sym typeface="Lexend"/>
              </a:rPr>
              <a:t>. Factoren op maatschappelijk niveau; waarop de organisatie géén invloed kan uitoefenen en ook niet kan beheersen. </a:t>
            </a:r>
            <a:endParaRPr sz="1600">
              <a:solidFill>
                <a:schemeClr val="dk2"/>
              </a:solidFill>
              <a:latin typeface="Lexend"/>
              <a:ea typeface="Lexend"/>
              <a:cs typeface="Lexend"/>
              <a:sym typeface="Lexe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50000"/>
              </a:lnSpc>
              <a:spcBef>
                <a:spcPts val="600"/>
              </a:spcBef>
              <a:spcAft>
                <a:spcPts val="300"/>
              </a:spcAft>
              <a:buNone/>
            </a:pPr>
            <a:r>
              <a:rPr lang="nl" sz="2000">
                <a:highlight>
                  <a:srgbClr val="FFFFFF"/>
                </a:highlight>
                <a:latin typeface="Lexend ExtraBold"/>
                <a:ea typeface="Lexend ExtraBold"/>
                <a:cs typeface="Lexend ExtraBold"/>
                <a:sym typeface="Lexend ExtraBold"/>
              </a:rPr>
              <a:t>Hulpvragen over de Macro-omgeving</a:t>
            </a:r>
            <a:endParaRPr sz="2000">
              <a:latin typeface="Lexend ExtraBold"/>
              <a:ea typeface="Lexend ExtraBold"/>
              <a:cs typeface="Lexend ExtraBold"/>
              <a:sym typeface="Lexend ExtraBold"/>
            </a:endParaRPr>
          </a:p>
        </p:txBody>
      </p:sp>
      <p:sp>
        <p:nvSpPr>
          <p:cNvPr id="87" name="Google Shape;87;p17"/>
          <p:cNvSpPr txBox="1"/>
          <p:nvPr>
            <p:ph idx="1" type="body"/>
          </p:nvPr>
        </p:nvSpPr>
        <p:spPr>
          <a:xfrm>
            <a:off x="311700" y="949575"/>
            <a:ext cx="8520600" cy="2560500"/>
          </a:xfrm>
          <a:prstGeom prst="rect">
            <a:avLst/>
          </a:prstGeom>
        </p:spPr>
        <p:txBody>
          <a:bodyPr anchorCtr="0" anchor="t" bIns="91425" lIns="91425" spcFirstLastPara="1" rIns="91425" wrap="square" tIns="91425">
            <a:noAutofit/>
          </a:bodyPr>
          <a:lstStyle/>
          <a:p>
            <a:pPr indent="-332264" lvl="0" marL="457200" rtl="0" algn="l">
              <a:lnSpc>
                <a:spcPct val="95000"/>
              </a:lnSpc>
              <a:spcBef>
                <a:spcPts val="700"/>
              </a:spcBef>
              <a:spcAft>
                <a:spcPts val="0"/>
              </a:spcAft>
              <a:buClr>
                <a:srgbClr val="404040"/>
              </a:buClr>
              <a:buSzPts val="1633"/>
              <a:buFont typeface="Lexend"/>
              <a:buChar char="●"/>
            </a:pPr>
            <a:r>
              <a:rPr lang="nl" sz="1633">
                <a:solidFill>
                  <a:srgbClr val="404040"/>
                </a:solidFill>
                <a:highlight>
                  <a:srgbClr val="FFFFFF"/>
                </a:highlight>
                <a:latin typeface="Lexend"/>
                <a:ea typeface="Lexend"/>
                <a:cs typeface="Lexend"/>
                <a:sym typeface="Lexend"/>
              </a:rPr>
              <a:t>Wat zijn Kansen en Bedreigingen wat betreft Technische ontwikkelingen van de media (zoals opkomst van nieuwe platforms, nieuwe devices, etc.)</a:t>
            </a:r>
            <a:endParaRPr sz="1633">
              <a:solidFill>
                <a:srgbClr val="404040"/>
              </a:solidFill>
              <a:highlight>
                <a:srgbClr val="FFFFFF"/>
              </a:highlight>
              <a:latin typeface="Lexend"/>
              <a:ea typeface="Lexend"/>
              <a:cs typeface="Lexend"/>
              <a:sym typeface="Lexend"/>
            </a:endParaRPr>
          </a:p>
          <a:p>
            <a:pPr indent="-332264" lvl="0" marL="457200" rtl="0" algn="l">
              <a:lnSpc>
                <a:spcPct val="95000"/>
              </a:lnSpc>
              <a:spcBef>
                <a:spcPts val="0"/>
              </a:spcBef>
              <a:spcAft>
                <a:spcPts val="0"/>
              </a:spcAft>
              <a:buClr>
                <a:srgbClr val="404040"/>
              </a:buClr>
              <a:buSzPts val="1633"/>
              <a:buFont typeface="Lexend"/>
              <a:buChar char="●"/>
            </a:pPr>
            <a:r>
              <a:rPr lang="nl" sz="1633">
                <a:solidFill>
                  <a:srgbClr val="404040"/>
                </a:solidFill>
                <a:highlight>
                  <a:srgbClr val="FFFFFF"/>
                </a:highlight>
                <a:latin typeface="Lexend"/>
                <a:ea typeface="Lexend"/>
                <a:cs typeface="Lexend"/>
                <a:sym typeface="Lexend"/>
              </a:rPr>
              <a:t>Wat zijn Kansen en Bedreigingen vanuit ontwikkelingen in de media? Met name: wat komt meer/ minder op de agenda?</a:t>
            </a:r>
            <a:endParaRPr sz="1633">
              <a:solidFill>
                <a:srgbClr val="404040"/>
              </a:solidFill>
              <a:highlight>
                <a:srgbClr val="FFFFFF"/>
              </a:highlight>
              <a:latin typeface="Lexend"/>
              <a:ea typeface="Lexend"/>
              <a:cs typeface="Lexend"/>
              <a:sym typeface="Lexend"/>
            </a:endParaRPr>
          </a:p>
          <a:p>
            <a:pPr indent="-332264" lvl="0" marL="457200" rtl="0" algn="l">
              <a:lnSpc>
                <a:spcPct val="95000"/>
              </a:lnSpc>
              <a:spcBef>
                <a:spcPts val="0"/>
              </a:spcBef>
              <a:spcAft>
                <a:spcPts val="0"/>
              </a:spcAft>
              <a:buClr>
                <a:srgbClr val="404040"/>
              </a:buClr>
              <a:buSzPts val="1633"/>
              <a:buFont typeface="Lexend"/>
              <a:buChar char="●"/>
            </a:pPr>
            <a:r>
              <a:rPr lang="nl" sz="1633">
                <a:solidFill>
                  <a:srgbClr val="404040"/>
                </a:solidFill>
                <a:highlight>
                  <a:srgbClr val="FFFFFF"/>
                </a:highlight>
                <a:latin typeface="Lexend"/>
                <a:ea typeface="Lexend"/>
                <a:cs typeface="Lexend"/>
                <a:sym typeface="Lexend"/>
              </a:rPr>
              <a:t>Wat zijn Kansen en Bedreigingen wat betreft Ontwikkelingen in het Medialandschap (zoals bedrijven, binnen- en buitenlandse politici en regeringen die media opkopen, meer/ minder invloed krijgen, etc.)</a:t>
            </a:r>
            <a:endParaRPr sz="1633">
              <a:solidFill>
                <a:srgbClr val="404040"/>
              </a:solidFill>
              <a:highlight>
                <a:srgbClr val="FFFFFF"/>
              </a:highlight>
              <a:latin typeface="Lexend"/>
              <a:ea typeface="Lexend"/>
              <a:cs typeface="Lexend"/>
              <a:sym typeface="Lexend"/>
            </a:endParaRPr>
          </a:p>
          <a:p>
            <a:pPr indent="-332264" lvl="0" marL="457200" rtl="0" algn="l">
              <a:lnSpc>
                <a:spcPct val="95000"/>
              </a:lnSpc>
              <a:spcBef>
                <a:spcPts val="0"/>
              </a:spcBef>
              <a:spcAft>
                <a:spcPts val="0"/>
              </a:spcAft>
              <a:buClr>
                <a:srgbClr val="404040"/>
              </a:buClr>
              <a:buSzPts val="1633"/>
              <a:buFont typeface="Lexend"/>
              <a:buChar char="●"/>
            </a:pPr>
            <a:r>
              <a:rPr lang="nl" sz="1633">
                <a:solidFill>
                  <a:srgbClr val="404040"/>
                </a:solidFill>
                <a:highlight>
                  <a:srgbClr val="FFFFFF"/>
                </a:highlight>
                <a:latin typeface="Lexend"/>
                <a:ea typeface="Lexend"/>
                <a:cs typeface="Lexend"/>
                <a:sym typeface="Lexend"/>
              </a:rPr>
              <a:t>Welke invloed (positief/ negatief) kunnen factoren in de Macro-omgeving hebben op de Motivatie van de doelgroep?</a:t>
            </a:r>
            <a:endParaRPr sz="1633">
              <a:solidFill>
                <a:srgbClr val="404040"/>
              </a:solidFill>
              <a:highlight>
                <a:srgbClr val="FFFFFF"/>
              </a:highlight>
              <a:latin typeface="Lexend"/>
              <a:ea typeface="Lexend"/>
              <a:cs typeface="Lexend"/>
              <a:sym typeface="Lexend"/>
            </a:endParaRPr>
          </a:p>
          <a:p>
            <a:pPr indent="-332264" lvl="0" marL="457200" rtl="0" algn="l">
              <a:lnSpc>
                <a:spcPct val="95000"/>
              </a:lnSpc>
              <a:spcBef>
                <a:spcPts val="0"/>
              </a:spcBef>
              <a:spcAft>
                <a:spcPts val="0"/>
              </a:spcAft>
              <a:buClr>
                <a:srgbClr val="404040"/>
              </a:buClr>
              <a:buSzPts val="1633"/>
              <a:buFont typeface="Lexend"/>
              <a:buChar char="●"/>
            </a:pPr>
            <a:r>
              <a:rPr lang="nl" sz="1633">
                <a:solidFill>
                  <a:srgbClr val="404040"/>
                </a:solidFill>
                <a:highlight>
                  <a:srgbClr val="FFFFFF"/>
                </a:highlight>
                <a:latin typeface="Lexend"/>
                <a:ea typeface="Lexend"/>
                <a:cs typeface="Lexend"/>
                <a:sym typeface="Lexend"/>
              </a:rPr>
              <a:t>etc.</a:t>
            </a:r>
            <a:endParaRPr sz="1633">
              <a:solidFill>
                <a:srgbClr val="404040"/>
              </a:solidFill>
              <a:highlight>
                <a:srgbClr val="FFFFFF"/>
              </a:highlight>
              <a:latin typeface="Lexend"/>
              <a:ea typeface="Lexend"/>
              <a:cs typeface="Lexend"/>
              <a:sym typeface="Lexend"/>
            </a:endParaRPr>
          </a:p>
        </p:txBody>
      </p:sp>
      <p:sp>
        <p:nvSpPr>
          <p:cNvPr id="88" name="Google Shape;88;p17"/>
          <p:cNvSpPr txBox="1"/>
          <p:nvPr>
            <p:ph idx="2" type="body"/>
          </p:nvPr>
        </p:nvSpPr>
        <p:spPr>
          <a:xfrm>
            <a:off x="517400" y="3643598"/>
            <a:ext cx="8314800" cy="1161300"/>
          </a:xfrm>
          <a:prstGeom prst="rect">
            <a:avLst/>
          </a:prstGeom>
          <a:solidFill>
            <a:srgbClr val="C9DAF8"/>
          </a:solidFill>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nl" sz="1600">
                <a:solidFill>
                  <a:schemeClr val="dk1"/>
                </a:solidFill>
                <a:latin typeface="Lexend"/>
                <a:ea typeface="Lexend"/>
                <a:cs typeface="Lexend"/>
                <a:sym typeface="Lexend"/>
              </a:rPr>
              <a:t>Hoe beantwoorden?</a:t>
            </a:r>
            <a:endParaRPr sz="1600">
              <a:solidFill>
                <a:schemeClr val="dk1"/>
              </a:solidFill>
              <a:latin typeface="Lexend"/>
              <a:ea typeface="Lexend"/>
              <a:cs typeface="Lexend"/>
              <a:sym typeface="Lexend"/>
            </a:endParaRPr>
          </a:p>
          <a:p>
            <a:pPr indent="-330200" lvl="0" marL="457200" rtl="0" algn="l">
              <a:lnSpc>
                <a:spcPct val="100000"/>
              </a:lnSpc>
              <a:spcBef>
                <a:spcPts val="0"/>
              </a:spcBef>
              <a:spcAft>
                <a:spcPts val="0"/>
              </a:spcAft>
              <a:buClr>
                <a:schemeClr val="dk1"/>
              </a:buClr>
              <a:buSzPts val="1600"/>
              <a:buFont typeface="Lexend"/>
              <a:buChar char="●"/>
            </a:pPr>
            <a:r>
              <a:rPr lang="nl" sz="1600">
                <a:solidFill>
                  <a:schemeClr val="dk1"/>
                </a:solidFill>
                <a:latin typeface="Lexend"/>
                <a:ea typeface="Lexend"/>
                <a:cs typeface="Lexend"/>
                <a:sym typeface="Lexend"/>
              </a:rPr>
              <a:t>Actualiteit bijhouden</a:t>
            </a:r>
            <a:endParaRPr sz="1600">
              <a:solidFill>
                <a:schemeClr val="dk1"/>
              </a:solidFill>
              <a:latin typeface="Lexend"/>
              <a:ea typeface="Lexend"/>
              <a:cs typeface="Lexend"/>
              <a:sym typeface="Lexend"/>
            </a:endParaRPr>
          </a:p>
          <a:p>
            <a:pPr indent="-330200" lvl="0" marL="457200" rtl="0" algn="l">
              <a:lnSpc>
                <a:spcPct val="100000"/>
              </a:lnSpc>
              <a:spcBef>
                <a:spcPts val="0"/>
              </a:spcBef>
              <a:spcAft>
                <a:spcPts val="0"/>
              </a:spcAft>
              <a:buClr>
                <a:schemeClr val="dk1"/>
              </a:buClr>
              <a:buSzPts val="1600"/>
              <a:buFont typeface="Lexend"/>
              <a:buChar char="●"/>
            </a:pPr>
            <a:r>
              <a:rPr lang="nl" sz="1600">
                <a:solidFill>
                  <a:schemeClr val="dk1"/>
                </a:solidFill>
                <a:uFill>
                  <a:noFill/>
                </a:uFill>
                <a:latin typeface="Lexend"/>
                <a:ea typeface="Lexend"/>
                <a:cs typeface="Lexend"/>
                <a:sym typeface="Lexend"/>
                <a:hlinkClick r:id="rId3">
                  <a:extLst>
                    <a:ext uri="{A12FA001-AC4F-418D-AE19-62706E023703}">
                      <ahyp:hlinkClr val="tx"/>
                    </a:ext>
                  </a:extLst>
                </a:hlinkClick>
              </a:rPr>
              <a:t> </a:t>
            </a:r>
            <a:r>
              <a:rPr lang="nl" sz="1600" u="sng">
                <a:solidFill>
                  <a:schemeClr val="accent5"/>
                </a:solidFill>
                <a:latin typeface="Lexend"/>
                <a:ea typeface="Lexend"/>
                <a:cs typeface="Lexend"/>
                <a:sym typeface="Lexend"/>
                <a:hlinkClick r:id="rId4">
                  <a:extLst>
                    <a:ext uri="{A12FA001-AC4F-418D-AE19-62706E023703}">
                      <ahyp:hlinkClr val="tx"/>
                    </a:ext>
                  </a:extLst>
                </a:hlinkClick>
              </a:rPr>
              <a:t>CBS</a:t>
            </a:r>
            <a:r>
              <a:rPr lang="nl" sz="1600">
                <a:solidFill>
                  <a:schemeClr val="dk1"/>
                </a:solidFill>
                <a:latin typeface="Lexend"/>
                <a:ea typeface="Lexend"/>
                <a:cs typeface="Lexend"/>
                <a:sym typeface="Lexend"/>
              </a:rPr>
              <a:t> cijfers achterhalen</a:t>
            </a:r>
            <a:endParaRPr sz="1600">
              <a:solidFill>
                <a:schemeClr val="dk1"/>
              </a:solidFill>
              <a:latin typeface="Lexend"/>
              <a:ea typeface="Lexend"/>
              <a:cs typeface="Lexend"/>
              <a:sym typeface="Lexend"/>
            </a:endParaRPr>
          </a:p>
          <a:p>
            <a:pPr indent="-330200" lvl="0" marL="457200" rtl="0" algn="l">
              <a:lnSpc>
                <a:spcPct val="100000"/>
              </a:lnSpc>
              <a:spcBef>
                <a:spcPts val="0"/>
              </a:spcBef>
              <a:spcAft>
                <a:spcPts val="0"/>
              </a:spcAft>
              <a:buSzPts val="1600"/>
              <a:buFont typeface="Lexend"/>
              <a:buChar char="●"/>
            </a:pPr>
            <a:r>
              <a:rPr lang="nl" sz="1600">
                <a:solidFill>
                  <a:schemeClr val="dk1"/>
                </a:solidFill>
                <a:latin typeface="Lexend"/>
                <a:ea typeface="Lexend"/>
                <a:cs typeface="Lexend"/>
                <a:sym typeface="Lexend"/>
              </a:rPr>
              <a:t>Achterhalen wat </a:t>
            </a:r>
            <a:r>
              <a:rPr lang="nl" sz="1600" u="sng">
                <a:solidFill>
                  <a:schemeClr val="accent5"/>
                </a:solidFill>
                <a:latin typeface="Lexend"/>
                <a:ea typeface="Lexend"/>
                <a:cs typeface="Lexend"/>
                <a:sym typeface="Lexend"/>
                <a:hlinkClick r:id="rId5">
                  <a:extLst>
                    <a:ext uri="{A12FA001-AC4F-418D-AE19-62706E023703}">
                      <ahyp:hlinkClr val="tx"/>
                    </a:ext>
                  </a:extLst>
                </a:hlinkClick>
              </a:rPr>
              <a:t>Trendwatchers</a:t>
            </a:r>
            <a:r>
              <a:rPr lang="nl" sz="1600">
                <a:solidFill>
                  <a:schemeClr val="dk1"/>
                </a:solidFill>
                <a:latin typeface="Lexend"/>
                <a:ea typeface="Lexend"/>
                <a:cs typeface="Lexend"/>
                <a:sym typeface="Lexend"/>
              </a:rPr>
              <a:t> signaleren</a:t>
            </a:r>
            <a:endParaRPr sz="1600">
              <a:latin typeface="Lexend"/>
              <a:ea typeface="Lexend"/>
              <a:cs typeface="Lexend"/>
              <a:sym typeface="Lexen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Vat Kansen en Bedreigingen uit Macro-omgeving samen</a:t>
            </a:r>
            <a:endParaRPr sz="2000">
              <a:latin typeface="Lexend ExtraBold"/>
              <a:ea typeface="Lexend ExtraBold"/>
              <a:cs typeface="Lexend ExtraBold"/>
              <a:sym typeface="Lexend ExtraBold"/>
            </a:endParaRPr>
          </a:p>
        </p:txBody>
      </p:sp>
      <p:sp>
        <p:nvSpPr>
          <p:cNvPr id="94" name="Google Shape;94;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30200" lvl="0" marL="457200" rtl="0" algn="l">
              <a:spcBef>
                <a:spcPts val="1200"/>
              </a:spcBef>
              <a:spcAft>
                <a:spcPts val="0"/>
              </a:spcAft>
              <a:buClr>
                <a:schemeClr val="dk1"/>
              </a:buClr>
              <a:buSzPts val="1600"/>
              <a:buFont typeface="Lexend"/>
              <a:buChar char="●"/>
            </a:pPr>
            <a:r>
              <a:rPr lang="nl" sz="1600">
                <a:solidFill>
                  <a:schemeClr val="dk1"/>
                </a:solidFill>
                <a:latin typeface="Lexend"/>
                <a:ea typeface="Lexend"/>
                <a:cs typeface="Lexend"/>
                <a:sym typeface="Lexend"/>
              </a:rPr>
              <a:t>Positieve en negatieve punten waarop de organisatie </a:t>
            </a:r>
            <a:r>
              <a:rPr i="1" lang="nl" sz="1600">
                <a:solidFill>
                  <a:schemeClr val="dk1"/>
                </a:solidFill>
                <a:latin typeface="Lexend"/>
                <a:ea typeface="Lexend"/>
                <a:cs typeface="Lexend"/>
                <a:sym typeface="Lexend"/>
              </a:rPr>
              <a:t>géén invloed </a:t>
            </a:r>
            <a:r>
              <a:rPr lang="nl" sz="1600">
                <a:solidFill>
                  <a:schemeClr val="dk1"/>
                </a:solidFill>
                <a:latin typeface="Lexend"/>
                <a:ea typeface="Lexend"/>
                <a:cs typeface="Lexend"/>
                <a:sym typeface="Lexend"/>
              </a:rPr>
              <a:t>kan uitoefenen.</a:t>
            </a:r>
            <a:endParaRPr sz="1600">
              <a:solidFill>
                <a:schemeClr val="dk1"/>
              </a:solidFill>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latin typeface="Lexend"/>
                <a:ea typeface="Lexend"/>
                <a:cs typeface="Lexend"/>
                <a:sym typeface="Lexend"/>
              </a:rPr>
              <a:t>Beschrijf deze factoren zo kort en concreet mogelijk.</a:t>
            </a:r>
            <a:endParaRPr sz="1600">
              <a:solidFill>
                <a:schemeClr val="dk1"/>
              </a:solidFill>
              <a:latin typeface="Lexend"/>
              <a:ea typeface="Lexend"/>
              <a:cs typeface="Lexend"/>
              <a:sym typeface="Lexend"/>
            </a:endParaRPr>
          </a:p>
          <a:p>
            <a:pPr indent="-330200" lvl="1" marL="914400" rtl="0" algn="l">
              <a:spcBef>
                <a:spcPts val="0"/>
              </a:spcBef>
              <a:spcAft>
                <a:spcPts val="0"/>
              </a:spcAft>
              <a:buClr>
                <a:schemeClr val="dk1"/>
              </a:buClr>
              <a:buSzPts val="1600"/>
              <a:buFont typeface="Lexend"/>
              <a:buChar char="○"/>
            </a:pPr>
            <a:r>
              <a:rPr lang="nl" sz="1600">
                <a:solidFill>
                  <a:schemeClr val="dk1"/>
                </a:solidFill>
                <a:latin typeface="Lexend"/>
                <a:ea typeface="Lexend"/>
                <a:cs typeface="Lexend"/>
                <a:sym typeface="Lexend"/>
              </a:rPr>
              <a:t>Als je bijvoorbeeld denkt dat vergrijzing een Kans is, maak dan concreet hoe dit voor de Communicatiestrategie een Kans kan zijn.</a:t>
            </a:r>
            <a:endParaRPr sz="1600">
              <a:solidFill>
                <a:schemeClr val="dk1"/>
              </a:solidFill>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latin typeface="Lexend"/>
                <a:ea typeface="Lexend"/>
                <a:cs typeface="Lexend"/>
                <a:sym typeface="Lexend"/>
              </a:rPr>
              <a:t>Zet de Kansen op een rijtje onder elkaar en zet de Bedreigingen in een ander rijtje</a:t>
            </a:r>
            <a:endParaRPr sz="1600">
              <a:solidFill>
                <a:schemeClr val="dk1"/>
              </a:solidFill>
              <a:latin typeface="Lexend"/>
              <a:ea typeface="Lexend"/>
              <a:cs typeface="Lexend"/>
              <a:sym typeface="Lexend"/>
            </a:endParaRPr>
          </a:p>
          <a:p>
            <a:pPr indent="0" lvl="0" marL="0" rtl="0" algn="l">
              <a:spcBef>
                <a:spcPts val="1200"/>
              </a:spcBef>
              <a:spcAft>
                <a:spcPts val="1200"/>
              </a:spcAft>
              <a:buNone/>
            </a:pPr>
            <a:r>
              <a:t/>
            </a:r>
            <a:endParaRPr sz="1600">
              <a:latin typeface="Lexend"/>
              <a:ea typeface="Lexend"/>
              <a:cs typeface="Lexend"/>
              <a:sym typeface="Lexen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25000"/>
              </a:lnSpc>
              <a:spcBef>
                <a:spcPts val="600"/>
              </a:spcBef>
              <a:spcAft>
                <a:spcPts val="300"/>
              </a:spcAft>
              <a:buNone/>
            </a:pPr>
            <a:r>
              <a:rPr lang="nl" sz="2000">
                <a:highlight>
                  <a:srgbClr val="FFFFFF"/>
                </a:highlight>
                <a:latin typeface="Lexend ExtraBold"/>
                <a:ea typeface="Lexend ExtraBold"/>
                <a:cs typeface="Lexend ExtraBold"/>
                <a:sym typeface="Lexend ExtraBold"/>
              </a:rPr>
              <a:t>Meso-omgeving voor Communicatiestrategie Analyseren</a:t>
            </a:r>
            <a:endParaRPr sz="2000"/>
          </a:p>
        </p:txBody>
      </p:sp>
      <p:sp>
        <p:nvSpPr>
          <p:cNvPr id="100" name="Google Shape;100;p19"/>
          <p:cNvSpPr txBox="1"/>
          <p:nvPr>
            <p:ph idx="1" type="body"/>
          </p:nvPr>
        </p:nvSpPr>
        <p:spPr>
          <a:xfrm>
            <a:off x="311700" y="1152475"/>
            <a:ext cx="8520600" cy="846000"/>
          </a:xfrm>
          <a:prstGeom prst="rect">
            <a:avLst/>
          </a:prstGeom>
          <a:solidFill>
            <a:schemeClr val="lt1"/>
          </a:solidFill>
          <a:ln>
            <a:noFill/>
          </a:ln>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1200"/>
              </a:spcAft>
              <a:buNone/>
            </a:pPr>
            <a:r>
              <a:rPr lang="nl" sz="1600">
                <a:solidFill>
                  <a:srgbClr val="404040"/>
                </a:solidFill>
                <a:highlight>
                  <a:srgbClr val="FFFFFF"/>
                </a:highlight>
                <a:latin typeface="Lexend"/>
                <a:ea typeface="Lexend"/>
                <a:cs typeface="Lexend"/>
                <a:sym typeface="Lexend"/>
              </a:rPr>
              <a:t>Analyseer </a:t>
            </a:r>
            <a:r>
              <a:rPr lang="nl" sz="1600">
                <a:solidFill>
                  <a:srgbClr val="404040"/>
                </a:solidFill>
                <a:highlight>
                  <a:srgbClr val="FFFFFF"/>
                </a:highlight>
                <a:latin typeface="Lexend ExtraBold"/>
                <a:ea typeface="Lexend ExtraBold"/>
                <a:cs typeface="Lexend ExtraBold"/>
                <a:sym typeface="Lexend ExtraBold"/>
              </a:rPr>
              <a:t>Concurrenten</a:t>
            </a:r>
            <a:r>
              <a:rPr lang="nl" sz="1600">
                <a:solidFill>
                  <a:srgbClr val="404040"/>
                </a:solidFill>
                <a:highlight>
                  <a:srgbClr val="FFFFFF"/>
                </a:highlight>
                <a:latin typeface="Lexend"/>
                <a:ea typeface="Lexend"/>
                <a:cs typeface="Lexend"/>
                <a:sym typeface="Lexend"/>
              </a:rPr>
              <a:t> &amp; </a:t>
            </a:r>
            <a:r>
              <a:rPr lang="nl" sz="1600">
                <a:solidFill>
                  <a:srgbClr val="404040"/>
                </a:solidFill>
                <a:highlight>
                  <a:srgbClr val="FFFFFF"/>
                </a:highlight>
                <a:latin typeface="Lexend ExtraBold"/>
                <a:ea typeface="Lexend ExtraBold"/>
                <a:cs typeface="Lexend ExtraBold"/>
                <a:sym typeface="Lexend ExtraBold"/>
              </a:rPr>
              <a:t>Best Practices</a:t>
            </a:r>
            <a:r>
              <a:rPr lang="nl" sz="1600">
                <a:solidFill>
                  <a:srgbClr val="404040"/>
                </a:solidFill>
                <a:highlight>
                  <a:srgbClr val="FFFFFF"/>
                </a:highlight>
                <a:latin typeface="Lexend"/>
                <a:ea typeface="Lexend"/>
                <a:cs typeface="Lexend"/>
                <a:sym typeface="Lexend"/>
              </a:rPr>
              <a:t> met het verbale Communicatiemodel van </a:t>
            </a:r>
            <a:r>
              <a:rPr i="1" lang="nl" sz="1600">
                <a:solidFill>
                  <a:srgbClr val="404040"/>
                </a:solidFill>
                <a:highlight>
                  <a:srgbClr val="FFFFFF"/>
                </a:highlight>
                <a:latin typeface="Lexend"/>
                <a:ea typeface="Lexend"/>
                <a:cs typeface="Lexend"/>
                <a:sym typeface="Lexend"/>
              </a:rPr>
              <a:t>Lasswell: Wie zegt wat in welk kanaal tegen wie met welk effect? </a:t>
            </a:r>
            <a:r>
              <a:rPr lang="nl" sz="1600">
                <a:solidFill>
                  <a:srgbClr val="404040"/>
                </a:solidFill>
                <a:highlight>
                  <a:srgbClr val="FFFFFF"/>
                </a:highlight>
                <a:latin typeface="Lexend"/>
                <a:ea typeface="Lexend"/>
                <a:cs typeface="Lexend"/>
                <a:sym typeface="Lexend"/>
              </a:rPr>
              <a:t>Hieronder visueel weergegeven: </a:t>
            </a:r>
            <a:endParaRPr sz="1600">
              <a:solidFill>
                <a:schemeClr val="dk1"/>
              </a:solidFill>
              <a:highlight>
                <a:srgbClr val="C9DAF8"/>
              </a:highlight>
              <a:latin typeface="Lexend ExtraBold"/>
              <a:ea typeface="Lexend ExtraBold"/>
              <a:cs typeface="Lexend ExtraBold"/>
              <a:sym typeface="Lexend ExtraBold"/>
            </a:endParaRPr>
          </a:p>
        </p:txBody>
      </p:sp>
      <p:sp>
        <p:nvSpPr>
          <p:cNvPr id="101" name="Google Shape;101;p19"/>
          <p:cNvSpPr txBox="1"/>
          <p:nvPr/>
        </p:nvSpPr>
        <p:spPr>
          <a:xfrm>
            <a:off x="446375" y="2657975"/>
            <a:ext cx="8146500" cy="1998600"/>
          </a:xfrm>
          <a:prstGeom prst="rect">
            <a:avLst/>
          </a:prstGeom>
          <a:noFill/>
          <a:ln>
            <a:noFill/>
          </a:ln>
        </p:spPr>
        <p:txBody>
          <a:bodyPr anchorCtr="0" anchor="t" bIns="91425" lIns="91425" spcFirstLastPara="1" rIns="91425" wrap="square" tIns="91425">
            <a:noAutofit/>
          </a:bodyPr>
          <a:lstStyle/>
          <a:p>
            <a:pPr indent="0" lvl="0" marL="457200" rtl="0" algn="l">
              <a:spcBef>
                <a:spcPts val="700"/>
              </a:spcBef>
              <a:spcAft>
                <a:spcPts val="2800"/>
              </a:spcAft>
              <a:buNone/>
            </a:pPr>
            <a:r>
              <a:t/>
            </a:r>
            <a:endParaRPr sz="1600">
              <a:solidFill>
                <a:schemeClr val="dk1"/>
              </a:solidFill>
              <a:latin typeface="Lexend"/>
              <a:ea typeface="Lexend"/>
              <a:cs typeface="Lexend"/>
              <a:sym typeface="Lexend"/>
            </a:endParaRPr>
          </a:p>
        </p:txBody>
      </p:sp>
      <p:pic>
        <p:nvPicPr>
          <p:cNvPr id="102" name="Google Shape;102;p19"/>
          <p:cNvPicPr preferRelativeResize="0"/>
          <p:nvPr/>
        </p:nvPicPr>
        <p:blipFill>
          <a:blip r:embed="rId3">
            <a:alphaModFix/>
          </a:blip>
          <a:stretch>
            <a:fillRect/>
          </a:stretch>
        </p:blipFill>
        <p:spPr>
          <a:xfrm>
            <a:off x="396600" y="1943825"/>
            <a:ext cx="6133800" cy="2087825"/>
          </a:xfrm>
          <a:prstGeom prst="rect">
            <a:avLst/>
          </a:prstGeom>
          <a:noFill/>
          <a:ln>
            <a:noFill/>
          </a:ln>
        </p:spPr>
      </p:pic>
      <p:sp>
        <p:nvSpPr>
          <p:cNvPr id="103" name="Google Shape;103;p19"/>
          <p:cNvSpPr txBox="1"/>
          <p:nvPr>
            <p:ph idx="1" type="body"/>
          </p:nvPr>
        </p:nvSpPr>
        <p:spPr>
          <a:xfrm>
            <a:off x="311700" y="3979837"/>
            <a:ext cx="8520600" cy="572700"/>
          </a:xfrm>
          <a:prstGeom prst="rect">
            <a:avLst/>
          </a:prstGeom>
          <a:solidFill>
            <a:schemeClr val="lt1"/>
          </a:solidFill>
          <a:ln>
            <a:noFill/>
          </a:ln>
        </p:spPr>
        <p:txBody>
          <a:bodyPr anchorCtr="0" anchor="t" bIns="91425" lIns="91425" spcFirstLastPara="1" rIns="91425" wrap="square" tIns="91425">
            <a:normAutofit fontScale="92500" lnSpcReduction="20000"/>
          </a:bodyPr>
          <a:lstStyle/>
          <a:p>
            <a:pPr indent="0" lvl="0" marL="0" rtl="0" algn="l">
              <a:lnSpc>
                <a:spcPct val="100000"/>
              </a:lnSpc>
              <a:spcBef>
                <a:spcPts val="0"/>
              </a:spcBef>
              <a:spcAft>
                <a:spcPts val="1200"/>
              </a:spcAft>
              <a:buNone/>
            </a:pPr>
            <a:r>
              <a:rPr b="1" lang="nl" sz="1600" u="sng">
                <a:solidFill>
                  <a:srgbClr val="C2031D"/>
                </a:solidFill>
                <a:highlight>
                  <a:srgbClr val="FFFFFF"/>
                </a:highlight>
                <a:latin typeface="Lexend"/>
                <a:ea typeface="Lexend"/>
                <a:cs typeface="Lexend"/>
                <a:sym typeface="Lexend"/>
                <a:hlinkClick r:id="rId4">
                  <a:extLst>
                    <a:ext uri="{A12FA001-AC4F-418D-AE19-62706E023703}">
                      <ahyp:hlinkClr val="tx"/>
                    </a:ext>
                  </a:extLst>
                </a:hlinkClick>
              </a:rPr>
              <a:t>Afzender</a:t>
            </a:r>
            <a:r>
              <a:rPr b="1" lang="nl" sz="1600">
                <a:solidFill>
                  <a:srgbClr val="404040"/>
                </a:solidFill>
                <a:highlight>
                  <a:srgbClr val="FFFFFF"/>
                </a:highlight>
                <a:latin typeface="Lexend"/>
                <a:ea typeface="Lexend"/>
                <a:cs typeface="Lexend"/>
                <a:sym typeface="Lexend"/>
              </a:rPr>
              <a:t> </a:t>
            </a:r>
            <a:r>
              <a:rPr lang="nl" sz="1600">
                <a:solidFill>
                  <a:srgbClr val="404040"/>
                </a:solidFill>
                <a:highlight>
                  <a:srgbClr val="FFFFFF"/>
                </a:highlight>
                <a:latin typeface="Lexend"/>
                <a:ea typeface="Lexend"/>
                <a:cs typeface="Lexend"/>
                <a:sym typeface="Lexend"/>
              </a:rPr>
              <a:t>(Zender: </a:t>
            </a:r>
            <a:r>
              <a:rPr b="1" lang="nl" sz="1600">
                <a:solidFill>
                  <a:srgbClr val="404040"/>
                </a:solidFill>
                <a:highlight>
                  <a:srgbClr val="FFFFFF"/>
                </a:highlight>
                <a:latin typeface="Lexend"/>
                <a:ea typeface="Lexend"/>
                <a:cs typeface="Lexend"/>
                <a:sym typeface="Lexend"/>
              </a:rPr>
              <a:t>Z)</a:t>
            </a:r>
            <a:r>
              <a:rPr lang="nl" sz="1600">
                <a:solidFill>
                  <a:srgbClr val="404040"/>
                </a:solidFill>
                <a:highlight>
                  <a:srgbClr val="FFFFFF"/>
                </a:highlight>
                <a:latin typeface="Lexend"/>
                <a:ea typeface="Lexend"/>
                <a:cs typeface="Lexend"/>
                <a:sym typeface="Lexend"/>
              </a:rPr>
              <a:t> stuurt </a:t>
            </a:r>
            <a:r>
              <a:rPr b="1" lang="nl" sz="1600" u="sng">
                <a:solidFill>
                  <a:srgbClr val="DB0A2D"/>
                </a:solidFill>
                <a:highlight>
                  <a:srgbClr val="FFFFFF"/>
                </a:highlight>
                <a:latin typeface="Lexend"/>
                <a:ea typeface="Lexend"/>
                <a:cs typeface="Lexend"/>
                <a:sym typeface="Lexend"/>
                <a:hlinkClick r:id="rId5">
                  <a:extLst>
                    <a:ext uri="{A12FA001-AC4F-418D-AE19-62706E023703}">
                      <ahyp:hlinkClr val="tx"/>
                    </a:ext>
                  </a:extLst>
                </a:hlinkClick>
              </a:rPr>
              <a:t>Boodschap</a:t>
            </a:r>
            <a:r>
              <a:rPr lang="nl" sz="1600">
                <a:solidFill>
                  <a:srgbClr val="404040"/>
                </a:solidFill>
                <a:highlight>
                  <a:srgbClr val="FFFFFF"/>
                </a:highlight>
                <a:latin typeface="Lexend"/>
                <a:ea typeface="Lexend"/>
                <a:cs typeface="Lexend"/>
                <a:sym typeface="Lexend"/>
              </a:rPr>
              <a:t> (</a:t>
            </a:r>
            <a:r>
              <a:rPr b="1" lang="nl" sz="1600">
                <a:solidFill>
                  <a:srgbClr val="404040"/>
                </a:solidFill>
                <a:highlight>
                  <a:srgbClr val="FFFFFF"/>
                </a:highlight>
                <a:latin typeface="Lexend"/>
                <a:ea typeface="Lexend"/>
                <a:cs typeface="Lexend"/>
                <a:sym typeface="Lexend"/>
              </a:rPr>
              <a:t>x</a:t>
            </a:r>
            <a:r>
              <a:rPr lang="nl" sz="1600">
                <a:solidFill>
                  <a:srgbClr val="404040"/>
                </a:solidFill>
                <a:highlight>
                  <a:srgbClr val="FFFFFF"/>
                </a:highlight>
                <a:latin typeface="Lexend"/>
                <a:ea typeface="Lexend"/>
                <a:cs typeface="Lexend"/>
                <a:sym typeface="Lexend"/>
              </a:rPr>
              <a:t>) via </a:t>
            </a:r>
            <a:r>
              <a:rPr b="1" lang="nl" sz="1600" u="sng">
                <a:solidFill>
                  <a:srgbClr val="DB0A2D"/>
                </a:solidFill>
                <a:highlight>
                  <a:srgbClr val="FFFFFF"/>
                </a:highlight>
                <a:latin typeface="Lexend"/>
                <a:ea typeface="Lexend"/>
                <a:cs typeface="Lexend"/>
                <a:sym typeface="Lexend"/>
                <a:hlinkClick r:id="rId6">
                  <a:extLst>
                    <a:ext uri="{A12FA001-AC4F-418D-AE19-62706E023703}">
                      <ahyp:hlinkClr val="tx"/>
                    </a:ext>
                  </a:extLst>
                </a:hlinkClick>
              </a:rPr>
              <a:t>Middelenmix</a:t>
            </a:r>
            <a:r>
              <a:rPr lang="nl" sz="1600">
                <a:solidFill>
                  <a:srgbClr val="404040"/>
                </a:solidFill>
                <a:highlight>
                  <a:srgbClr val="FFFFFF"/>
                </a:highlight>
                <a:latin typeface="Lexend"/>
                <a:ea typeface="Lexend"/>
                <a:cs typeface="Lexend"/>
                <a:sym typeface="Lexend"/>
              </a:rPr>
              <a:t> naar </a:t>
            </a:r>
            <a:r>
              <a:rPr b="1" lang="nl" sz="1600" u="sng">
                <a:solidFill>
                  <a:srgbClr val="DB0A2D"/>
                </a:solidFill>
                <a:highlight>
                  <a:srgbClr val="FFFFFF"/>
                </a:highlight>
                <a:latin typeface="Lexend"/>
                <a:ea typeface="Lexend"/>
                <a:cs typeface="Lexend"/>
                <a:sym typeface="Lexend"/>
                <a:hlinkClick r:id="rId7">
                  <a:extLst>
                    <a:ext uri="{A12FA001-AC4F-418D-AE19-62706E023703}">
                      <ahyp:hlinkClr val="tx"/>
                    </a:ext>
                  </a:extLst>
                </a:hlinkClick>
              </a:rPr>
              <a:t>Doelgroep</a:t>
            </a:r>
            <a:r>
              <a:rPr lang="nl" sz="1600">
                <a:solidFill>
                  <a:srgbClr val="404040"/>
                </a:solidFill>
                <a:highlight>
                  <a:srgbClr val="FFFFFF"/>
                </a:highlight>
                <a:latin typeface="Lexend"/>
                <a:ea typeface="Lexend"/>
                <a:cs typeface="Lexend"/>
                <a:sym typeface="Lexend"/>
              </a:rPr>
              <a:t> (Ontvanger: </a:t>
            </a:r>
            <a:r>
              <a:rPr b="1" lang="nl" sz="1600">
                <a:solidFill>
                  <a:srgbClr val="404040"/>
                </a:solidFill>
                <a:highlight>
                  <a:srgbClr val="FFFFFF"/>
                </a:highlight>
                <a:latin typeface="Lexend"/>
                <a:ea typeface="Lexend"/>
                <a:cs typeface="Lexend"/>
                <a:sym typeface="Lexend"/>
              </a:rPr>
              <a:t>O</a:t>
            </a:r>
            <a:r>
              <a:rPr lang="nl" sz="1600">
                <a:solidFill>
                  <a:srgbClr val="404040"/>
                </a:solidFill>
                <a:highlight>
                  <a:srgbClr val="FFFFFF"/>
                </a:highlight>
                <a:latin typeface="Lexend"/>
                <a:ea typeface="Lexend"/>
                <a:cs typeface="Lexend"/>
                <a:sym typeface="Lexend"/>
              </a:rPr>
              <a:t>) met als </a:t>
            </a:r>
            <a:r>
              <a:rPr b="1" lang="nl" sz="1600" u="sng">
                <a:solidFill>
                  <a:srgbClr val="DB0A2D"/>
                </a:solidFill>
                <a:highlight>
                  <a:srgbClr val="FFFFFF"/>
                </a:highlight>
                <a:latin typeface="Lexend"/>
                <a:ea typeface="Lexend"/>
                <a:cs typeface="Lexend"/>
                <a:sym typeface="Lexend"/>
                <a:hlinkClick r:id="rId8">
                  <a:extLst>
                    <a:ext uri="{A12FA001-AC4F-418D-AE19-62706E023703}">
                      <ahyp:hlinkClr val="tx"/>
                    </a:ext>
                  </a:extLst>
                </a:hlinkClick>
              </a:rPr>
              <a:t>Doelstelling</a:t>
            </a:r>
            <a:r>
              <a:rPr lang="nl" sz="1600">
                <a:solidFill>
                  <a:srgbClr val="404040"/>
                </a:solidFill>
                <a:highlight>
                  <a:srgbClr val="FFFFFF"/>
                </a:highlight>
                <a:latin typeface="Lexend"/>
                <a:ea typeface="Lexend"/>
                <a:cs typeface="Lexend"/>
                <a:sym typeface="Lexend"/>
              </a:rPr>
              <a:t>: Effect (</a:t>
            </a:r>
            <a:r>
              <a:rPr b="1" lang="nl" sz="1600">
                <a:solidFill>
                  <a:srgbClr val="404040"/>
                </a:solidFill>
                <a:highlight>
                  <a:srgbClr val="FFFFFF"/>
                </a:highlight>
                <a:latin typeface="Lexend"/>
                <a:ea typeface="Lexend"/>
                <a:cs typeface="Lexend"/>
                <a:sym typeface="Lexend"/>
              </a:rPr>
              <a:t>E)</a:t>
            </a:r>
            <a:r>
              <a:rPr lang="nl" sz="1600">
                <a:solidFill>
                  <a:srgbClr val="404040"/>
                </a:solidFill>
                <a:highlight>
                  <a:srgbClr val="FFFFFF"/>
                </a:highlight>
                <a:latin typeface="Lexend"/>
                <a:ea typeface="Lexend"/>
                <a:cs typeface="Lexend"/>
                <a:sym typeface="Lexend"/>
              </a:rPr>
              <a:t>.</a:t>
            </a:r>
            <a:endParaRPr sz="1600">
              <a:solidFill>
                <a:schemeClr val="dk1"/>
              </a:solidFill>
              <a:highlight>
                <a:srgbClr val="C9DAF8"/>
              </a:highlight>
              <a:latin typeface="Lexend ExtraBold"/>
              <a:ea typeface="Lexend ExtraBold"/>
              <a:cs typeface="Lexend ExtraBold"/>
              <a:sym typeface="Lexend ExtraBo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25000"/>
              </a:lnSpc>
              <a:spcBef>
                <a:spcPts val="600"/>
              </a:spcBef>
              <a:spcAft>
                <a:spcPts val="300"/>
              </a:spcAft>
              <a:buNone/>
            </a:pPr>
            <a:r>
              <a:rPr lang="nl" sz="2000">
                <a:highlight>
                  <a:srgbClr val="FFFFFF"/>
                </a:highlight>
                <a:latin typeface="Lexend ExtraBold"/>
                <a:ea typeface="Lexend ExtraBold"/>
                <a:cs typeface="Lexend ExtraBold"/>
                <a:sym typeface="Lexend ExtraBold"/>
              </a:rPr>
              <a:t>Meso-omgeving voor Communicatiestrategie Analyseren</a:t>
            </a:r>
            <a:endParaRPr sz="2000"/>
          </a:p>
        </p:txBody>
      </p:sp>
      <p:sp>
        <p:nvSpPr>
          <p:cNvPr id="109" name="Google Shape;109;p20"/>
          <p:cNvSpPr txBox="1"/>
          <p:nvPr>
            <p:ph idx="1" type="body"/>
          </p:nvPr>
        </p:nvSpPr>
        <p:spPr>
          <a:xfrm>
            <a:off x="311700" y="1010445"/>
            <a:ext cx="8520600" cy="420000"/>
          </a:xfrm>
          <a:prstGeom prst="rect">
            <a:avLst/>
          </a:prstGeom>
        </p:spPr>
        <p:txBody>
          <a:bodyPr anchorCtr="0" anchor="t" bIns="91425" lIns="91425" spcFirstLastPara="1" rIns="91425" wrap="square" tIns="91425">
            <a:noAutofit/>
          </a:bodyPr>
          <a:lstStyle/>
          <a:p>
            <a:pPr indent="0" lvl="0" marL="0" rtl="0" algn="l">
              <a:lnSpc>
                <a:spcPct val="150000"/>
              </a:lnSpc>
              <a:spcBef>
                <a:spcPts val="600"/>
              </a:spcBef>
              <a:spcAft>
                <a:spcPts val="300"/>
              </a:spcAft>
              <a:buNone/>
            </a:pPr>
            <a:r>
              <a:rPr i="1" lang="nl" sz="1600">
                <a:solidFill>
                  <a:schemeClr val="dk1"/>
                </a:solidFill>
                <a:highlight>
                  <a:srgbClr val="FFFFFF"/>
                </a:highlight>
                <a:latin typeface="Lexend ExtraBold"/>
                <a:ea typeface="Lexend ExtraBold"/>
                <a:cs typeface="Lexend ExtraBold"/>
                <a:sym typeface="Lexend ExtraBold"/>
              </a:rPr>
              <a:t>Concurrenten</a:t>
            </a:r>
            <a:r>
              <a:rPr lang="nl" sz="1600">
                <a:solidFill>
                  <a:schemeClr val="dk1"/>
                </a:solidFill>
                <a:highlight>
                  <a:srgbClr val="FFFFFF"/>
                </a:highlight>
                <a:latin typeface="Lexend ExtraBold"/>
                <a:ea typeface="Lexend ExtraBold"/>
                <a:cs typeface="Lexend ExtraBold"/>
                <a:sym typeface="Lexend ExtraBold"/>
              </a:rPr>
              <a:t> samenvatten in Tabel</a:t>
            </a:r>
            <a:endParaRPr sz="1600">
              <a:solidFill>
                <a:schemeClr val="dk1"/>
              </a:solidFill>
              <a:highlight>
                <a:srgbClr val="FFFFFF"/>
              </a:highlight>
              <a:latin typeface="Lexend ExtraBold"/>
              <a:ea typeface="Lexend ExtraBold"/>
              <a:cs typeface="Lexend ExtraBold"/>
              <a:sym typeface="Lexend ExtraBold"/>
            </a:endParaRPr>
          </a:p>
        </p:txBody>
      </p:sp>
      <p:graphicFrame>
        <p:nvGraphicFramePr>
          <p:cNvPr id="110" name="Google Shape;110;p20"/>
          <p:cNvGraphicFramePr/>
          <p:nvPr/>
        </p:nvGraphicFramePr>
        <p:xfrm>
          <a:off x="365450" y="1633506"/>
          <a:ext cx="3000000" cy="3000000"/>
        </p:xfrm>
        <a:graphic>
          <a:graphicData uri="http://schemas.openxmlformats.org/drawingml/2006/table">
            <a:tbl>
              <a:tblPr>
                <a:noFill/>
                <a:tableStyleId>{BFFBD5BF-ED74-4779-AF60-0564EE80B071}</a:tableStyleId>
              </a:tblPr>
              <a:tblGrid>
                <a:gridCol w="1855550"/>
                <a:gridCol w="1069250"/>
                <a:gridCol w="960075"/>
                <a:gridCol w="949125"/>
                <a:gridCol w="785350"/>
                <a:gridCol w="938250"/>
                <a:gridCol w="960075"/>
                <a:gridCol w="949125"/>
              </a:tblGrid>
              <a:tr h="579925">
                <a:tc>
                  <a:txBody>
                    <a:bodyPr/>
                    <a:lstStyle/>
                    <a:p>
                      <a:pPr indent="0" lvl="0" marL="0" rtl="0" algn="l">
                        <a:lnSpc>
                          <a:spcPct val="115000"/>
                        </a:lnSpc>
                        <a:spcBef>
                          <a:spcPts val="0"/>
                        </a:spcBef>
                        <a:spcAft>
                          <a:spcPts val="1400"/>
                        </a:spcAft>
                        <a:buNone/>
                      </a:pPr>
                      <a:r>
                        <a:t/>
                      </a:r>
                      <a:endParaRPr>
                        <a:solidFill>
                          <a:schemeClr val="dk1"/>
                        </a:solidFill>
                        <a:latin typeface="Lexend ExtraBold"/>
                        <a:ea typeface="Lexend ExtraBold"/>
                        <a:cs typeface="Lexend ExtraBold"/>
                        <a:sym typeface="Lexend ExtraBol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lnSpc>
                          <a:spcPct val="115000"/>
                        </a:lnSpc>
                        <a:spcBef>
                          <a:spcPts val="0"/>
                        </a:spcBef>
                        <a:spcAft>
                          <a:spcPts val="1400"/>
                        </a:spcAft>
                        <a:buNone/>
                      </a:pPr>
                      <a:r>
                        <a:rPr lang="nl">
                          <a:solidFill>
                            <a:schemeClr val="dk1"/>
                          </a:solidFill>
                          <a:latin typeface="Lexend ExtraBold"/>
                          <a:ea typeface="Lexend ExtraBold"/>
                          <a:cs typeface="Lexend ExtraBold"/>
                          <a:sym typeface="Lexend ExtraBold"/>
                        </a:rPr>
                        <a:t>Afzenders</a:t>
                      </a:r>
                      <a:endParaRPr>
                        <a:solidFill>
                          <a:schemeClr val="dk1"/>
                        </a:solidFill>
                        <a:latin typeface="Lexend ExtraBold"/>
                        <a:ea typeface="Lexend ExtraBold"/>
                        <a:cs typeface="Lexend ExtraBold"/>
                        <a:sym typeface="Lexend ExtraBol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lnSpc>
                          <a:spcPct val="115000"/>
                        </a:lnSpc>
                        <a:spcBef>
                          <a:spcPts val="0"/>
                        </a:spcBef>
                        <a:spcAft>
                          <a:spcPts val="1400"/>
                        </a:spcAft>
                        <a:buNone/>
                      </a:pPr>
                      <a:r>
                        <a:rPr lang="nl">
                          <a:solidFill>
                            <a:schemeClr val="dk1"/>
                          </a:solidFill>
                          <a:latin typeface="Lexend ExtraBold"/>
                          <a:ea typeface="Lexend ExtraBold"/>
                          <a:cs typeface="Lexend ExtraBold"/>
                          <a:sym typeface="Lexend ExtraBold"/>
                        </a:rPr>
                        <a:t>Middelen-mix</a:t>
                      </a:r>
                      <a:endParaRPr>
                        <a:solidFill>
                          <a:schemeClr val="dk1"/>
                        </a:solidFill>
                        <a:latin typeface="Lexend ExtraBold"/>
                        <a:ea typeface="Lexend ExtraBold"/>
                        <a:cs typeface="Lexend ExtraBold"/>
                        <a:sym typeface="Lexend ExtraBol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lnSpc>
                          <a:spcPct val="115000"/>
                        </a:lnSpc>
                        <a:spcBef>
                          <a:spcPts val="0"/>
                        </a:spcBef>
                        <a:spcAft>
                          <a:spcPts val="1400"/>
                        </a:spcAft>
                        <a:buNone/>
                      </a:pPr>
                      <a:r>
                        <a:rPr lang="nl">
                          <a:solidFill>
                            <a:schemeClr val="dk1"/>
                          </a:solidFill>
                          <a:latin typeface="Lexend ExtraBold"/>
                          <a:ea typeface="Lexend ExtraBold"/>
                          <a:cs typeface="Lexend ExtraBold"/>
                          <a:sym typeface="Lexend ExtraBold"/>
                        </a:rPr>
                        <a:t>Bood- schap</a:t>
                      </a:r>
                      <a:endParaRPr>
                        <a:solidFill>
                          <a:schemeClr val="dk1"/>
                        </a:solidFill>
                        <a:latin typeface="Lexend ExtraBold"/>
                        <a:ea typeface="Lexend ExtraBold"/>
                        <a:cs typeface="Lexend ExtraBold"/>
                        <a:sym typeface="Lexend ExtraBol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lnSpc>
                          <a:spcPct val="115000"/>
                        </a:lnSpc>
                        <a:spcBef>
                          <a:spcPts val="0"/>
                        </a:spcBef>
                        <a:spcAft>
                          <a:spcPts val="1400"/>
                        </a:spcAft>
                        <a:buNone/>
                      </a:pPr>
                      <a:r>
                        <a:rPr lang="nl">
                          <a:solidFill>
                            <a:schemeClr val="dk1"/>
                          </a:solidFill>
                          <a:latin typeface="Lexend ExtraBold"/>
                          <a:ea typeface="Lexend ExtraBold"/>
                          <a:cs typeface="Lexend ExtraBold"/>
                          <a:sym typeface="Lexend ExtraBold"/>
                        </a:rPr>
                        <a:t>Doel- groep</a:t>
                      </a:r>
                      <a:endParaRPr>
                        <a:solidFill>
                          <a:schemeClr val="dk1"/>
                        </a:solidFill>
                        <a:latin typeface="Lexend ExtraBold"/>
                        <a:ea typeface="Lexend ExtraBold"/>
                        <a:cs typeface="Lexend ExtraBold"/>
                        <a:sym typeface="Lexend ExtraBol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lnSpc>
                          <a:spcPct val="115000"/>
                        </a:lnSpc>
                        <a:spcBef>
                          <a:spcPts val="0"/>
                        </a:spcBef>
                        <a:spcAft>
                          <a:spcPts val="1400"/>
                        </a:spcAft>
                        <a:buNone/>
                      </a:pPr>
                      <a:r>
                        <a:rPr lang="nl">
                          <a:solidFill>
                            <a:schemeClr val="dk1"/>
                          </a:solidFill>
                          <a:latin typeface="Lexend ExtraBold"/>
                          <a:ea typeface="Lexend ExtraBold"/>
                          <a:cs typeface="Lexend ExtraBold"/>
                          <a:sym typeface="Lexend ExtraBold"/>
                        </a:rPr>
                        <a:t>Effecten</a:t>
                      </a:r>
                      <a:endParaRPr>
                        <a:solidFill>
                          <a:schemeClr val="dk1"/>
                        </a:solidFill>
                        <a:latin typeface="Lexend ExtraBold"/>
                        <a:ea typeface="Lexend ExtraBold"/>
                        <a:cs typeface="Lexend ExtraBold"/>
                        <a:sym typeface="Lexend ExtraBol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lnSpc>
                          <a:spcPct val="115000"/>
                        </a:lnSpc>
                        <a:spcBef>
                          <a:spcPts val="0"/>
                        </a:spcBef>
                        <a:spcAft>
                          <a:spcPts val="1400"/>
                        </a:spcAft>
                        <a:buNone/>
                      </a:pPr>
                      <a:r>
                        <a:rPr lang="nl">
                          <a:solidFill>
                            <a:schemeClr val="dk1"/>
                          </a:solidFill>
                          <a:latin typeface="Lexend ExtraBold"/>
                          <a:ea typeface="Lexend ExtraBold"/>
                          <a:cs typeface="Lexend ExtraBold"/>
                          <a:sym typeface="Lexend ExtraBold"/>
                        </a:rPr>
                        <a:t>Sterktes</a:t>
                      </a:r>
                      <a:endParaRPr>
                        <a:solidFill>
                          <a:schemeClr val="dk1"/>
                        </a:solidFill>
                        <a:latin typeface="Lexend ExtraBold"/>
                        <a:ea typeface="Lexend ExtraBold"/>
                        <a:cs typeface="Lexend ExtraBold"/>
                        <a:sym typeface="Lexend ExtraBol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lnSpc>
                          <a:spcPct val="115000"/>
                        </a:lnSpc>
                        <a:spcBef>
                          <a:spcPts val="0"/>
                        </a:spcBef>
                        <a:spcAft>
                          <a:spcPts val="1400"/>
                        </a:spcAft>
                        <a:buNone/>
                      </a:pPr>
                      <a:r>
                        <a:rPr lang="nl">
                          <a:solidFill>
                            <a:schemeClr val="dk1"/>
                          </a:solidFill>
                          <a:latin typeface="Lexend ExtraBold"/>
                          <a:ea typeface="Lexend ExtraBold"/>
                          <a:cs typeface="Lexend ExtraBold"/>
                          <a:sym typeface="Lexend ExtraBold"/>
                        </a:rPr>
                        <a:t>Zwaktes</a:t>
                      </a:r>
                      <a:endParaRPr>
                        <a:solidFill>
                          <a:schemeClr val="dk1"/>
                        </a:solidFill>
                        <a:latin typeface="Lexend ExtraBold"/>
                        <a:ea typeface="Lexend ExtraBold"/>
                        <a:cs typeface="Lexend ExtraBold"/>
                        <a:sym typeface="Lexend ExtraBol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r>
              <a:tr h="344875">
                <a:tc>
                  <a:txBody>
                    <a:bodyPr/>
                    <a:lstStyle/>
                    <a:p>
                      <a:pPr indent="0" lvl="0" marL="0" rtl="0" algn="l">
                        <a:lnSpc>
                          <a:spcPct val="115000"/>
                        </a:lnSpc>
                        <a:spcBef>
                          <a:spcPts val="0"/>
                        </a:spcBef>
                        <a:spcAft>
                          <a:spcPts val="1400"/>
                        </a:spcAft>
                        <a:buClr>
                          <a:schemeClr val="dk1"/>
                        </a:buClr>
                        <a:buSzPts val="1100"/>
                        <a:buFont typeface="Arial"/>
                        <a:buNone/>
                      </a:pPr>
                      <a:r>
                        <a:rPr lang="nl">
                          <a:solidFill>
                            <a:schemeClr val="dk1"/>
                          </a:solidFill>
                          <a:latin typeface="Lexend"/>
                          <a:ea typeface="Lexend"/>
                          <a:cs typeface="Lexend"/>
                          <a:sym typeface="Lexend"/>
                        </a:rPr>
                        <a:t>Concurrent 1 &amp; bron</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r>
              <a:tr h="366725">
                <a:tc>
                  <a:txBody>
                    <a:bodyPr/>
                    <a:lstStyle/>
                    <a:p>
                      <a:pPr indent="0" lvl="0" marL="0" rtl="0" algn="l">
                        <a:lnSpc>
                          <a:spcPct val="115000"/>
                        </a:lnSpc>
                        <a:spcBef>
                          <a:spcPts val="0"/>
                        </a:spcBef>
                        <a:spcAft>
                          <a:spcPts val="1400"/>
                        </a:spcAft>
                        <a:buClr>
                          <a:schemeClr val="dk1"/>
                        </a:buClr>
                        <a:buSzPts val="1100"/>
                        <a:buFont typeface="Arial"/>
                        <a:buNone/>
                      </a:pPr>
                      <a:r>
                        <a:rPr lang="nl">
                          <a:solidFill>
                            <a:schemeClr val="dk1"/>
                          </a:solidFill>
                          <a:latin typeface="Lexend"/>
                          <a:ea typeface="Lexend"/>
                          <a:cs typeface="Lexend"/>
                          <a:sym typeface="Lexend"/>
                        </a:rPr>
                        <a:t>Concurrent 2 &amp; bron</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r>
              <a:tr h="563150">
                <a:tc>
                  <a:txBody>
                    <a:bodyPr/>
                    <a:lstStyle/>
                    <a:p>
                      <a:pPr indent="0" lvl="0" marL="0" rtl="0" algn="l">
                        <a:lnSpc>
                          <a:spcPct val="115000"/>
                        </a:lnSpc>
                        <a:spcBef>
                          <a:spcPts val="0"/>
                        </a:spcBef>
                        <a:spcAft>
                          <a:spcPts val="1400"/>
                        </a:spcAft>
                        <a:buClr>
                          <a:schemeClr val="dk1"/>
                        </a:buClr>
                        <a:buSzPts val="1100"/>
                        <a:buFont typeface="Arial"/>
                        <a:buNone/>
                      </a:pPr>
                      <a:r>
                        <a:rPr lang="nl">
                          <a:solidFill>
                            <a:schemeClr val="dk1"/>
                          </a:solidFill>
                          <a:latin typeface="Lexend"/>
                          <a:ea typeface="Lexend"/>
                          <a:cs typeface="Lexend"/>
                          <a:sym typeface="Lexend"/>
                        </a:rPr>
                        <a:t>Concurrent…</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1"/>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25000"/>
              </a:lnSpc>
              <a:spcBef>
                <a:spcPts val="600"/>
              </a:spcBef>
              <a:spcAft>
                <a:spcPts val="300"/>
              </a:spcAft>
              <a:buNone/>
            </a:pPr>
            <a:r>
              <a:rPr lang="nl" sz="2000">
                <a:highlight>
                  <a:schemeClr val="lt1"/>
                </a:highlight>
                <a:latin typeface="Lexend ExtraBold"/>
                <a:ea typeface="Lexend ExtraBold"/>
                <a:cs typeface="Lexend ExtraBold"/>
                <a:sym typeface="Lexend ExtraBold"/>
              </a:rPr>
              <a:t>Meso-omgeving voor Communicatiestrategie Analyseren</a:t>
            </a:r>
            <a:endParaRPr/>
          </a:p>
        </p:txBody>
      </p:sp>
      <p:sp>
        <p:nvSpPr>
          <p:cNvPr id="116" name="Google Shape;116;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lnSpc>
                <a:spcPct val="100000"/>
              </a:lnSpc>
              <a:spcBef>
                <a:spcPts val="1400"/>
              </a:spcBef>
              <a:spcAft>
                <a:spcPts val="0"/>
              </a:spcAft>
              <a:buClr>
                <a:schemeClr val="dk1"/>
              </a:buClr>
              <a:buSzPts val="1100"/>
              <a:buFont typeface="Arial"/>
              <a:buNone/>
            </a:pPr>
            <a:r>
              <a:rPr lang="nl" sz="1600">
                <a:solidFill>
                  <a:schemeClr val="dk1"/>
                </a:solidFill>
                <a:highlight>
                  <a:schemeClr val="lt1"/>
                </a:highlight>
                <a:latin typeface="Lexend ExtraBold"/>
                <a:ea typeface="Lexend ExtraBold"/>
                <a:cs typeface="Lexend ExtraBold"/>
                <a:sym typeface="Lexend ExtraBold"/>
              </a:rPr>
              <a:t>Afzender</a:t>
            </a:r>
            <a:endParaRPr sz="1600">
              <a:solidFill>
                <a:schemeClr val="dk1"/>
              </a:solidFill>
              <a:highlight>
                <a:schemeClr val="lt1"/>
              </a:highlight>
              <a:latin typeface="Lexend ExtraBold"/>
              <a:ea typeface="Lexend ExtraBold"/>
              <a:cs typeface="Lexend ExtraBold"/>
              <a:sym typeface="Lexend ExtraBold"/>
            </a:endParaRPr>
          </a:p>
          <a:p>
            <a:pPr indent="-330200" lvl="0" marL="457200" rtl="0" algn="l">
              <a:lnSpc>
                <a:spcPct val="100000"/>
              </a:lnSpc>
              <a:spcBef>
                <a:spcPts val="2100"/>
              </a:spcBef>
              <a:spcAft>
                <a:spcPts val="0"/>
              </a:spcAft>
              <a:buClr>
                <a:schemeClr val="dk1"/>
              </a:buClr>
              <a:buSzPts val="1600"/>
              <a:buFont typeface="Lexend"/>
              <a:buChar char="●"/>
            </a:pPr>
            <a:r>
              <a:rPr lang="nl" sz="1600">
                <a:solidFill>
                  <a:schemeClr val="dk1"/>
                </a:solidFill>
                <a:highlight>
                  <a:schemeClr val="lt1"/>
                </a:highlight>
                <a:latin typeface="Lexend"/>
                <a:ea typeface="Lexend"/>
                <a:cs typeface="Lexend"/>
                <a:sym typeface="Lexend"/>
              </a:rPr>
              <a:t>Welke Mensen en Merken worden door deze concurrent ingezet als </a:t>
            </a:r>
            <a:r>
              <a:rPr i="1" lang="nl" sz="1600">
                <a:solidFill>
                  <a:schemeClr val="dk1"/>
                </a:solidFill>
                <a:highlight>
                  <a:schemeClr val="lt1"/>
                </a:highlight>
                <a:latin typeface="Lexend"/>
                <a:ea typeface="Lexend"/>
                <a:cs typeface="Lexend"/>
                <a:sym typeface="Lexend"/>
              </a:rPr>
              <a:t>beïnvloeders</a:t>
            </a:r>
            <a:r>
              <a:rPr lang="nl" sz="1600">
                <a:solidFill>
                  <a:schemeClr val="dk1"/>
                </a:solidFill>
                <a:highlight>
                  <a:schemeClr val="lt1"/>
                </a:highlight>
                <a:latin typeface="Lexend"/>
                <a:ea typeface="Lexend"/>
                <a:cs typeface="Lexend"/>
                <a:sym typeface="Lexend"/>
              </a:rPr>
              <a:t>, </a:t>
            </a:r>
            <a:r>
              <a:rPr i="1" lang="nl" sz="1600">
                <a:solidFill>
                  <a:schemeClr val="dk1"/>
                </a:solidFill>
                <a:highlight>
                  <a:schemeClr val="lt1"/>
                </a:highlight>
                <a:latin typeface="Lexend"/>
                <a:ea typeface="Lexend"/>
                <a:cs typeface="Lexend"/>
                <a:sym typeface="Lexend"/>
              </a:rPr>
              <a:t>ondersteuners</a:t>
            </a:r>
            <a:r>
              <a:rPr lang="nl" sz="1600">
                <a:solidFill>
                  <a:schemeClr val="dk1"/>
                </a:solidFill>
                <a:highlight>
                  <a:schemeClr val="lt1"/>
                </a:highlight>
                <a:latin typeface="Lexend"/>
                <a:ea typeface="Lexend"/>
                <a:cs typeface="Lexend"/>
                <a:sym typeface="Lexend"/>
              </a:rPr>
              <a:t> (</a:t>
            </a:r>
            <a:r>
              <a:rPr i="1" lang="nl" sz="1600">
                <a:solidFill>
                  <a:schemeClr val="dk1"/>
                </a:solidFill>
                <a:highlight>
                  <a:schemeClr val="lt1"/>
                </a:highlight>
                <a:latin typeface="Lexend"/>
                <a:ea typeface="Lexend"/>
                <a:cs typeface="Lexend"/>
                <a:sym typeface="Lexend"/>
              </a:rPr>
              <a:t>endorsers</a:t>
            </a:r>
            <a:r>
              <a:rPr lang="nl" sz="1600">
                <a:solidFill>
                  <a:schemeClr val="dk1"/>
                </a:solidFill>
                <a:highlight>
                  <a:schemeClr val="lt1"/>
                </a:highlight>
                <a:latin typeface="Lexend"/>
                <a:ea typeface="Lexend"/>
                <a:cs typeface="Lexend"/>
                <a:sym typeface="Lexend"/>
              </a:rPr>
              <a:t>), of </a:t>
            </a:r>
            <a:r>
              <a:rPr i="1" lang="nl" sz="1600">
                <a:solidFill>
                  <a:schemeClr val="dk1"/>
                </a:solidFill>
                <a:highlight>
                  <a:schemeClr val="lt1"/>
                </a:highlight>
                <a:latin typeface="Lexend"/>
                <a:ea typeface="Lexend"/>
                <a:cs typeface="Lexend"/>
                <a:sym typeface="Lexend"/>
              </a:rPr>
              <a:t>affiliates</a:t>
            </a:r>
            <a:r>
              <a:rPr lang="nl" sz="1600">
                <a:solidFill>
                  <a:schemeClr val="dk1"/>
                </a:solidFill>
                <a:highlight>
                  <a:schemeClr val="lt1"/>
                </a:highlight>
                <a:latin typeface="Lexend"/>
                <a:ea typeface="Lexend"/>
                <a:cs typeface="Lexend"/>
                <a:sym typeface="Lexend"/>
              </a:rPr>
              <a:t>?</a:t>
            </a:r>
            <a:endParaRPr sz="1600">
              <a:solidFill>
                <a:schemeClr val="dk1"/>
              </a:solidFill>
              <a:highlight>
                <a:schemeClr val="lt1"/>
              </a:highlight>
              <a:latin typeface="Lexend"/>
              <a:ea typeface="Lexend"/>
              <a:cs typeface="Lexend"/>
              <a:sym typeface="Lexend"/>
            </a:endParaRPr>
          </a:p>
          <a:p>
            <a:pPr indent="-330200" lvl="0" marL="457200" rtl="0" algn="l">
              <a:lnSpc>
                <a:spcPct val="100000"/>
              </a:lnSpc>
              <a:spcBef>
                <a:spcPts val="0"/>
              </a:spcBef>
              <a:spcAft>
                <a:spcPts val="0"/>
              </a:spcAft>
              <a:buClr>
                <a:schemeClr val="dk1"/>
              </a:buClr>
              <a:buSzPts val="1600"/>
              <a:buFont typeface="Lexend"/>
              <a:buChar char="●"/>
            </a:pPr>
            <a:r>
              <a:rPr lang="nl" sz="1600">
                <a:solidFill>
                  <a:schemeClr val="dk1"/>
                </a:solidFill>
                <a:highlight>
                  <a:schemeClr val="lt1"/>
                </a:highlight>
                <a:latin typeface="Lexend"/>
                <a:ea typeface="Lexend"/>
                <a:cs typeface="Lexend"/>
                <a:sym typeface="Lexend"/>
              </a:rPr>
              <a:t>Hoe worden deze ingezet?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2"/>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25000"/>
              </a:lnSpc>
              <a:spcBef>
                <a:spcPts val="600"/>
              </a:spcBef>
              <a:spcAft>
                <a:spcPts val="300"/>
              </a:spcAft>
              <a:buNone/>
            </a:pPr>
            <a:r>
              <a:rPr lang="nl" sz="2000">
                <a:highlight>
                  <a:srgbClr val="FFFFFF"/>
                </a:highlight>
                <a:latin typeface="Lexend ExtraBold"/>
                <a:ea typeface="Lexend ExtraBold"/>
                <a:cs typeface="Lexend ExtraBold"/>
                <a:sym typeface="Lexend ExtraBold"/>
              </a:rPr>
              <a:t>Meso-omgeving voor Communicatiestrategie Analyseren</a:t>
            </a:r>
            <a:endParaRPr sz="2000"/>
          </a:p>
        </p:txBody>
      </p:sp>
      <p:sp>
        <p:nvSpPr>
          <p:cNvPr id="122" name="Google Shape;122;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Clr>
                <a:schemeClr val="dk1"/>
              </a:buClr>
              <a:buSzPts val="1100"/>
              <a:buFont typeface="Arial"/>
              <a:buNone/>
            </a:pPr>
            <a:r>
              <a:rPr lang="nl" sz="1600">
                <a:solidFill>
                  <a:schemeClr val="dk1"/>
                </a:solidFill>
                <a:highlight>
                  <a:srgbClr val="FFFFFF"/>
                </a:highlight>
                <a:latin typeface="Lexend ExtraBold"/>
                <a:ea typeface="Lexend ExtraBold"/>
                <a:cs typeface="Lexend ExtraBold"/>
                <a:sym typeface="Lexend ExtraBold"/>
              </a:rPr>
              <a:t>Boodschap</a:t>
            </a:r>
            <a:endParaRPr sz="1600">
              <a:solidFill>
                <a:schemeClr val="dk1"/>
              </a:solidFill>
              <a:highlight>
                <a:srgbClr val="FFFFFF"/>
              </a:highlight>
              <a:latin typeface="Lexend ExtraBold"/>
              <a:ea typeface="Lexend ExtraBold"/>
              <a:cs typeface="Lexend ExtraBold"/>
              <a:sym typeface="Lexend ExtraBold"/>
            </a:endParaRPr>
          </a:p>
          <a:p>
            <a:pPr indent="-330200" lvl="0" marL="457200" rtl="0" algn="l">
              <a:spcBef>
                <a:spcPts val="210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Welke onderwerpen worden door deze concurrent gebruikt om de doelgroep te motiveren om voor hun product/ vacature/ etc. te kiezen? </a:t>
            </a:r>
            <a:endParaRPr sz="1600">
              <a:solidFill>
                <a:schemeClr val="dk1"/>
              </a:solidFill>
              <a:highlight>
                <a:srgbClr val="FFFFFF"/>
              </a:highlight>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Welke content (tekst, beeld etc.) wordt gebruikt om de boodschap over te brengen?</a:t>
            </a:r>
            <a:endParaRPr sz="1600">
              <a:solidFill>
                <a:schemeClr val="dk1"/>
              </a:solidFill>
              <a:highlight>
                <a:srgbClr val="FFFFFF"/>
              </a:highlight>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Welke rationele argumenten worden door deze concurrent gebruikt?</a:t>
            </a:r>
            <a:endParaRPr sz="1600">
              <a:solidFill>
                <a:schemeClr val="dk1"/>
              </a:solidFill>
              <a:highlight>
                <a:srgbClr val="FFFFFF"/>
              </a:highlight>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Welke gevoelens/ emoties probeert deze concurrent op te roepen, via beeld?</a:t>
            </a:r>
            <a:endParaRPr sz="1600">
              <a:solidFill>
                <a:schemeClr val="dk1"/>
              </a:solidFill>
              <a:highlight>
                <a:srgbClr val="FFFFFF"/>
              </a:highlight>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Welke gevoelens/ emoties probeert deze concurrent op te roepen, via tekst?</a:t>
            </a:r>
            <a:endParaRPr sz="1600">
              <a:solidFill>
                <a:schemeClr val="dk1"/>
              </a:solidFill>
              <a:highlight>
                <a:srgbClr val="FFFFFF"/>
              </a:highlight>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Op welke andere manieren probeert deze concurrent gevoelens/ emoties op te roepen? Welke gevoelens/ emoties?</a:t>
            </a:r>
            <a:endParaRPr sz="1600">
              <a:solidFill>
                <a:schemeClr val="dk1"/>
              </a:solidFill>
              <a:highlight>
                <a:srgbClr val="FFFFFF"/>
              </a:highlight>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Welke </a:t>
            </a:r>
            <a:r>
              <a:rPr lang="nl" sz="1600" u="sng">
                <a:solidFill>
                  <a:schemeClr val="dk1"/>
                </a:solidFill>
                <a:highlight>
                  <a:srgbClr val="FFFFFF"/>
                </a:highlight>
                <a:latin typeface="Lexend"/>
                <a:ea typeface="Lexend"/>
                <a:cs typeface="Lexend"/>
                <a:sym typeface="Lexend"/>
                <a:hlinkClick r:id="rId3">
                  <a:extLst>
                    <a:ext uri="{A12FA001-AC4F-418D-AE19-62706E023703}">
                      <ahyp:hlinkClr val="tx"/>
                    </a:ext>
                  </a:extLst>
                </a:hlinkClick>
              </a:rPr>
              <a:t>Tone-of-Voice</a:t>
            </a:r>
            <a:r>
              <a:rPr lang="nl" sz="1600">
                <a:solidFill>
                  <a:schemeClr val="dk1"/>
                </a:solidFill>
                <a:highlight>
                  <a:srgbClr val="FFFFFF"/>
                </a:highlight>
                <a:latin typeface="Lexend"/>
                <a:ea typeface="Lexend"/>
                <a:cs typeface="Lexend"/>
                <a:sym typeface="Lexend"/>
              </a:rPr>
              <a:t> wordt gebruikt?</a:t>
            </a:r>
            <a:endParaRPr sz="1600">
              <a:solidFill>
                <a:schemeClr val="dk1"/>
              </a:solidFill>
              <a:latin typeface="Lexend"/>
              <a:ea typeface="Lexend"/>
              <a:cs typeface="Lexend"/>
              <a:sym typeface="Lexen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3"/>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25000"/>
              </a:lnSpc>
              <a:spcBef>
                <a:spcPts val="600"/>
              </a:spcBef>
              <a:spcAft>
                <a:spcPts val="300"/>
              </a:spcAft>
              <a:buNone/>
            </a:pPr>
            <a:r>
              <a:rPr lang="nl" sz="2000">
                <a:highlight>
                  <a:srgbClr val="FFFFFF"/>
                </a:highlight>
                <a:latin typeface="Lexend ExtraBold"/>
                <a:ea typeface="Lexend ExtraBold"/>
                <a:cs typeface="Lexend ExtraBold"/>
                <a:sym typeface="Lexend ExtraBold"/>
              </a:rPr>
              <a:t>Meso-omgeving voor Communicatiestrategie Analyseren</a:t>
            </a:r>
            <a:endParaRPr sz="2000"/>
          </a:p>
        </p:txBody>
      </p:sp>
      <p:sp>
        <p:nvSpPr>
          <p:cNvPr id="128" name="Google Shape;128;p23"/>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1400"/>
              </a:spcBef>
              <a:spcAft>
                <a:spcPts val="0"/>
              </a:spcAft>
              <a:buClr>
                <a:schemeClr val="dk1"/>
              </a:buClr>
              <a:buSzPts val="1100"/>
              <a:buFont typeface="Arial"/>
              <a:buNone/>
            </a:pPr>
            <a:r>
              <a:rPr lang="nl" sz="1600">
                <a:solidFill>
                  <a:srgbClr val="404040"/>
                </a:solidFill>
                <a:highlight>
                  <a:srgbClr val="FFFFFF"/>
                </a:highlight>
                <a:latin typeface="Lexend ExtraBold"/>
                <a:ea typeface="Lexend ExtraBold"/>
                <a:cs typeface="Lexend ExtraBold"/>
                <a:sym typeface="Lexend ExtraBold"/>
              </a:rPr>
              <a:t>Middelenmix</a:t>
            </a:r>
            <a:endParaRPr sz="1600">
              <a:solidFill>
                <a:srgbClr val="404040"/>
              </a:solidFill>
              <a:highlight>
                <a:srgbClr val="FFFFFF"/>
              </a:highlight>
              <a:latin typeface="Lexend ExtraBold"/>
              <a:ea typeface="Lexend ExtraBold"/>
              <a:cs typeface="Lexend ExtraBold"/>
              <a:sym typeface="Lexend ExtraBold"/>
            </a:endParaRPr>
          </a:p>
          <a:p>
            <a:pPr indent="0" lvl="0" marL="0" rtl="0" algn="l">
              <a:lnSpc>
                <a:spcPct val="100000"/>
              </a:lnSpc>
              <a:spcBef>
                <a:spcPts val="2100"/>
              </a:spcBef>
              <a:spcAft>
                <a:spcPts val="0"/>
              </a:spcAft>
              <a:buNone/>
            </a:pPr>
            <a:r>
              <a:rPr lang="nl" sz="1600">
                <a:solidFill>
                  <a:srgbClr val="404040"/>
                </a:solidFill>
                <a:highlight>
                  <a:srgbClr val="FFFFFF"/>
                </a:highlight>
                <a:latin typeface="Lexend"/>
                <a:ea typeface="Lexend"/>
                <a:cs typeface="Lexend"/>
                <a:sym typeface="Lexend"/>
              </a:rPr>
              <a:t>Welke Communicatiemiddelen en Communicatie-acties zet deze Concurrent in?</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280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Het kan hier gaan over: </a:t>
            </a:r>
            <a:r>
              <a:rPr lang="nl" sz="1600" u="sng">
                <a:solidFill>
                  <a:srgbClr val="DB0A2D"/>
                </a:solidFill>
                <a:highlight>
                  <a:srgbClr val="FFFFFF"/>
                </a:highlight>
                <a:latin typeface="Lexend"/>
                <a:ea typeface="Lexend"/>
                <a:cs typeface="Lexend"/>
                <a:sym typeface="Lexend"/>
                <a:hlinkClick r:id="rId3">
                  <a:extLst>
                    <a:ext uri="{A12FA001-AC4F-418D-AE19-62706E023703}">
                      <ahyp:hlinkClr val="tx"/>
                    </a:ext>
                  </a:extLst>
                </a:hlinkClick>
              </a:rPr>
              <a:t>online, offline, paid, owned, earned, shared</a:t>
            </a:r>
            <a:r>
              <a:rPr lang="nl" sz="1600">
                <a:solidFill>
                  <a:srgbClr val="404040"/>
                </a:solidFill>
                <a:highlight>
                  <a:srgbClr val="FFFFFF"/>
                </a:highlight>
                <a:latin typeface="Lexend"/>
                <a:ea typeface="Lexend"/>
                <a:cs typeface="Lexend"/>
                <a:sym typeface="Lexend"/>
              </a:rPr>
              <a:t>.</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Denk bij Communicatie-acties bijvoorbeeld aan </a:t>
            </a:r>
            <a:r>
              <a:rPr lang="nl" sz="1600" u="sng">
                <a:solidFill>
                  <a:srgbClr val="DB0A2D"/>
                </a:solidFill>
                <a:highlight>
                  <a:srgbClr val="FFFFFF"/>
                </a:highlight>
                <a:latin typeface="Lexend"/>
                <a:ea typeface="Lexend"/>
                <a:cs typeface="Lexend"/>
                <a:sym typeface="Lexend"/>
                <a:hlinkClick r:id="rId4">
                  <a:extLst>
                    <a:ext uri="{A12FA001-AC4F-418D-AE19-62706E023703}">
                      <ahyp:hlinkClr val="tx"/>
                    </a:ext>
                  </a:extLst>
                </a:hlinkClick>
              </a:rPr>
              <a:t>Guerrilla Marketing</a:t>
            </a:r>
            <a:r>
              <a:rPr lang="nl" sz="1600">
                <a:solidFill>
                  <a:srgbClr val="404040"/>
                </a:solidFill>
                <a:highlight>
                  <a:srgbClr val="FFFFFF"/>
                </a:highlight>
                <a:latin typeface="Lexend"/>
                <a:ea typeface="Lexend"/>
                <a:cs typeface="Lexend"/>
                <a:sym typeface="Lexend"/>
              </a:rPr>
              <a:t>, </a:t>
            </a:r>
            <a:r>
              <a:rPr lang="nl" sz="1600" u="sng">
                <a:solidFill>
                  <a:srgbClr val="DB0A2D"/>
                </a:solidFill>
                <a:highlight>
                  <a:srgbClr val="FFFFFF"/>
                </a:highlight>
                <a:latin typeface="Lexend"/>
                <a:ea typeface="Lexend"/>
                <a:cs typeface="Lexend"/>
                <a:sym typeface="Lexend"/>
                <a:hlinkClick r:id="rId5">
                  <a:extLst>
                    <a:ext uri="{A12FA001-AC4F-418D-AE19-62706E023703}">
                      <ahyp:hlinkClr val="tx"/>
                    </a:ext>
                  </a:extLst>
                </a:hlinkClick>
              </a:rPr>
              <a:t>Free Publicity</a:t>
            </a:r>
            <a:r>
              <a:rPr lang="nl" sz="1600">
                <a:solidFill>
                  <a:srgbClr val="404040"/>
                </a:solidFill>
                <a:highlight>
                  <a:srgbClr val="FFFFFF"/>
                </a:highlight>
                <a:latin typeface="Lexend"/>
                <a:ea typeface="Lexend"/>
                <a:cs typeface="Lexend"/>
                <a:sym typeface="Lexend"/>
              </a:rPr>
              <a:t> en </a:t>
            </a:r>
            <a:r>
              <a:rPr lang="nl" sz="1600" u="sng">
                <a:solidFill>
                  <a:srgbClr val="DB0A2D"/>
                </a:solidFill>
                <a:highlight>
                  <a:srgbClr val="FFFFFF"/>
                </a:highlight>
                <a:latin typeface="Lexend"/>
                <a:ea typeface="Lexend"/>
                <a:cs typeface="Lexend"/>
                <a:sym typeface="Lexend"/>
                <a:hlinkClick r:id="rId6">
                  <a:extLst>
                    <a:ext uri="{A12FA001-AC4F-418D-AE19-62706E023703}">
                      <ahyp:hlinkClr val="tx"/>
                    </a:ext>
                  </a:extLst>
                </a:hlinkClick>
              </a:rPr>
              <a:t>SEO</a:t>
            </a:r>
            <a:r>
              <a:rPr lang="nl" sz="1600">
                <a:solidFill>
                  <a:srgbClr val="404040"/>
                </a:solidFill>
                <a:highlight>
                  <a:srgbClr val="FFFFFF"/>
                </a:highlight>
                <a:latin typeface="Lexend"/>
                <a:ea typeface="Lexend"/>
                <a:cs typeface="Lexend"/>
                <a:sym typeface="Lexend"/>
              </a:rPr>
              <a:t>.</a:t>
            </a:r>
            <a:endParaRPr sz="1600">
              <a:latin typeface="Lexend"/>
              <a:ea typeface="Lexend"/>
              <a:cs typeface="Lexend"/>
              <a:sym typeface="Lexend"/>
            </a:endParaRPr>
          </a:p>
        </p:txBody>
      </p:sp>
      <p:sp>
        <p:nvSpPr>
          <p:cNvPr id="129" name="Google Shape;129;p23"/>
          <p:cNvSpPr txBox="1"/>
          <p:nvPr>
            <p:ph idx="2" type="body"/>
          </p:nvPr>
        </p:nvSpPr>
        <p:spPr>
          <a:xfrm>
            <a:off x="4402925" y="3605712"/>
            <a:ext cx="4697100" cy="740700"/>
          </a:xfrm>
          <a:prstGeom prst="rect">
            <a:avLst/>
          </a:prstGeom>
        </p:spPr>
        <p:txBody>
          <a:bodyPr anchorCtr="0" anchor="t" bIns="91425" lIns="91425" spcFirstLastPara="1" rIns="91425" wrap="square" tIns="91425">
            <a:noAutofit/>
          </a:bodyPr>
          <a:lstStyle/>
          <a:p>
            <a:pPr indent="0" lvl="0" marL="0" rtl="0" algn="l">
              <a:lnSpc>
                <a:spcPct val="100000"/>
              </a:lnSpc>
              <a:spcBef>
                <a:spcPts val="2400"/>
              </a:spcBef>
              <a:spcAft>
                <a:spcPts val="2400"/>
              </a:spcAft>
              <a:buNone/>
            </a:pPr>
            <a:r>
              <a:rPr lang="nl" sz="1500">
                <a:solidFill>
                  <a:srgbClr val="404040"/>
                </a:solidFill>
                <a:highlight>
                  <a:srgbClr val="FFFFFF"/>
                </a:highlight>
                <a:latin typeface="Lexend"/>
                <a:ea typeface="Lexend"/>
                <a:cs typeface="Lexend"/>
                <a:sym typeface="Lexend"/>
              </a:rPr>
              <a:t>PESO: Paid, Earned, Shared, Owned. </a:t>
            </a:r>
            <a:r>
              <a:rPr lang="nl" sz="1200">
                <a:solidFill>
                  <a:srgbClr val="404040"/>
                </a:solidFill>
                <a:highlight>
                  <a:srgbClr val="FFFFFF"/>
                </a:highlight>
                <a:latin typeface="Lexend"/>
                <a:ea typeface="Lexend"/>
                <a:cs typeface="Lexend"/>
                <a:sym typeface="Lexend"/>
              </a:rPr>
              <a:t>source: </a:t>
            </a:r>
            <a:r>
              <a:rPr lang="nl" sz="1200" u="sng">
                <a:solidFill>
                  <a:srgbClr val="DB0A2D"/>
                </a:solidFill>
                <a:highlight>
                  <a:srgbClr val="FFFFFF"/>
                </a:highlight>
                <a:latin typeface="Lexend"/>
                <a:ea typeface="Lexend"/>
                <a:cs typeface="Lexend"/>
                <a:sym typeface="Lexend"/>
                <a:hlinkClick r:id="rId7">
                  <a:extLst>
                    <a:ext uri="{A12FA001-AC4F-418D-AE19-62706E023703}">
                      <ahyp:hlinkClr val="tx"/>
                    </a:ext>
                  </a:extLst>
                </a:hlinkClick>
              </a:rPr>
              <a:t>https://www.ipsis.nl/over-ons/nieuws/het-peso-model-bij-diverse-media/</a:t>
            </a:r>
            <a:endParaRPr sz="1200">
              <a:latin typeface="Lexend"/>
              <a:ea typeface="Lexend"/>
              <a:cs typeface="Lexend"/>
              <a:sym typeface="Lexend"/>
            </a:endParaRPr>
          </a:p>
        </p:txBody>
      </p:sp>
      <p:pic>
        <p:nvPicPr>
          <p:cNvPr id="130" name="Google Shape;130;p23"/>
          <p:cNvPicPr preferRelativeResize="0"/>
          <p:nvPr/>
        </p:nvPicPr>
        <p:blipFill>
          <a:blip r:embed="rId8">
            <a:alphaModFix/>
          </a:blip>
          <a:stretch>
            <a:fillRect/>
          </a:stretch>
        </p:blipFill>
        <p:spPr>
          <a:xfrm>
            <a:off x="4572000" y="837975"/>
            <a:ext cx="4109700" cy="289733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25000"/>
              </a:lnSpc>
              <a:spcBef>
                <a:spcPts val="600"/>
              </a:spcBef>
              <a:spcAft>
                <a:spcPts val="300"/>
              </a:spcAft>
              <a:buNone/>
            </a:pPr>
            <a:r>
              <a:rPr lang="nl" sz="2000">
                <a:highlight>
                  <a:srgbClr val="FFFFFF"/>
                </a:highlight>
                <a:latin typeface="Lexend ExtraBold"/>
                <a:ea typeface="Lexend ExtraBold"/>
                <a:cs typeface="Lexend ExtraBold"/>
                <a:sym typeface="Lexend ExtraBold"/>
              </a:rPr>
              <a:t>Meso-omgeving voor Communicatiestrategie Analyseren</a:t>
            </a:r>
            <a:endParaRPr sz="2000"/>
          </a:p>
        </p:txBody>
      </p:sp>
      <p:sp>
        <p:nvSpPr>
          <p:cNvPr id="136" name="Google Shape;136;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Clr>
                <a:schemeClr val="dk1"/>
              </a:buClr>
              <a:buSzPts val="1100"/>
              <a:buFont typeface="Arial"/>
              <a:buNone/>
            </a:pPr>
            <a:r>
              <a:rPr lang="nl" sz="1600">
                <a:solidFill>
                  <a:schemeClr val="dk1"/>
                </a:solidFill>
                <a:highlight>
                  <a:srgbClr val="FFFFFF"/>
                </a:highlight>
                <a:latin typeface="Lexend ExtraBold"/>
                <a:ea typeface="Lexend ExtraBold"/>
                <a:cs typeface="Lexend ExtraBold"/>
                <a:sym typeface="Lexend ExtraBold"/>
              </a:rPr>
              <a:t>Doelgroep</a:t>
            </a:r>
            <a:endParaRPr sz="1600">
              <a:solidFill>
                <a:schemeClr val="dk1"/>
              </a:solidFill>
              <a:highlight>
                <a:srgbClr val="FFFFFF"/>
              </a:highlight>
              <a:latin typeface="Lexend ExtraBold"/>
              <a:ea typeface="Lexend ExtraBold"/>
              <a:cs typeface="Lexend ExtraBold"/>
              <a:sym typeface="Lexend ExtraBold"/>
            </a:endParaRPr>
          </a:p>
          <a:p>
            <a:pPr indent="0" lvl="0" marL="0" rtl="0" algn="l">
              <a:spcBef>
                <a:spcPts val="2100"/>
              </a:spcBef>
              <a:spcAft>
                <a:spcPts val="0"/>
              </a:spcAft>
              <a:buNone/>
            </a:pPr>
            <a:r>
              <a:rPr lang="nl" sz="1600">
                <a:solidFill>
                  <a:schemeClr val="dk1"/>
                </a:solidFill>
                <a:highlight>
                  <a:srgbClr val="FFFFFF"/>
                </a:highlight>
                <a:latin typeface="Lexend"/>
                <a:ea typeface="Lexend"/>
                <a:cs typeface="Lexend"/>
                <a:sym typeface="Lexend"/>
              </a:rPr>
              <a:t>Wat zijn segmentatie-kenmerken van de communicatiedoelgroep van de campagne van deze Concurrent? </a:t>
            </a:r>
            <a:endParaRPr sz="1600">
              <a:solidFill>
                <a:schemeClr val="dk1"/>
              </a:solidFill>
              <a:highlight>
                <a:srgbClr val="FFFFFF"/>
              </a:highlight>
              <a:latin typeface="Lexend"/>
              <a:ea typeface="Lexend"/>
              <a:cs typeface="Lexend"/>
              <a:sym typeface="Lexend"/>
            </a:endParaRPr>
          </a:p>
          <a:p>
            <a:pPr indent="-330200" lvl="0" marL="457200" rtl="0" algn="l">
              <a:spcBef>
                <a:spcPts val="280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Probeer hier achter te komen via deskresearch (vermeld je bronnen!), als dit niet lukt dan kun je dit zelf interpreteren.</a:t>
            </a:r>
            <a:endParaRPr sz="1600">
              <a:solidFill>
                <a:schemeClr val="dk1"/>
              </a:solidFill>
              <a:highlight>
                <a:srgbClr val="FFFFFF"/>
              </a:highlight>
              <a:latin typeface="Lexend"/>
              <a:ea typeface="Lexend"/>
              <a:cs typeface="Lexend"/>
              <a:sym typeface="Lexend"/>
            </a:endParaRPr>
          </a:p>
          <a:p>
            <a:pPr indent="-330200" lvl="1" marL="1193800" rtl="0" algn="l">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Lees meer over </a:t>
            </a:r>
            <a:r>
              <a:rPr lang="nl" sz="1600" u="sng">
                <a:solidFill>
                  <a:schemeClr val="dk1"/>
                </a:solidFill>
                <a:highlight>
                  <a:srgbClr val="FFFFFF"/>
                </a:highlight>
                <a:latin typeface="Lexend"/>
                <a:ea typeface="Lexend"/>
                <a:cs typeface="Lexend"/>
                <a:sym typeface="Lexend"/>
                <a:hlinkClick r:id="rId3">
                  <a:extLst>
                    <a:ext uri="{A12FA001-AC4F-418D-AE19-62706E023703}">
                      <ahyp:hlinkClr val="tx"/>
                    </a:ext>
                  </a:extLst>
                </a:hlinkClick>
              </a:rPr>
              <a:t>Segmentatie</a:t>
            </a:r>
            <a:r>
              <a:rPr lang="nl" sz="1600">
                <a:solidFill>
                  <a:schemeClr val="dk1"/>
                </a:solidFill>
                <a:highlight>
                  <a:srgbClr val="FFFFFF"/>
                </a:highlight>
                <a:latin typeface="Lexend"/>
                <a:ea typeface="Lexend"/>
                <a:cs typeface="Lexend"/>
                <a:sym typeface="Lexend"/>
              </a:rPr>
              <a:t>.</a:t>
            </a:r>
            <a:endParaRPr sz="1600">
              <a:solidFill>
                <a:schemeClr val="dk1"/>
              </a:solidFill>
              <a:latin typeface="Lexend"/>
              <a:ea typeface="Lexend"/>
              <a:cs typeface="Lexend"/>
              <a:sym typeface="Lexen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25000"/>
              </a:lnSpc>
              <a:spcBef>
                <a:spcPts val="600"/>
              </a:spcBef>
              <a:spcAft>
                <a:spcPts val="300"/>
              </a:spcAft>
              <a:buNone/>
            </a:pPr>
            <a:r>
              <a:rPr lang="nl" sz="2000">
                <a:highlight>
                  <a:srgbClr val="FFFFFF"/>
                </a:highlight>
                <a:latin typeface="Lexend ExtraBold"/>
                <a:ea typeface="Lexend ExtraBold"/>
                <a:cs typeface="Lexend ExtraBold"/>
                <a:sym typeface="Lexend ExtraBold"/>
              </a:rPr>
              <a:t>Meso-omgeving voor Communicatiestrategie Analyseren</a:t>
            </a:r>
            <a:endParaRPr sz="2000"/>
          </a:p>
        </p:txBody>
      </p:sp>
      <p:sp>
        <p:nvSpPr>
          <p:cNvPr id="142" name="Google Shape;142;p2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Clr>
                <a:schemeClr val="dk1"/>
              </a:buClr>
              <a:buSzPts val="1100"/>
              <a:buFont typeface="Arial"/>
              <a:buNone/>
            </a:pPr>
            <a:r>
              <a:rPr lang="nl" sz="1600">
                <a:solidFill>
                  <a:schemeClr val="dk1"/>
                </a:solidFill>
                <a:highlight>
                  <a:srgbClr val="FFFFFF"/>
                </a:highlight>
                <a:latin typeface="Lexend ExtraBold"/>
                <a:ea typeface="Lexend ExtraBold"/>
                <a:cs typeface="Lexend ExtraBold"/>
                <a:sym typeface="Lexend ExtraBold"/>
              </a:rPr>
              <a:t>Effecten</a:t>
            </a:r>
            <a:endParaRPr sz="1600">
              <a:solidFill>
                <a:schemeClr val="dk1"/>
              </a:solidFill>
              <a:highlight>
                <a:srgbClr val="FFFFFF"/>
              </a:highlight>
              <a:latin typeface="Lexend ExtraBold"/>
              <a:ea typeface="Lexend ExtraBold"/>
              <a:cs typeface="Lexend ExtraBold"/>
              <a:sym typeface="Lexend ExtraBold"/>
            </a:endParaRPr>
          </a:p>
          <a:p>
            <a:pPr indent="0" lvl="0" marL="0" rtl="0" algn="l">
              <a:spcBef>
                <a:spcPts val="700"/>
              </a:spcBef>
              <a:spcAft>
                <a:spcPts val="0"/>
              </a:spcAft>
              <a:buNone/>
            </a:pPr>
            <a:r>
              <a:rPr lang="nl" sz="1600">
                <a:solidFill>
                  <a:schemeClr val="dk1"/>
                </a:solidFill>
                <a:highlight>
                  <a:srgbClr val="FFFFFF"/>
                </a:highlight>
                <a:latin typeface="Lexend"/>
                <a:ea typeface="Lexend"/>
                <a:cs typeface="Lexend"/>
                <a:sym typeface="Lexend"/>
              </a:rPr>
              <a:t>Welke Effecten bij welke Segmenten/ Doelgroepen probeert deze Concurrent te bereiken?</a:t>
            </a:r>
            <a:endParaRPr sz="1600">
              <a:solidFill>
                <a:schemeClr val="dk1"/>
              </a:solidFill>
              <a:highlight>
                <a:srgbClr val="FFFFFF"/>
              </a:highlight>
              <a:latin typeface="Lexend"/>
              <a:ea typeface="Lexend"/>
              <a:cs typeface="Lexend"/>
              <a:sym typeface="Lexend"/>
            </a:endParaRPr>
          </a:p>
          <a:p>
            <a:pPr indent="-330200" lvl="0" marL="457200" rtl="0" algn="l">
              <a:spcBef>
                <a:spcPts val="140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Geef bij elk segment/ doelgroep aan welke </a:t>
            </a:r>
            <a:r>
              <a:rPr i="1" lang="nl" sz="1600">
                <a:solidFill>
                  <a:schemeClr val="dk1"/>
                </a:solidFill>
                <a:highlight>
                  <a:srgbClr val="FFFFFF"/>
                </a:highlight>
                <a:latin typeface="Lexend"/>
                <a:ea typeface="Lexend"/>
                <a:cs typeface="Lexend"/>
                <a:sym typeface="Lexend"/>
              </a:rPr>
              <a:t>kennis</a:t>
            </a:r>
            <a:r>
              <a:rPr lang="nl" sz="1600">
                <a:solidFill>
                  <a:schemeClr val="dk1"/>
                </a:solidFill>
                <a:highlight>
                  <a:srgbClr val="FFFFFF"/>
                </a:highlight>
                <a:latin typeface="Lexend"/>
                <a:ea typeface="Lexend"/>
                <a:cs typeface="Lexend"/>
                <a:sym typeface="Lexend"/>
              </a:rPr>
              <a:t> de concurrent probeert over te brengen. Wat moet de doelgroep </a:t>
            </a:r>
            <a:r>
              <a:rPr i="1" lang="nl" sz="1600">
                <a:solidFill>
                  <a:schemeClr val="dk1"/>
                </a:solidFill>
                <a:highlight>
                  <a:srgbClr val="FFFFFF"/>
                </a:highlight>
                <a:latin typeface="Lexend"/>
                <a:ea typeface="Lexend"/>
                <a:cs typeface="Lexend"/>
                <a:sym typeface="Lexend"/>
              </a:rPr>
              <a:t>weten</a:t>
            </a:r>
            <a:r>
              <a:rPr lang="nl" sz="1600">
                <a:solidFill>
                  <a:schemeClr val="dk1"/>
                </a:solidFill>
                <a:highlight>
                  <a:srgbClr val="FFFFFF"/>
                </a:highlight>
                <a:latin typeface="Lexend"/>
                <a:ea typeface="Lexend"/>
                <a:cs typeface="Lexend"/>
                <a:sym typeface="Lexend"/>
              </a:rPr>
              <a:t>?</a:t>
            </a:r>
            <a:endParaRPr sz="1600">
              <a:solidFill>
                <a:schemeClr val="dk1"/>
              </a:solidFill>
              <a:highlight>
                <a:srgbClr val="FFFFFF"/>
              </a:highlight>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Geef bij elk segment/ doelgroep aan welke </a:t>
            </a:r>
            <a:r>
              <a:rPr i="1" lang="nl" sz="1600">
                <a:solidFill>
                  <a:schemeClr val="dk1"/>
                </a:solidFill>
                <a:highlight>
                  <a:srgbClr val="FFFFFF"/>
                </a:highlight>
                <a:latin typeface="Lexend"/>
                <a:ea typeface="Lexend"/>
                <a:cs typeface="Lexend"/>
                <a:sym typeface="Lexend"/>
              </a:rPr>
              <a:t>houding</a:t>
            </a:r>
            <a:r>
              <a:rPr lang="nl" sz="1600">
                <a:solidFill>
                  <a:schemeClr val="dk1"/>
                </a:solidFill>
                <a:highlight>
                  <a:srgbClr val="FFFFFF"/>
                </a:highlight>
                <a:latin typeface="Lexend"/>
                <a:ea typeface="Lexend"/>
                <a:cs typeface="Lexend"/>
                <a:sym typeface="Lexend"/>
              </a:rPr>
              <a:t> de concurrent probeert op te roepen. Wat moet de doelgroep </a:t>
            </a:r>
            <a:r>
              <a:rPr i="1" lang="nl" sz="1600">
                <a:solidFill>
                  <a:schemeClr val="dk1"/>
                </a:solidFill>
                <a:highlight>
                  <a:srgbClr val="FFFFFF"/>
                </a:highlight>
                <a:latin typeface="Lexend"/>
                <a:ea typeface="Lexend"/>
                <a:cs typeface="Lexend"/>
                <a:sym typeface="Lexend"/>
              </a:rPr>
              <a:t>voelen</a:t>
            </a:r>
            <a:r>
              <a:rPr lang="nl" sz="1600">
                <a:solidFill>
                  <a:schemeClr val="dk1"/>
                </a:solidFill>
                <a:highlight>
                  <a:srgbClr val="FFFFFF"/>
                </a:highlight>
                <a:latin typeface="Lexend"/>
                <a:ea typeface="Lexend"/>
                <a:cs typeface="Lexend"/>
                <a:sym typeface="Lexend"/>
              </a:rPr>
              <a:t>?</a:t>
            </a:r>
            <a:endParaRPr sz="1600">
              <a:solidFill>
                <a:schemeClr val="dk1"/>
              </a:solidFill>
              <a:highlight>
                <a:srgbClr val="FFFFFF"/>
              </a:highlight>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Geef bij elk segment/ doelgroep aan welke </a:t>
            </a:r>
            <a:r>
              <a:rPr i="1" lang="nl" sz="1600">
                <a:solidFill>
                  <a:schemeClr val="dk1"/>
                </a:solidFill>
                <a:highlight>
                  <a:srgbClr val="FFFFFF"/>
                </a:highlight>
                <a:latin typeface="Lexend"/>
                <a:ea typeface="Lexend"/>
                <a:cs typeface="Lexend"/>
                <a:sym typeface="Lexend"/>
              </a:rPr>
              <a:t>gedrag</a:t>
            </a:r>
            <a:r>
              <a:rPr lang="nl" sz="1600">
                <a:solidFill>
                  <a:schemeClr val="dk1"/>
                </a:solidFill>
                <a:highlight>
                  <a:srgbClr val="FFFFFF"/>
                </a:highlight>
                <a:latin typeface="Lexend"/>
                <a:ea typeface="Lexend"/>
                <a:cs typeface="Lexend"/>
                <a:sym typeface="Lexend"/>
              </a:rPr>
              <a:t> de concurrent probeert op te roepen. Wat moet de doelgroep </a:t>
            </a:r>
            <a:r>
              <a:rPr i="1" lang="nl" sz="1600">
                <a:solidFill>
                  <a:schemeClr val="dk1"/>
                </a:solidFill>
                <a:highlight>
                  <a:srgbClr val="FFFFFF"/>
                </a:highlight>
                <a:latin typeface="Lexend"/>
                <a:ea typeface="Lexend"/>
                <a:cs typeface="Lexend"/>
                <a:sym typeface="Lexend"/>
              </a:rPr>
              <a:t>doen</a:t>
            </a:r>
            <a:r>
              <a:rPr lang="nl" sz="1600">
                <a:solidFill>
                  <a:schemeClr val="dk1"/>
                </a:solidFill>
                <a:highlight>
                  <a:srgbClr val="FFFFFF"/>
                </a:highlight>
                <a:latin typeface="Lexend"/>
                <a:ea typeface="Lexend"/>
                <a:cs typeface="Lexend"/>
                <a:sym typeface="Lexend"/>
              </a:rPr>
              <a:t>?</a:t>
            </a:r>
            <a:endParaRPr sz="1600">
              <a:solidFill>
                <a:schemeClr val="dk1"/>
              </a:solidFill>
              <a:highlight>
                <a:srgbClr val="FFFFFF"/>
              </a:highlight>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Probeer hier achter te komen via deskresearch (vermeld je bronnen!), als dit niet lukt dan kun je dit zelf interpreteren.</a:t>
            </a:r>
            <a:endParaRPr sz="1600">
              <a:solidFill>
                <a:schemeClr val="dk1"/>
              </a:solidFill>
              <a:latin typeface="Lexend"/>
              <a:ea typeface="Lexend"/>
              <a:cs typeface="Lexend"/>
              <a:sym typeface="Lexen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25000"/>
              </a:lnSpc>
              <a:spcBef>
                <a:spcPts val="600"/>
              </a:spcBef>
              <a:spcAft>
                <a:spcPts val="300"/>
              </a:spcAft>
              <a:buNone/>
            </a:pPr>
            <a:r>
              <a:rPr lang="nl" sz="2000">
                <a:highlight>
                  <a:srgbClr val="FFFFFF"/>
                </a:highlight>
                <a:latin typeface="Lexend ExtraBold"/>
                <a:ea typeface="Lexend ExtraBold"/>
                <a:cs typeface="Lexend ExtraBold"/>
                <a:sym typeface="Lexend ExtraBold"/>
              </a:rPr>
              <a:t>Meso-omgeving voor Communicatiestrategie Analyseren</a:t>
            </a:r>
            <a:endParaRPr sz="2000"/>
          </a:p>
        </p:txBody>
      </p:sp>
      <p:sp>
        <p:nvSpPr>
          <p:cNvPr id="148" name="Google Shape;148;p26"/>
          <p:cNvSpPr txBox="1"/>
          <p:nvPr>
            <p:ph idx="1" type="body"/>
          </p:nvPr>
        </p:nvSpPr>
        <p:spPr>
          <a:xfrm>
            <a:off x="311700" y="1152475"/>
            <a:ext cx="4351200" cy="3990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nl" sz="1600">
                <a:solidFill>
                  <a:schemeClr val="dk1"/>
                </a:solidFill>
                <a:highlight>
                  <a:srgbClr val="FFFFFF"/>
                </a:highlight>
                <a:latin typeface="Lexend"/>
                <a:ea typeface="Lexend"/>
                <a:cs typeface="Lexend"/>
                <a:sym typeface="Lexend"/>
              </a:rPr>
              <a:t>Analyseer minstens drie Best Practices op dezelfde manier.</a:t>
            </a:r>
            <a:endParaRPr sz="1600">
              <a:solidFill>
                <a:schemeClr val="dk1"/>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t/>
            </a:r>
            <a:endParaRPr sz="1600">
              <a:solidFill>
                <a:schemeClr val="dk1"/>
              </a:solidFill>
              <a:highlight>
                <a:srgbClr val="FFFFFF"/>
              </a:highlight>
              <a:latin typeface="Lexend ExtraBold"/>
              <a:ea typeface="Lexend ExtraBold"/>
              <a:cs typeface="Lexend ExtraBold"/>
              <a:sym typeface="Lexend ExtraBold"/>
            </a:endParaRPr>
          </a:p>
          <a:p>
            <a:pPr indent="0" lvl="0" marL="0" rtl="0" algn="l">
              <a:lnSpc>
                <a:spcPct val="100000"/>
              </a:lnSpc>
              <a:spcBef>
                <a:spcPts val="0"/>
              </a:spcBef>
              <a:spcAft>
                <a:spcPts val="0"/>
              </a:spcAft>
              <a:buNone/>
            </a:pPr>
            <a:r>
              <a:rPr lang="nl" sz="1600">
                <a:solidFill>
                  <a:schemeClr val="dk1"/>
                </a:solidFill>
                <a:highlight>
                  <a:srgbClr val="FFFFFF"/>
                </a:highlight>
                <a:latin typeface="Lexend ExtraBold"/>
                <a:ea typeface="Lexend ExtraBold"/>
                <a:cs typeface="Lexend ExtraBold"/>
                <a:sym typeface="Lexend ExtraBold"/>
              </a:rPr>
              <a:t>Best Practices:</a:t>
            </a:r>
            <a:endParaRPr sz="1600">
              <a:solidFill>
                <a:schemeClr val="dk1"/>
              </a:solidFill>
              <a:highlight>
                <a:srgbClr val="FFFFFF"/>
              </a:highlight>
              <a:latin typeface="Lexend ExtraBold"/>
              <a:ea typeface="Lexend ExtraBold"/>
              <a:cs typeface="Lexend ExtraBold"/>
              <a:sym typeface="Lexend ExtraBold"/>
            </a:endParaRPr>
          </a:p>
          <a:p>
            <a:pPr indent="-330200" lvl="0" marL="457200" rtl="0" algn="l">
              <a:lnSpc>
                <a:spcPct val="100000"/>
              </a:lnSpc>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Voorbeelden van andere bedrijven/ organisaties die een vergelijkbaar probleem hebben opgelost en die voor jou een voorbeeld zijn waar je van kunt leren. </a:t>
            </a:r>
            <a:endParaRPr sz="1600">
              <a:solidFill>
                <a:schemeClr val="dk1"/>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Communicatie-problemen die ze hebben opgelost!</a:t>
            </a:r>
            <a:endParaRPr sz="1600">
              <a:solidFill>
                <a:schemeClr val="dk1"/>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Kan gaan over heel andere producten in heel andere landen of markten.</a:t>
            </a:r>
            <a:endParaRPr sz="1600">
              <a:solidFill>
                <a:schemeClr val="dk1"/>
              </a:solidFill>
              <a:latin typeface="Lexend"/>
              <a:ea typeface="Lexend"/>
              <a:cs typeface="Lexend"/>
              <a:sym typeface="Lexend"/>
            </a:endParaRPr>
          </a:p>
          <a:p>
            <a:pPr indent="0" lvl="0" marL="0" rtl="0" algn="l">
              <a:lnSpc>
                <a:spcPct val="150000"/>
              </a:lnSpc>
              <a:spcBef>
                <a:spcPts val="600"/>
              </a:spcBef>
              <a:spcAft>
                <a:spcPts val="300"/>
              </a:spcAft>
              <a:buNone/>
            </a:pPr>
            <a:r>
              <a:t/>
            </a:r>
            <a:endParaRPr sz="1600">
              <a:solidFill>
                <a:schemeClr val="dk1"/>
              </a:solidFill>
              <a:highlight>
                <a:srgbClr val="FFFFFF"/>
              </a:highlight>
              <a:latin typeface="Lexend"/>
              <a:ea typeface="Lexend"/>
              <a:cs typeface="Lexend"/>
              <a:sym typeface="Lexend"/>
            </a:endParaRPr>
          </a:p>
        </p:txBody>
      </p:sp>
      <p:sp>
        <p:nvSpPr>
          <p:cNvPr id="149" name="Google Shape;149;p26"/>
          <p:cNvSpPr txBox="1"/>
          <p:nvPr>
            <p:ph idx="2" type="body"/>
          </p:nvPr>
        </p:nvSpPr>
        <p:spPr>
          <a:xfrm>
            <a:off x="4832400" y="1152475"/>
            <a:ext cx="3999900" cy="3615600"/>
          </a:xfrm>
          <a:prstGeom prst="rect">
            <a:avLst/>
          </a:prstGeom>
          <a:solidFill>
            <a:srgbClr val="C9DAF8"/>
          </a:solidFill>
        </p:spPr>
        <p:txBody>
          <a:bodyPr anchorCtr="0" anchor="t" bIns="91425" lIns="91425" spcFirstLastPara="1" rIns="91425" wrap="square" tIns="91425">
            <a:noAutofit/>
          </a:bodyPr>
          <a:lstStyle/>
          <a:p>
            <a:pPr indent="0" lvl="0" marL="0" rtl="0" algn="l">
              <a:lnSpc>
                <a:spcPct val="100000"/>
              </a:lnSpc>
              <a:spcBef>
                <a:spcPts val="1400"/>
              </a:spcBef>
              <a:spcAft>
                <a:spcPts val="0"/>
              </a:spcAft>
              <a:buClr>
                <a:schemeClr val="dk1"/>
              </a:buClr>
              <a:buSzPts val="1100"/>
              <a:buFont typeface="Arial"/>
              <a:buNone/>
            </a:pPr>
            <a:r>
              <a:rPr lang="nl" sz="1600">
                <a:solidFill>
                  <a:schemeClr val="dk1"/>
                </a:solidFill>
                <a:highlight>
                  <a:srgbClr val="C9DAF8"/>
                </a:highlight>
                <a:latin typeface="Lexend Medium"/>
                <a:ea typeface="Lexend Medium"/>
                <a:cs typeface="Lexend Medium"/>
                <a:sym typeface="Lexend Medium"/>
              </a:rPr>
              <a:t>Best Practices vinden:</a:t>
            </a:r>
            <a:endParaRPr sz="1600">
              <a:solidFill>
                <a:schemeClr val="dk1"/>
              </a:solidFill>
              <a:highlight>
                <a:srgbClr val="C9DAF8"/>
              </a:highlight>
              <a:latin typeface="Lexend Medium"/>
              <a:ea typeface="Lexend Medium"/>
              <a:cs typeface="Lexend Medium"/>
              <a:sym typeface="Lexend Medium"/>
            </a:endParaRPr>
          </a:p>
          <a:p>
            <a:pPr indent="-330200" lvl="0" marL="457200" rtl="0" algn="l">
              <a:lnSpc>
                <a:spcPct val="100000"/>
              </a:lnSpc>
              <a:spcBef>
                <a:spcPts val="2100"/>
              </a:spcBef>
              <a:spcAft>
                <a:spcPts val="0"/>
              </a:spcAft>
              <a:buClr>
                <a:schemeClr val="dk1"/>
              </a:buClr>
              <a:buSzPts val="1600"/>
              <a:buFont typeface="Lexend Medium"/>
              <a:buChar char="●"/>
            </a:pPr>
            <a:r>
              <a:rPr lang="nl" sz="1600">
                <a:solidFill>
                  <a:schemeClr val="dk1"/>
                </a:solidFill>
                <a:highlight>
                  <a:srgbClr val="C9DAF8"/>
                </a:highlight>
                <a:latin typeface="Lexend Medium"/>
                <a:ea typeface="Lexend Medium"/>
                <a:cs typeface="Lexend Medium"/>
                <a:sym typeface="Lexend Medium"/>
              </a:rPr>
              <a:t>Goede voorbeelden van campagnes staan vaak in leerboeken over Communicatie, Marketingcommunicatie of Marketing.</a:t>
            </a:r>
            <a:endParaRPr sz="1600">
              <a:solidFill>
                <a:schemeClr val="dk1"/>
              </a:solidFill>
              <a:highlight>
                <a:srgbClr val="C9DAF8"/>
              </a:highlight>
              <a:latin typeface="Lexend Medium"/>
              <a:ea typeface="Lexend Medium"/>
              <a:cs typeface="Lexend Medium"/>
              <a:sym typeface="Lexend Medium"/>
            </a:endParaRPr>
          </a:p>
          <a:p>
            <a:pPr indent="-330200" lvl="0" marL="457200" rtl="0" algn="l">
              <a:lnSpc>
                <a:spcPct val="100000"/>
              </a:lnSpc>
              <a:spcBef>
                <a:spcPts val="0"/>
              </a:spcBef>
              <a:spcAft>
                <a:spcPts val="0"/>
              </a:spcAft>
              <a:buClr>
                <a:schemeClr val="dk1"/>
              </a:buClr>
              <a:buSzPts val="1600"/>
              <a:buFont typeface="Lexend Medium"/>
              <a:buChar char="●"/>
            </a:pPr>
            <a:r>
              <a:rPr lang="nl" sz="1600">
                <a:solidFill>
                  <a:schemeClr val="dk1"/>
                </a:solidFill>
                <a:highlight>
                  <a:srgbClr val="C9DAF8"/>
                </a:highlight>
                <a:latin typeface="Lexend Medium"/>
                <a:ea typeface="Lexend Medium"/>
                <a:cs typeface="Lexend Medium"/>
                <a:sym typeface="Lexend Medium"/>
              </a:rPr>
              <a:t>Actuele voorbeelden kun je vinden op: </a:t>
            </a:r>
            <a:r>
              <a:rPr lang="nl" sz="1600" u="sng">
                <a:solidFill>
                  <a:srgbClr val="DB0A2D"/>
                </a:solidFill>
                <a:highlight>
                  <a:srgbClr val="C9DAF8"/>
                </a:highlight>
                <a:latin typeface="Lexend Medium"/>
                <a:ea typeface="Lexend Medium"/>
                <a:cs typeface="Lexend Medium"/>
                <a:sym typeface="Lexend Medium"/>
                <a:hlinkClick r:id="rId3">
                  <a:extLst>
                    <a:ext uri="{A12FA001-AC4F-418D-AE19-62706E023703}">
                      <ahyp:hlinkClr val="tx"/>
                    </a:ext>
                  </a:extLst>
                </a:hlinkClick>
              </a:rPr>
              <a:t>Effies.nl</a:t>
            </a:r>
            <a:r>
              <a:rPr lang="nl" sz="1600">
                <a:solidFill>
                  <a:schemeClr val="dk1"/>
                </a:solidFill>
                <a:highlight>
                  <a:srgbClr val="C9DAF8"/>
                </a:highlight>
                <a:latin typeface="Lexend Medium"/>
                <a:ea typeface="Lexend Medium"/>
                <a:cs typeface="Lexend Medium"/>
                <a:sym typeface="Lexend Medium"/>
              </a:rPr>
              <a:t>.</a:t>
            </a:r>
            <a:endParaRPr sz="1600">
              <a:solidFill>
                <a:schemeClr val="dk1"/>
              </a:solidFill>
              <a:highlight>
                <a:srgbClr val="C9DAF8"/>
              </a:highlight>
              <a:latin typeface="Lexend Medium"/>
              <a:ea typeface="Lexend Medium"/>
              <a:cs typeface="Lexend Medium"/>
              <a:sym typeface="Lexend Medium"/>
            </a:endParaRPr>
          </a:p>
          <a:p>
            <a:pPr indent="0" lvl="0" marL="0" rtl="0" algn="l">
              <a:lnSpc>
                <a:spcPct val="100000"/>
              </a:lnSpc>
              <a:spcBef>
                <a:spcPts val="2800"/>
              </a:spcBef>
              <a:spcAft>
                <a:spcPts val="0"/>
              </a:spcAft>
              <a:buClr>
                <a:schemeClr val="dk1"/>
              </a:buClr>
              <a:buSzPts val="1100"/>
              <a:buFont typeface="Arial"/>
              <a:buNone/>
            </a:pPr>
            <a:r>
              <a:rPr lang="nl" sz="1600">
                <a:solidFill>
                  <a:schemeClr val="dk1"/>
                </a:solidFill>
                <a:highlight>
                  <a:srgbClr val="C9DAF8"/>
                </a:highlight>
                <a:latin typeface="Lexend Medium"/>
                <a:ea typeface="Lexend Medium"/>
                <a:cs typeface="Lexend Medium"/>
                <a:sym typeface="Lexend Medium"/>
              </a:rPr>
              <a:t>Concludeer: Lessons Learnt</a:t>
            </a:r>
            <a:endParaRPr sz="1600">
              <a:solidFill>
                <a:schemeClr val="dk1"/>
              </a:solidFill>
              <a:highlight>
                <a:srgbClr val="C9DAF8"/>
              </a:highlight>
              <a:latin typeface="Lexend Medium"/>
              <a:ea typeface="Lexend Medium"/>
              <a:cs typeface="Lexend Medium"/>
              <a:sym typeface="Lexend Medium"/>
            </a:endParaRPr>
          </a:p>
          <a:p>
            <a:pPr indent="-330200" lvl="0" marL="457200" rtl="0" algn="l">
              <a:lnSpc>
                <a:spcPct val="100000"/>
              </a:lnSpc>
              <a:spcBef>
                <a:spcPts val="600"/>
              </a:spcBef>
              <a:spcAft>
                <a:spcPts val="0"/>
              </a:spcAft>
              <a:buClr>
                <a:schemeClr val="dk1"/>
              </a:buClr>
              <a:buSzPts val="1600"/>
              <a:buFont typeface="Lexend Medium"/>
              <a:buChar char="●"/>
            </a:pPr>
            <a:r>
              <a:rPr lang="nl" sz="1600">
                <a:solidFill>
                  <a:schemeClr val="dk1"/>
                </a:solidFill>
                <a:highlight>
                  <a:srgbClr val="C9DAF8"/>
                </a:highlight>
                <a:latin typeface="Lexend Medium"/>
                <a:ea typeface="Lexend Medium"/>
                <a:cs typeface="Lexend Medium"/>
                <a:sym typeface="Lexend Medium"/>
              </a:rPr>
              <a:t>Wat kun je leren uit deze Best Practices?</a:t>
            </a:r>
            <a:endParaRPr sz="1600">
              <a:solidFill>
                <a:schemeClr val="dk1"/>
              </a:solidFill>
              <a:highlight>
                <a:srgbClr val="C9DAF8"/>
              </a:highlight>
              <a:latin typeface="Lexend Medium"/>
              <a:ea typeface="Lexend Medium"/>
              <a:cs typeface="Lexend Medium"/>
              <a:sym typeface="Lexend Medium"/>
            </a:endParaRPr>
          </a:p>
          <a:p>
            <a:pPr indent="0" lvl="0" marL="0" rtl="0" algn="l">
              <a:lnSpc>
                <a:spcPct val="100000"/>
              </a:lnSpc>
              <a:spcBef>
                <a:spcPts val="300"/>
              </a:spcBef>
              <a:spcAft>
                <a:spcPts val="1200"/>
              </a:spcAft>
              <a:buNone/>
            </a:pPr>
            <a:r>
              <a:t/>
            </a:r>
            <a:endParaRPr sz="1600">
              <a:highlight>
                <a:srgbClr val="C9DAF8"/>
              </a:highlight>
              <a:latin typeface="Lexend Medium"/>
              <a:ea typeface="Lexend Medium"/>
              <a:cs typeface="Lexend Medium"/>
              <a:sym typeface="Lexend Medium"/>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25000"/>
              </a:lnSpc>
              <a:spcBef>
                <a:spcPts val="600"/>
              </a:spcBef>
              <a:spcAft>
                <a:spcPts val="300"/>
              </a:spcAft>
              <a:buNone/>
            </a:pPr>
            <a:r>
              <a:rPr lang="nl" sz="2000">
                <a:highlight>
                  <a:srgbClr val="FFFFFF"/>
                </a:highlight>
                <a:latin typeface="Lexend ExtraBold"/>
                <a:ea typeface="Lexend ExtraBold"/>
                <a:cs typeface="Lexend ExtraBold"/>
                <a:sym typeface="Lexend ExtraBold"/>
              </a:rPr>
              <a:t>Meso-omgeving voor Communicatiestrategie Analyseren</a:t>
            </a:r>
            <a:endParaRPr sz="2000"/>
          </a:p>
        </p:txBody>
      </p:sp>
      <p:sp>
        <p:nvSpPr>
          <p:cNvPr id="155" name="Google Shape;155;p27"/>
          <p:cNvSpPr txBox="1"/>
          <p:nvPr>
            <p:ph idx="1" type="body"/>
          </p:nvPr>
        </p:nvSpPr>
        <p:spPr>
          <a:xfrm>
            <a:off x="311700" y="1010451"/>
            <a:ext cx="8520600" cy="332700"/>
          </a:xfrm>
          <a:prstGeom prst="rect">
            <a:avLst/>
          </a:prstGeom>
        </p:spPr>
        <p:txBody>
          <a:bodyPr anchorCtr="0" anchor="t" bIns="91425" lIns="91425" spcFirstLastPara="1" rIns="91425" wrap="square" tIns="91425">
            <a:noAutofit/>
          </a:bodyPr>
          <a:lstStyle/>
          <a:p>
            <a:pPr indent="0" lvl="0" marL="0" rtl="0" algn="l">
              <a:lnSpc>
                <a:spcPct val="150000"/>
              </a:lnSpc>
              <a:spcBef>
                <a:spcPts val="600"/>
              </a:spcBef>
              <a:spcAft>
                <a:spcPts val="300"/>
              </a:spcAft>
              <a:buNone/>
            </a:pPr>
            <a:r>
              <a:rPr i="1" lang="nl" sz="1600">
                <a:solidFill>
                  <a:schemeClr val="dk1"/>
                </a:solidFill>
                <a:highlight>
                  <a:srgbClr val="FFFFFF"/>
                </a:highlight>
                <a:latin typeface="Lexend ExtraBold"/>
                <a:ea typeface="Lexend ExtraBold"/>
                <a:cs typeface="Lexend ExtraBold"/>
                <a:sym typeface="Lexend ExtraBold"/>
              </a:rPr>
              <a:t>Best Practices</a:t>
            </a:r>
            <a:r>
              <a:rPr lang="nl" sz="1600">
                <a:solidFill>
                  <a:schemeClr val="dk1"/>
                </a:solidFill>
                <a:highlight>
                  <a:srgbClr val="FFFFFF"/>
                </a:highlight>
                <a:latin typeface="Lexend ExtraBold"/>
                <a:ea typeface="Lexend ExtraBold"/>
                <a:cs typeface="Lexend ExtraBold"/>
                <a:sym typeface="Lexend ExtraBold"/>
              </a:rPr>
              <a:t> samenvatten in Tabel</a:t>
            </a:r>
            <a:endParaRPr sz="1600">
              <a:solidFill>
                <a:schemeClr val="dk1"/>
              </a:solidFill>
              <a:highlight>
                <a:srgbClr val="FFFFFF"/>
              </a:highlight>
              <a:latin typeface="Lexend ExtraBold"/>
              <a:ea typeface="Lexend ExtraBold"/>
              <a:cs typeface="Lexend ExtraBold"/>
              <a:sym typeface="Lexend ExtraBold"/>
            </a:endParaRPr>
          </a:p>
        </p:txBody>
      </p:sp>
      <p:graphicFrame>
        <p:nvGraphicFramePr>
          <p:cNvPr id="156" name="Google Shape;156;p27"/>
          <p:cNvGraphicFramePr/>
          <p:nvPr/>
        </p:nvGraphicFramePr>
        <p:xfrm>
          <a:off x="365450" y="1600745"/>
          <a:ext cx="3000000" cy="3000000"/>
        </p:xfrm>
        <a:graphic>
          <a:graphicData uri="http://schemas.openxmlformats.org/drawingml/2006/table">
            <a:tbl>
              <a:tblPr>
                <a:noFill/>
                <a:tableStyleId>{BFFBD5BF-ED74-4779-AF60-0564EE80B071}</a:tableStyleId>
              </a:tblPr>
              <a:tblGrid>
                <a:gridCol w="1540175"/>
                <a:gridCol w="1092475"/>
                <a:gridCol w="1072225"/>
                <a:gridCol w="967700"/>
                <a:gridCol w="869400"/>
                <a:gridCol w="978575"/>
                <a:gridCol w="989550"/>
                <a:gridCol w="956750"/>
              </a:tblGrid>
              <a:tr h="689825">
                <a:tc>
                  <a:txBody>
                    <a:bodyPr/>
                    <a:lstStyle/>
                    <a:p>
                      <a:pPr indent="0" lvl="0" marL="0" rtl="0" algn="l">
                        <a:lnSpc>
                          <a:spcPct val="115000"/>
                        </a:lnSpc>
                        <a:spcBef>
                          <a:spcPts val="0"/>
                        </a:spcBef>
                        <a:spcAft>
                          <a:spcPts val="1400"/>
                        </a:spcAft>
                        <a:buNone/>
                      </a:pPr>
                      <a:r>
                        <a:t/>
                      </a:r>
                      <a:endParaRPr>
                        <a:solidFill>
                          <a:schemeClr val="dk1"/>
                        </a:solidFill>
                        <a:latin typeface="Lexend ExtraBold"/>
                        <a:ea typeface="Lexend ExtraBold"/>
                        <a:cs typeface="Lexend ExtraBold"/>
                        <a:sym typeface="Lexend ExtraBol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l">
                        <a:lnSpc>
                          <a:spcPct val="115000"/>
                        </a:lnSpc>
                        <a:spcBef>
                          <a:spcPts val="0"/>
                        </a:spcBef>
                        <a:spcAft>
                          <a:spcPts val="1400"/>
                        </a:spcAft>
                        <a:buNone/>
                      </a:pPr>
                      <a:r>
                        <a:rPr lang="nl">
                          <a:solidFill>
                            <a:schemeClr val="dk1"/>
                          </a:solidFill>
                          <a:latin typeface="Lexend ExtraBold"/>
                          <a:ea typeface="Lexend ExtraBold"/>
                          <a:cs typeface="Lexend ExtraBold"/>
                          <a:sym typeface="Lexend ExtraBold"/>
                        </a:rPr>
                        <a:t>Afzenders</a:t>
                      </a:r>
                      <a:endParaRPr>
                        <a:solidFill>
                          <a:schemeClr val="dk1"/>
                        </a:solidFill>
                        <a:latin typeface="Lexend ExtraBold"/>
                        <a:ea typeface="Lexend ExtraBold"/>
                        <a:cs typeface="Lexend ExtraBold"/>
                        <a:sym typeface="Lexend ExtraBol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l">
                        <a:lnSpc>
                          <a:spcPct val="115000"/>
                        </a:lnSpc>
                        <a:spcBef>
                          <a:spcPts val="0"/>
                        </a:spcBef>
                        <a:spcAft>
                          <a:spcPts val="1400"/>
                        </a:spcAft>
                        <a:buNone/>
                      </a:pPr>
                      <a:r>
                        <a:rPr lang="nl">
                          <a:solidFill>
                            <a:schemeClr val="dk1"/>
                          </a:solidFill>
                          <a:latin typeface="Lexend ExtraBold"/>
                          <a:ea typeface="Lexend ExtraBold"/>
                          <a:cs typeface="Lexend ExtraBold"/>
                          <a:sym typeface="Lexend ExtraBold"/>
                        </a:rPr>
                        <a:t>Middelen-mix</a:t>
                      </a:r>
                      <a:endParaRPr>
                        <a:solidFill>
                          <a:schemeClr val="dk1"/>
                        </a:solidFill>
                        <a:latin typeface="Lexend ExtraBold"/>
                        <a:ea typeface="Lexend ExtraBold"/>
                        <a:cs typeface="Lexend ExtraBold"/>
                        <a:sym typeface="Lexend ExtraBol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l">
                        <a:lnSpc>
                          <a:spcPct val="115000"/>
                        </a:lnSpc>
                        <a:spcBef>
                          <a:spcPts val="0"/>
                        </a:spcBef>
                        <a:spcAft>
                          <a:spcPts val="1400"/>
                        </a:spcAft>
                        <a:buNone/>
                      </a:pPr>
                      <a:r>
                        <a:rPr lang="nl">
                          <a:solidFill>
                            <a:schemeClr val="dk1"/>
                          </a:solidFill>
                          <a:latin typeface="Lexend ExtraBold"/>
                          <a:ea typeface="Lexend ExtraBold"/>
                          <a:cs typeface="Lexend ExtraBold"/>
                          <a:sym typeface="Lexend ExtraBold"/>
                        </a:rPr>
                        <a:t>Bood- schap</a:t>
                      </a:r>
                      <a:endParaRPr>
                        <a:solidFill>
                          <a:schemeClr val="dk1"/>
                        </a:solidFill>
                        <a:latin typeface="Lexend ExtraBold"/>
                        <a:ea typeface="Lexend ExtraBold"/>
                        <a:cs typeface="Lexend ExtraBold"/>
                        <a:sym typeface="Lexend ExtraBol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l">
                        <a:lnSpc>
                          <a:spcPct val="115000"/>
                        </a:lnSpc>
                        <a:spcBef>
                          <a:spcPts val="0"/>
                        </a:spcBef>
                        <a:spcAft>
                          <a:spcPts val="1400"/>
                        </a:spcAft>
                        <a:buNone/>
                      </a:pPr>
                      <a:r>
                        <a:rPr lang="nl">
                          <a:solidFill>
                            <a:schemeClr val="dk1"/>
                          </a:solidFill>
                          <a:latin typeface="Lexend ExtraBold"/>
                          <a:ea typeface="Lexend ExtraBold"/>
                          <a:cs typeface="Lexend ExtraBold"/>
                          <a:sym typeface="Lexend ExtraBold"/>
                        </a:rPr>
                        <a:t>Doel- groep</a:t>
                      </a:r>
                      <a:endParaRPr>
                        <a:solidFill>
                          <a:schemeClr val="dk1"/>
                        </a:solidFill>
                        <a:latin typeface="Lexend ExtraBold"/>
                        <a:ea typeface="Lexend ExtraBold"/>
                        <a:cs typeface="Lexend ExtraBold"/>
                        <a:sym typeface="Lexend ExtraBol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l">
                        <a:lnSpc>
                          <a:spcPct val="115000"/>
                        </a:lnSpc>
                        <a:spcBef>
                          <a:spcPts val="0"/>
                        </a:spcBef>
                        <a:spcAft>
                          <a:spcPts val="1400"/>
                        </a:spcAft>
                        <a:buNone/>
                      </a:pPr>
                      <a:r>
                        <a:rPr lang="nl">
                          <a:solidFill>
                            <a:schemeClr val="dk1"/>
                          </a:solidFill>
                          <a:latin typeface="Lexend ExtraBold"/>
                          <a:ea typeface="Lexend ExtraBold"/>
                          <a:cs typeface="Lexend ExtraBold"/>
                          <a:sym typeface="Lexend ExtraBold"/>
                        </a:rPr>
                        <a:t>Effecten</a:t>
                      </a:r>
                      <a:endParaRPr>
                        <a:solidFill>
                          <a:schemeClr val="dk1"/>
                        </a:solidFill>
                        <a:latin typeface="Lexend ExtraBold"/>
                        <a:ea typeface="Lexend ExtraBold"/>
                        <a:cs typeface="Lexend ExtraBold"/>
                        <a:sym typeface="Lexend ExtraBol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l">
                        <a:lnSpc>
                          <a:spcPct val="115000"/>
                        </a:lnSpc>
                        <a:spcBef>
                          <a:spcPts val="0"/>
                        </a:spcBef>
                        <a:spcAft>
                          <a:spcPts val="1400"/>
                        </a:spcAft>
                        <a:buNone/>
                      </a:pPr>
                      <a:r>
                        <a:rPr lang="nl">
                          <a:solidFill>
                            <a:schemeClr val="dk1"/>
                          </a:solidFill>
                          <a:latin typeface="Lexend ExtraBold"/>
                          <a:ea typeface="Lexend ExtraBold"/>
                          <a:cs typeface="Lexend ExtraBold"/>
                          <a:sym typeface="Lexend ExtraBold"/>
                        </a:rPr>
                        <a:t>Sterktes</a:t>
                      </a:r>
                      <a:endParaRPr>
                        <a:solidFill>
                          <a:schemeClr val="dk1"/>
                        </a:solidFill>
                        <a:latin typeface="Lexend ExtraBold"/>
                        <a:ea typeface="Lexend ExtraBold"/>
                        <a:cs typeface="Lexend ExtraBold"/>
                        <a:sym typeface="Lexend ExtraBol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l">
                        <a:lnSpc>
                          <a:spcPct val="115000"/>
                        </a:lnSpc>
                        <a:spcBef>
                          <a:spcPts val="0"/>
                        </a:spcBef>
                        <a:spcAft>
                          <a:spcPts val="1400"/>
                        </a:spcAft>
                        <a:buNone/>
                      </a:pPr>
                      <a:r>
                        <a:rPr lang="nl">
                          <a:solidFill>
                            <a:schemeClr val="dk1"/>
                          </a:solidFill>
                          <a:latin typeface="Lexend ExtraBold"/>
                          <a:ea typeface="Lexend ExtraBold"/>
                          <a:cs typeface="Lexend ExtraBold"/>
                          <a:sym typeface="Lexend ExtraBold"/>
                        </a:rPr>
                        <a:t>Zwaktes</a:t>
                      </a:r>
                      <a:endParaRPr>
                        <a:solidFill>
                          <a:schemeClr val="dk1"/>
                        </a:solidFill>
                        <a:latin typeface="Lexend ExtraBold"/>
                        <a:ea typeface="Lexend ExtraBold"/>
                        <a:cs typeface="Lexend ExtraBold"/>
                        <a:sym typeface="Lexend ExtraBol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r>
              <a:tr h="689825">
                <a:tc>
                  <a:txBody>
                    <a:bodyPr/>
                    <a:lstStyle/>
                    <a:p>
                      <a:pPr indent="0" lvl="0" marL="0" rtl="0" algn="l">
                        <a:lnSpc>
                          <a:spcPct val="115000"/>
                        </a:lnSpc>
                        <a:spcBef>
                          <a:spcPts val="0"/>
                        </a:spcBef>
                        <a:spcAft>
                          <a:spcPts val="1400"/>
                        </a:spcAft>
                        <a:buClr>
                          <a:schemeClr val="dk1"/>
                        </a:buClr>
                        <a:buSzPts val="1100"/>
                        <a:buFont typeface="Arial"/>
                        <a:buNone/>
                      </a:pPr>
                      <a:r>
                        <a:rPr lang="nl">
                          <a:solidFill>
                            <a:schemeClr val="dk1"/>
                          </a:solidFill>
                          <a:latin typeface="Lexend"/>
                          <a:ea typeface="Lexend"/>
                          <a:cs typeface="Lexend"/>
                          <a:sym typeface="Lexend"/>
                        </a:rPr>
                        <a:t>Best Practice 1 &amp; bron</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r>
              <a:tr h="689825">
                <a:tc>
                  <a:txBody>
                    <a:bodyPr/>
                    <a:lstStyle/>
                    <a:p>
                      <a:pPr indent="0" lvl="0" marL="0" rtl="0" algn="l">
                        <a:lnSpc>
                          <a:spcPct val="115000"/>
                        </a:lnSpc>
                        <a:spcBef>
                          <a:spcPts val="0"/>
                        </a:spcBef>
                        <a:spcAft>
                          <a:spcPts val="1400"/>
                        </a:spcAft>
                        <a:buClr>
                          <a:schemeClr val="dk1"/>
                        </a:buClr>
                        <a:buSzPts val="1100"/>
                        <a:buFont typeface="Arial"/>
                        <a:buNone/>
                      </a:pPr>
                      <a:r>
                        <a:rPr lang="nl">
                          <a:solidFill>
                            <a:schemeClr val="dk1"/>
                          </a:solidFill>
                          <a:latin typeface="Lexend"/>
                          <a:ea typeface="Lexend"/>
                          <a:cs typeface="Lexend"/>
                          <a:sym typeface="Lexend"/>
                        </a:rPr>
                        <a:t>Best Practice 2 &amp; bron</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r>
              <a:tr h="632600">
                <a:tc>
                  <a:txBody>
                    <a:bodyPr/>
                    <a:lstStyle/>
                    <a:p>
                      <a:pPr indent="0" lvl="0" marL="0" rtl="0" algn="l">
                        <a:lnSpc>
                          <a:spcPct val="115000"/>
                        </a:lnSpc>
                        <a:spcBef>
                          <a:spcPts val="0"/>
                        </a:spcBef>
                        <a:spcAft>
                          <a:spcPts val="1400"/>
                        </a:spcAft>
                        <a:buClr>
                          <a:schemeClr val="dk1"/>
                        </a:buClr>
                        <a:buSzPts val="1100"/>
                        <a:buFont typeface="Arial"/>
                        <a:buNone/>
                      </a:pPr>
                      <a:r>
                        <a:rPr lang="nl">
                          <a:solidFill>
                            <a:schemeClr val="dk1"/>
                          </a:solidFill>
                          <a:latin typeface="Lexend"/>
                          <a:ea typeface="Lexend"/>
                          <a:cs typeface="Lexend"/>
                          <a:sym typeface="Lexend"/>
                        </a:rPr>
                        <a:t>Best Practice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25000"/>
              </a:lnSpc>
              <a:spcBef>
                <a:spcPts val="600"/>
              </a:spcBef>
              <a:spcAft>
                <a:spcPts val="300"/>
              </a:spcAft>
              <a:buNone/>
            </a:pPr>
            <a:r>
              <a:rPr lang="nl" sz="1700">
                <a:highlight>
                  <a:srgbClr val="FFFFFF"/>
                </a:highlight>
                <a:latin typeface="Lexend ExtraBold"/>
                <a:ea typeface="Lexend ExtraBold"/>
                <a:cs typeface="Lexend ExtraBold"/>
                <a:sym typeface="Lexend ExtraBold"/>
              </a:rPr>
              <a:t>Micro-omgeving: </a:t>
            </a:r>
            <a:r>
              <a:rPr i="1" lang="nl" sz="1700">
                <a:highlight>
                  <a:srgbClr val="FFFFFF"/>
                </a:highlight>
                <a:latin typeface="Lexend ExtraBold"/>
                <a:ea typeface="Lexend ExtraBold"/>
                <a:cs typeface="Lexend ExtraBold"/>
                <a:sym typeface="Lexend ExtraBold"/>
              </a:rPr>
              <a:t>Eigen Communicatiestrategie</a:t>
            </a:r>
            <a:r>
              <a:rPr lang="nl" sz="1700">
                <a:highlight>
                  <a:srgbClr val="FFFFFF"/>
                </a:highlight>
                <a:latin typeface="Lexend ExtraBold"/>
                <a:ea typeface="Lexend ExtraBold"/>
                <a:cs typeface="Lexend ExtraBold"/>
                <a:sym typeface="Lexend ExtraBold"/>
              </a:rPr>
              <a:t> Analyseren met Lasswell</a:t>
            </a:r>
            <a:endParaRPr sz="2000">
              <a:highlight>
                <a:srgbClr val="FFFFFF"/>
              </a:highlight>
              <a:latin typeface="Lexend ExtraBold"/>
              <a:ea typeface="Lexend ExtraBold"/>
              <a:cs typeface="Lexend ExtraBold"/>
              <a:sym typeface="Lexend ExtraBold"/>
            </a:endParaRPr>
          </a:p>
        </p:txBody>
      </p:sp>
      <p:sp>
        <p:nvSpPr>
          <p:cNvPr id="162" name="Google Shape;162;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80000"/>
              </a:lnSpc>
              <a:spcBef>
                <a:spcPts val="1400"/>
              </a:spcBef>
              <a:spcAft>
                <a:spcPts val="0"/>
              </a:spcAft>
              <a:buNone/>
            </a:pPr>
            <a:r>
              <a:rPr lang="nl" sz="1600">
                <a:solidFill>
                  <a:schemeClr val="dk1"/>
                </a:solidFill>
                <a:highlight>
                  <a:srgbClr val="FFFFFF"/>
                </a:highlight>
                <a:latin typeface="Lexend"/>
                <a:ea typeface="Lexend"/>
                <a:cs typeface="Lexend"/>
                <a:sym typeface="Lexend"/>
              </a:rPr>
              <a:t>Nu je Concurrenten en Best Practices hebt geanalyseerd, kun je bepalen wat de </a:t>
            </a:r>
            <a:r>
              <a:rPr b="1" lang="nl" sz="1600">
                <a:solidFill>
                  <a:schemeClr val="dk1"/>
                </a:solidFill>
                <a:highlight>
                  <a:srgbClr val="FFFFFF"/>
                </a:highlight>
                <a:latin typeface="Lexend"/>
                <a:ea typeface="Lexend"/>
                <a:cs typeface="Lexend"/>
                <a:sym typeface="Lexend"/>
              </a:rPr>
              <a:t>Kansen, Bedreigingen, Sterktes en Zwaktes</a:t>
            </a:r>
            <a:r>
              <a:rPr lang="nl" sz="1600">
                <a:solidFill>
                  <a:schemeClr val="dk1"/>
                </a:solidFill>
                <a:highlight>
                  <a:srgbClr val="FFFFFF"/>
                </a:highlight>
                <a:latin typeface="Lexend"/>
                <a:ea typeface="Lexend"/>
                <a:cs typeface="Lexend"/>
                <a:sym typeface="Lexend"/>
              </a:rPr>
              <a:t> zijn van de </a:t>
            </a:r>
            <a:r>
              <a:rPr b="1" lang="nl" sz="1600">
                <a:solidFill>
                  <a:schemeClr val="dk1"/>
                </a:solidFill>
                <a:highlight>
                  <a:srgbClr val="FFFFFF"/>
                </a:highlight>
                <a:latin typeface="Lexend"/>
                <a:ea typeface="Lexend"/>
                <a:cs typeface="Lexend"/>
                <a:sym typeface="Lexend"/>
              </a:rPr>
              <a:t>eigen Communicatiestrategie</a:t>
            </a:r>
            <a:r>
              <a:rPr lang="nl" sz="1600">
                <a:solidFill>
                  <a:schemeClr val="dk1"/>
                </a:solidFill>
                <a:highlight>
                  <a:srgbClr val="FFFFFF"/>
                </a:highlight>
                <a:latin typeface="Lexend"/>
                <a:ea typeface="Lexend"/>
                <a:cs typeface="Lexend"/>
                <a:sym typeface="Lexend"/>
              </a:rPr>
              <a:t> van jouw opdrachtgever. </a:t>
            </a:r>
            <a:endParaRPr sz="1600">
              <a:solidFill>
                <a:schemeClr val="dk1"/>
              </a:solidFill>
              <a:highlight>
                <a:srgbClr val="FFFFFF"/>
              </a:highlight>
              <a:latin typeface="Lexend"/>
              <a:ea typeface="Lexend"/>
              <a:cs typeface="Lexend"/>
              <a:sym typeface="Lexend"/>
            </a:endParaRPr>
          </a:p>
          <a:p>
            <a:pPr indent="0" lvl="0" marL="0" rtl="0" algn="l">
              <a:spcBef>
                <a:spcPts val="3500"/>
              </a:spcBef>
              <a:spcAft>
                <a:spcPts val="0"/>
              </a:spcAft>
              <a:buClr>
                <a:schemeClr val="dk1"/>
              </a:buClr>
              <a:buSzPts val="1100"/>
              <a:buFont typeface="Arial"/>
              <a:buNone/>
            </a:pPr>
            <a:r>
              <a:rPr lang="nl" sz="1600">
                <a:solidFill>
                  <a:schemeClr val="dk1"/>
                </a:solidFill>
                <a:highlight>
                  <a:srgbClr val="FFFFFF"/>
                </a:highlight>
                <a:latin typeface="Lexend"/>
                <a:ea typeface="Lexend"/>
                <a:cs typeface="Lexend"/>
                <a:sym typeface="Lexend"/>
              </a:rPr>
              <a:t>Algemene vraag hierbij is:</a:t>
            </a:r>
            <a:endParaRPr sz="1600">
              <a:solidFill>
                <a:schemeClr val="dk1"/>
              </a:solidFill>
              <a:highlight>
                <a:srgbClr val="FFFFFF"/>
              </a:highlight>
              <a:latin typeface="Lexend"/>
              <a:ea typeface="Lexend"/>
              <a:cs typeface="Lexend"/>
              <a:sym typeface="Lexend"/>
            </a:endParaRPr>
          </a:p>
          <a:p>
            <a:pPr indent="0" lvl="0" marL="0" rtl="0" algn="l">
              <a:spcBef>
                <a:spcPts val="2100"/>
              </a:spcBef>
              <a:spcAft>
                <a:spcPts val="0"/>
              </a:spcAft>
              <a:buClr>
                <a:schemeClr val="dk1"/>
              </a:buClr>
              <a:buSzPts val="1100"/>
              <a:buFont typeface="Arial"/>
              <a:buNone/>
            </a:pPr>
            <a:r>
              <a:rPr b="1" lang="nl" sz="1600">
                <a:solidFill>
                  <a:schemeClr val="dk1"/>
                </a:solidFill>
                <a:highlight>
                  <a:srgbClr val="FFFFFF"/>
                </a:highlight>
                <a:latin typeface="Lexend"/>
                <a:ea typeface="Lexend"/>
                <a:cs typeface="Lexend"/>
                <a:sym typeface="Lexend"/>
              </a:rPr>
              <a:t>Wat zijn bij ongewijzigd beleid Sterkten, Zwakten, Kansen en Bedreigingen</a:t>
            </a:r>
            <a:r>
              <a:rPr lang="nl" sz="1600">
                <a:solidFill>
                  <a:schemeClr val="dk1"/>
                </a:solidFill>
                <a:highlight>
                  <a:srgbClr val="FFFFFF"/>
                </a:highlight>
                <a:latin typeface="Lexend"/>
                <a:ea typeface="Lexend"/>
                <a:cs typeface="Lexend"/>
                <a:sym typeface="Lexend"/>
              </a:rPr>
              <a:t> </a:t>
            </a:r>
            <a:r>
              <a:rPr b="1" lang="nl" sz="1600">
                <a:solidFill>
                  <a:schemeClr val="dk1"/>
                </a:solidFill>
                <a:highlight>
                  <a:srgbClr val="FFFFFF"/>
                </a:highlight>
                <a:latin typeface="Lexend"/>
                <a:ea typeface="Lexend"/>
                <a:cs typeface="Lexend"/>
                <a:sym typeface="Lexend"/>
              </a:rPr>
              <a:t>van onze Communicatiestrategie? </a:t>
            </a:r>
            <a:endParaRPr b="1" sz="1600">
              <a:solidFill>
                <a:schemeClr val="dk1"/>
              </a:solidFill>
              <a:highlight>
                <a:srgbClr val="FFFFFF"/>
              </a:highlight>
              <a:latin typeface="Lexend"/>
              <a:ea typeface="Lexend"/>
              <a:cs typeface="Lexend"/>
              <a:sym typeface="Lexend"/>
            </a:endParaRPr>
          </a:p>
          <a:p>
            <a:pPr indent="0" lvl="0" marL="0" rtl="0" algn="l">
              <a:lnSpc>
                <a:spcPct val="80000"/>
              </a:lnSpc>
              <a:spcBef>
                <a:spcPts val="2100"/>
              </a:spcBef>
              <a:spcAft>
                <a:spcPts val="3500"/>
              </a:spcAft>
              <a:buNone/>
            </a:pPr>
            <a:r>
              <a:t/>
            </a:r>
            <a:endParaRPr sz="1600">
              <a:solidFill>
                <a:schemeClr val="dk1"/>
              </a:solidFill>
              <a:highlight>
                <a:srgbClr val="FFFFFF"/>
              </a:highlight>
              <a:latin typeface="Lexend"/>
              <a:ea typeface="Lexend"/>
              <a:cs typeface="Lexend"/>
              <a:sym typeface="Lexen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25000"/>
              </a:lnSpc>
              <a:spcBef>
                <a:spcPts val="600"/>
              </a:spcBef>
              <a:spcAft>
                <a:spcPts val="300"/>
              </a:spcAft>
              <a:buNone/>
            </a:pPr>
            <a:r>
              <a:rPr lang="nl" sz="1700">
                <a:highlight>
                  <a:srgbClr val="FFFFFF"/>
                </a:highlight>
                <a:latin typeface="Lexend ExtraBold"/>
                <a:ea typeface="Lexend ExtraBold"/>
                <a:cs typeface="Lexend ExtraBold"/>
                <a:sym typeface="Lexend ExtraBold"/>
              </a:rPr>
              <a:t>Micro-omgeving: </a:t>
            </a:r>
            <a:r>
              <a:rPr i="1" lang="nl" sz="1700">
                <a:highlight>
                  <a:srgbClr val="FFFFFF"/>
                </a:highlight>
                <a:latin typeface="Lexend ExtraBold"/>
                <a:ea typeface="Lexend ExtraBold"/>
                <a:cs typeface="Lexend ExtraBold"/>
                <a:sym typeface="Lexend ExtraBold"/>
              </a:rPr>
              <a:t>Eigen Communicatiestrategie</a:t>
            </a:r>
            <a:r>
              <a:rPr lang="nl" sz="1700">
                <a:highlight>
                  <a:srgbClr val="FFFFFF"/>
                </a:highlight>
                <a:latin typeface="Lexend ExtraBold"/>
                <a:ea typeface="Lexend ExtraBold"/>
                <a:cs typeface="Lexend ExtraBold"/>
                <a:sym typeface="Lexend ExtraBold"/>
              </a:rPr>
              <a:t> Analyseren met Lasswell</a:t>
            </a:r>
            <a:endParaRPr sz="2000">
              <a:highlight>
                <a:srgbClr val="FFFFFF"/>
              </a:highlight>
              <a:latin typeface="Lexend ExtraBold"/>
              <a:ea typeface="Lexend ExtraBold"/>
              <a:cs typeface="Lexend ExtraBold"/>
              <a:sym typeface="Lexend ExtraBold"/>
            </a:endParaRPr>
          </a:p>
        </p:txBody>
      </p:sp>
      <p:sp>
        <p:nvSpPr>
          <p:cNvPr id="168" name="Google Shape;168;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1400"/>
              </a:spcBef>
              <a:spcAft>
                <a:spcPts val="0"/>
              </a:spcAft>
              <a:buNone/>
            </a:pPr>
            <a:r>
              <a:rPr lang="nl" sz="1600">
                <a:solidFill>
                  <a:schemeClr val="dk1"/>
                </a:solidFill>
                <a:latin typeface="Lexend ExtraBold"/>
                <a:ea typeface="Lexend ExtraBold"/>
                <a:cs typeface="Lexend ExtraBold"/>
                <a:sym typeface="Lexend ExtraBold"/>
              </a:rPr>
              <a:t>Afzender</a:t>
            </a:r>
            <a:endParaRPr sz="1600">
              <a:solidFill>
                <a:schemeClr val="dk1"/>
              </a:solidFill>
              <a:highlight>
                <a:srgbClr val="FFFFFF"/>
              </a:highlight>
              <a:latin typeface="Lexend ExtraBold"/>
              <a:ea typeface="Lexend ExtraBold"/>
              <a:cs typeface="Lexend ExtraBold"/>
              <a:sym typeface="Lexend ExtraBold"/>
            </a:endParaRPr>
          </a:p>
          <a:p>
            <a:pPr indent="-330200" lvl="0" marL="457200" rtl="0" algn="l">
              <a:lnSpc>
                <a:spcPct val="100000"/>
              </a:lnSpc>
              <a:spcBef>
                <a:spcPts val="70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Welke </a:t>
            </a:r>
            <a:r>
              <a:rPr b="1" lang="nl" sz="1600">
                <a:solidFill>
                  <a:schemeClr val="dk1"/>
                </a:solidFill>
                <a:highlight>
                  <a:srgbClr val="FFFFFF"/>
                </a:highlight>
                <a:latin typeface="Lexend"/>
                <a:ea typeface="Lexend"/>
                <a:cs typeface="Lexend"/>
                <a:sym typeface="Lexend"/>
              </a:rPr>
              <a:t>Mensen</a:t>
            </a:r>
            <a:r>
              <a:rPr lang="nl" sz="1600">
                <a:solidFill>
                  <a:schemeClr val="dk1"/>
                </a:solidFill>
                <a:highlight>
                  <a:srgbClr val="FFFFFF"/>
                </a:highlight>
                <a:latin typeface="Lexend"/>
                <a:ea typeface="Lexend"/>
                <a:cs typeface="Lexend"/>
                <a:sym typeface="Lexend"/>
              </a:rPr>
              <a:t> worden op dit moment ingezet als </a:t>
            </a:r>
            <a:r>
              <a:rPr i="1" lang="nl" sz="1600">
                <a:solidFill>
                  <a:schemeClr val="dk1"/>
                </a:solidFill>
                <a:highlight>
                  <a:srgbClr val="FFFFFF"/>
                </a:highlight>
                <a:latin typeface="Lexend"/>
                <a:ea typeface="Lexend"/>
                <a:cs typeface="Lexend"/>
                <a:sym typeface="Lexend"/>
              </a:rPr>
              <a:t>beïnvloeders</a:t>
            </a:r>
            <a:r>
              <a:rPr lang="nl" sz="1600">
                <a:solidFill>
                  <a:schemeClr val="dk1"/>
                </a:solidFill>
                <a:highlight>
                  <a:srgbClr val="FFFFFF"/>
                </a:highlight>
                <a:latin typeface="Lexend"/>
                <a:ea typeface="Lexend"/>
                <a:cs typeface="Lexend"/>
                <a:sym typeface="Lexend"/>
              </a:rPr>
              <a:t>, </a:t>
            </a:r>
            <a:r>
              <a:rPr i="1" lang="nl" sz="1600">
                <a:solidFill>
                  <a:schemeClr val="dk1"/>
                </a:solidFill>
                <a:highlight>
                  <a:srgbClr val="FFFFFF"/>
                </a:highlight>
                <a:latin typeface="Lexend"/>
                <a:ea typeface="Lexend"/>
                <a:cs typeface="Lexend"/>
                <a:sym typeface="Lexend"/>
              </a:rPr>
              <a:t>ondersteuners (endorsers)</a:t>
            </a:r>
            <a:r>
              <a:rPr lang="nl" sz="1600">
                <a:solidFill>
                  <a:schemeClr val="dk1"/>
                </a:solidFill>
                <a:highlight>
                  <a:srgbClr val="FFFFFF"/>
                </a:highlight>
                <a:latin typeface="Lexend"/>
                <a:ea typeface="Lexend"/>
                <a:cs typeface="Lexend"/>
                <a:sym typeface="Lexend"/>
              </a:rPr>
              <a:t> en </a:t>
            </a:r>
            <a:r>
              <a:rPr i="1" lang="nl" sz="1600">
                <a:solidFill>
                  <a:schemeClr val="dk1"/>
                </a:solidFill>
                <a:highlight>
                  <a:srgbClr val="FFFFFF"/>
                </a:highlight>
                <a:latin typeface="Lexend"/>
                <a:ea typeface="Lexend"/>
                <a:cs typeface="Lexend"/>
                <a:sym typeface="Lexend"/>
              </a:rPr>
              <a:t>affiliates</a:t>
            </a:r>
            <a:r>
              <a:rPr lang="nl" sz="1600">
                <a:solidFill>
                  <a:schemeClr val="dk1"/>
                </a:solidFill>
                <a:highlight>
                  <a:srgbClr val="FFFFFF"/>
                </a:highlight>
                <a:latin typeface="Lexend"/>
                <a:ea typeface="Lexend"/>
                <a:cs typeface="Lexend"/>
                <a:sym typeface="Lexend"/>
              </a:rPr>
              <a:t>?</a:t>
            </a:r>
            <a:endParaRPr sz="1600">
              <a:solidFill>
                <a:schemeClr val="dk1"/>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Welke </a:t>
            </a:r>
            <a:r>
              <a:rPr b="1" lang="nl" sz="1600">
                <a:solidFill>
                  <a:schemeClr val="dk1"/>
                </a:solidFill>
                <a:highlight>
                  <a:srgbClr val="FFFFFF"/>
                </a:highlight>
                <a:latin typeface="Lexend"/>
                <a:ea typeface="Lexend"/>
                <a:cs typeface="Lexend"/>
                <a:sym typeface="Lexend"/>
              </a:rPr>
              <a:t>Merken</a:t>
            </a:r>
            <a:r>
              <a:rPr lang="nl" sz="1600">
                <a:solidFill>
                  <a:schemeClr val="dk1"/>
                </a:solidFill>
                <a:highlight>
                  <a:srgbClr val="FFFFFF"/>
                </a:highlight>
                <a:latin typeface="Lexend"/>
                <a:ea typeface="Lexend"/>
                <a:cs typeface="Lexend"/>
                <a:sym typeface="Lexend"/>
              </a:rPr>
              <a:t> worden op dit moment ingezet als </a:t>
            </a:r>
            <a:r>
              <a:rPr i="1" lang="nl" sz="1600">
                <a:solidFill>
                  <a:schemeClr val="dk1"/>
                </a:solidFill>
                <a:highlight>
                  <a:srgbClr val="FFFFFF"/>
                </a:highlight>
                <a:latin typeface="Lexend"/>
                <a:ea typeface="Lexend"/>
                <a:cs typeface="Lexend"/>
                <a:sym typeface="Lexend"/>
              </a:rPr>
              <a:t>beïnvloeders</a:t>
            </a:r>
            <a:r>
              <a:rPr lang="nl" sz="1600">
                <a:solidFill>
                  <a:schemeClr val="dk1"/>
                </a:solidFill>
                <a:highlight>
                  <a:srgbClr val="FFFFFF"/>
                </a:highlight>
                <a:latin typeface="Lexend"/>
                <a:ea typeface="Lexend"/>
                <a:cs typeface="Lexend"/>
                <a:sym typeface="Lexend"/>
              </a:rPr>
              <a:t>, </a:t>
            </a:r>
            <a:r>
              <a:rPr i="1" lang="nl" sz="1600">
                <a:solidFill>
                  <a:schemeClr val="dk1"/>
                </a:solidFill>
                <a:highlight>
                  <a:srgbClr val="FFFFFF"/>
                </a:highlight>
                <a:latin typeface="Lexend"/>
                <a:ea typeface="Lexend"/>
                <a:cs typeface="Lexend"/>
                <a:sym typeface="Lexend"/>
              </a:rPr>
              <a:t>ondersteuners (endorsers)</a:t>
            </a:r>
            <a:r>
              <a:rPr lang="nl" sz="1600">
                <a:solidFill>
                  <a:schemeClr val="dk1"/>
                </a:solidFill>
                <a:highlight>
                  <a:srgbClr val="FFFFFF"/>
                </a:highlight>
                <a:latin typeface="Lexend"/>
                <a:ea typeface="Lexend"/>
                <a:cs typeface="Lexend"/>
                <a:sym typeface="Lexend"/>
              </a:rPr>
              <a:t> en </a:t>
            </a:r>
            <a:r>
              <a:rPr i="1" lang="nl" sz="1600">
                <a:solidFill>
                  <a:schemeClr val="dk1"/>
                </a:solidFill>
                <a:highlight>
                  <a:srgbClr val="FFFFFF"/>
                </a:highlight>
                <a:latin typeface="Lexend"/>
                <a:ea typeface="Lexend"/>
                <a:cs typeface="Lexend"/>
                <a:sym typeface="Lexend"/>
              </a:rPr>
              <a:t>affiliates</a:t>
            </a:r>
            <a:r>
              <a:rPr lang="nl" sz="1600">
                <a:solidFill>
                  <a:schemeClr val="dk1"/>
                </a:solidFill>
                <a:highlight>
                  <a:srgbClr val="FFFFFF"/>
                </a:highlight>
                <a:latin typeface="Lexend"/>
                <a:ea typeface="Lexend"/>
                <a:cs typeface="Lexend"/>
                <a:sym typeface="Lexend"/>
              </a:rPr>
              <a:t>?</a:t>
            </a:r>
            <a:endParaRPr sz="1600">
              <a:solidFill>
                <a:schemeClr val="dk1"/>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Vergelijk de Organisatie/ het Bedrijf met de Concurrenten en Best Practices die je hiervóór hebt geanalyseerd:</a:t>
            </a:r>
            <a:endParaRPr sz="1600">
              <a:solidFill>
                <a:schemeClr val="dk1"/>
              </a:solidFill>
              <a:highlight>
                <a:srgbClr val="FFFFFF"/>
              </a:highlight>
              <a:latin typeface="Lexend"/>
              <a:ea typeface="Lexend"/>
              <a:cs typeface="Lexend"/>
              <a:sym typeface="Lexend"/>
            </a:endParaRPr>
          </a:p>
          <a:p>
            <a:pPr indent="-330200" lvl="1" marL="914400" rtl="0" algn="l">
              <a:lnSpc>
                <a:spcPct val="80000"/>
              </a:lnSpc>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Wat is er Sterk en Zwak aan de Organisatie/ het Bedrijf/ het Merk om de Doelgroep te kunnen overtuigen?</a:t>
            </a:r>
            <a:endParaRPr sz="1600">
              <a:solidFill>
                <a:schemeClr val="dk1"/>
              </a:solidFill>
              <a:highlight>
                <a:srgbClr val="FFFFFF"/>
              </a:highlight>
              <a:latin typeface="Lexend"/>
              <a:ea typeface="Lexend"/>
              <a:cs typeface="Lexend"/>
              <a:sym typeface="Lexend"/>
            </a:endParaRPr>
          </a:p>
          <a:p>
            <a:pPr indent="-330200" lvl="1" marL="914400" rtl="0" algn="l">
              <a:lnSpc>
                <a:spcPct val="80000"/>
              </a:lnSpc>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Welke Kansen en Bedreigingen vormen andere Afzenders, zoals, tussenpersonen, influencers etc. en andere merken?</a:t>
            </a:r>
            <a:endParaRPr sz="1600">
              <a:solidFill>
                <a:schemeClr val="dk1"/>
              </a:solidFill>
              <a:highlight>
                <a:srgbClr val="FFFFFF"/>
              </a:highlight>
              <a:latin typeface="Lexend"/>
              <a:ea typeface="Lexend"/>
              <a:cs typeface="Lexend"/>
              <a:sym typeface="Lexend"/>
            </a:endParaRPr>
          </a:p>
          <a:p>
            <a:pPr indent="-330200" lvl="2" marL="1371600" rtl="0" algn="l">
              <a:lnSpc>
                <a:spcPct val="80000"/>
              </a:lnSpc>
              <a:spcBef>
                <a:spcPts val="0"/>
              </a:spcBef>
              <a:spcAft>
                <a:spcPts val="0"/>
              </a:spcAft>
              <a:buClr>
                <a:schemeClr val="dk1"/>
              </a:buClr>
              <a:buSzPts val="1600"/>
              <a:buFont typeface="Lexend"/>
              <a:buAutoNum type="romanLcPeriod"/>
            </a:pPr>
            <a:r>
              <a:rPr lang="nl" sz="1600">
                <a:solidFill>
                  <a:schemeClr val="dk1"/>
                </a:solidFill>
                <a:highlight>
                  <a:srgbClr val="FFFFFF"/>
                </a:highlight>
                <a:latin typeface="Lexend"/>
                <a:ea typeface="Lexend"/>
                <a:cs typeface="Lexend"/>
                <a:sym typeface="Lexend"/>
              </a:rPr>
              <a:t>Bieden deze een Kans om te dienen als ‘ondersteuners’?</a:t>
            </a:r>
            <a:endParaRPr sz="1600">
              <a:solidFill>
                <a:schemeClr val="dk1"/>
              </a:solidFill>
              <a:highlight>
                <a:srgbClr val="FFFFFF"/>
              </a:highlight>
              <a:latin typeface="Lexend"/>
              <a:ea typeface="Lexend"/>
              <a:cs typeface="Lexend"/>
              <a:sym typeface="Lexend"/>
            </a:endParaRPr>
          </a:p>
          <a:p>
            <a:pPr indent="-330200" lvl="2" marL="1371600" rtl="0" algn="l">
              <a:lnSpc>
                <a:spcPct val="80000"/>
              </a:lnSpc>
              <a:spcBef>
                <a:spcPts val="0"/>
              </a:spcBef>
              <a:spcAft>
                <a:spcPts val="0"/>
              </a:spcAft>
              <a:buClr>
                <a:schemeClr val="dk1"/>
              </a:buClr>
              <a:buSzPts val="1600"/>
              <a:buFont typeface="Lexend"/>
              <a:buAutoNum type="romanLcPeriod"/>
            </a:pPr>
            <a:r>
              <a:rPr lang="nl" sz="1600">
                <a:solidFill>
                  <a:schemeClr val="dk1"/>
                </a:solidFill>
                <a:highlight>
                  <a:srgbClr val="FFFFFF"/>
                </a:highlight>
                <a:latin typeface="Lexend"/>
                <a:ea typeface="Lexend"/>
                <a:cs typeface="Lexend"/>
                <a:sym typeface="Lexend"/>
              </a:rPr>
              <a:t>Kunnen ze een Bedreiging vormen, doordat ze optreden als ‘stoorzender’?</a:t>
            </a:r>
            <a:endParaRPr sz="1600">
              <a:solidFill>
                <a:schemeClr val="dk1"/>
              </a:solidFill>
              <a:latin typeface="Lexend"/>
              <a:ea typeface="Lexend"/>
              <a:cs typeface="Lexend"/>
              <a:sym typeface="Lexen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3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25000"/>
              </a:lnSpc>
              <a:spcBef>
                <a:spcPts val="600"/>
              </a:spcBef>
              <a:spcAft>
                <a:spcPts val="300"/>
              </a:spcAft>
              <a:buNone/>
            </a:pPr>
            <a:r>
              <a:rPr lang="nl" sz="1700">
                <a:highlight>
                  <a:srgbClr val="FFFFFF"/>
                </a:highlight>
                <a:latin typeface="Lexend ExtraBold"/>
                <a:ea typeface="Lexend ExtraBold"/>
                <a:cs typeface="Lexend ExtraBold"/>
                <a:sym typeface="Lexend ExtraBold"/>
              </a:rPr>
              <a:t>Micro-omgeving: </a:t>
            </a:r>
            <a:r>
              <a:rPr i="1" lang="nl" sz="1700">
                <a:highlight>
                  <a:srgbClr val="FFFFFF"/>
                </a:highlight>
                <a:latin typeface="Lexend ExtraBold"/>
                <a:ea typeface="Lexend ExtraBold"/>
                <a:cs typeface="Lexend ExtraBold"/>
                <a:sym typeface="Lexend ExtraBold"/>
              </a:rPr>
              <a:t>Eigen Communicatiestrategie</a:t>
            </a:r>
            <a:r>
              <a:rPr lang="nl" sz="1700">
                <a:highlight>
                  <a:srgbClr val="FFFFFF"/>
                </a:highlight>
                <a:latin typeface="Lexend ExtraBold"/>
                <a:ea typeface="Lexend ExtraBold"/>
                <a:cs typeface="Lexend ExtraBold"/>
                <a:sym typeface="Lexend ExtraBold"/>
              </a:rPr>
              <a:t> Analyseren met Lasswell</a:t>
            </a:r>
            <a:endParaRPr sz="2000">
              <a:highlight>
                <a:srgbClr val="FFFFFF"/>
              </a:highlight>
              <a:latin typeface="Lexend ExtraBold"/>
              <a:ea typeface="Lexend ExtraBold"/>
              <a:cs typeface="Lexend ExtraBold"/>
              <a:sym typeface="Lexend ExtraBold"/>
            </a:endParaRPr>
          </a:p>
        </p:txBody>
      </p:sp>
      <p:sp>
        <p:nvSpPr>
          <p:cNvPr id="174" name="Google Shape;174;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1400"/>
              </a:spcBef>
              <a:spcAft>
                <a:spcPts val="0"/>
              </a:spcAft>
              <a:buNone/>
            </a:pPr>
            <a:r>
              <a:rPr lang="nl" sz="1600">
                <a:solidFill>
                  <a:schemeClr val="dk1"/>
                </a:solidFill>
                <a:latin typeface="Lexend ExtraBold"/>
                <a:ea typeface="Lexend ExtraBold"/>
                <a:cs typeface="Lexend ExtraBold"/>
                <a:sym typeface="Lexend ExtraBold"/>
              </a:rPr>
              <a:t>Afzender</a:t>
            </a:r>
            <a:endParaRPr sz="1600">
              <a:solidFill>
                <a:schemeClr val="dk1"/>
              </a:solidFill>
              <a:highlight>
                <a:srgbClr val="FFFFFF"/>
              </a:highlight>
              <a:latin typeface="Lexend"/>
              <a:ea typeface="Lexend"/>
              <a:cs typeface="Lexend"/>
              <a:sym typeface="Lexend"/>
            </a:endParaRPr>
          </a:p>
          <a:p>
            <a:pPr indent="-330200" lvl="0" marL="457200" rtl="0" algn="l">
              <a:lnSpc>
                <a:spcPct val="80000"/>
              </a:lnSpc>
              <a:spcBef>
                <a:spcPts val="350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Welke Mensen &amp; Merken vinden de mensen in de Doelgroep leuk, of zijn ze zelfs fan van? </a:t>
            </a:r>
            <a:endParaRPr sz="1600">
              <a:solidFill>
                <a:schemeClr val="dk1"/>
              </a:solidFill>
              <a:highlight>
                <a:srgbClr val="FFFFFF"/>
              </a:highlight>
              <a:latin typeface="Lexend"/>
              <a:ea typeface="Lexend"/>
              <a:cs typeface="Lexend"/>
              <a:sym typeface="Lexend"/>
            </a:endParaRPr>
          </a:p>
          <a:p>
            <a:pPr indent="-330200" lvl="0" marL="457200" rtl="0" algn="l">
              <a:lnSpc>
                <a:spcPct val="80000"/>
              </a:lnSpc>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Aan wie geven ze graag aandacht? </a:t>
            </a:r>
            <a:endParaRPr sz="1600">
              <a:solidFill>
                <a:schemeClr val="dk1"/>
              </a:solidFill>
              <a:highlight>
                <a:srgbClr val="FFFFFF"/>
              </a:highlight>
              <a:latin typeface="Lexend"/>
              <a:ea typeface="Lexend"/>
              <a:cs typeface="Lexend"/>
              <a:sym typeface="Lexend"/>
            </a:endParaRPr>
          </a:p>
          <a:p>
            <a:pPr indent="-330200" lvl="0" marL="457200" rtl="0" algn="l">
              <a:lnSpc>
                <a:spcPct val="80000"/>
              </a:lnSpc>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Wie vertrouwen ze? </a:t>
            </a:r>
            <a:endParaRPr sz="1600">
              <a:solidFill>
                <a:schemeClr val="dk1"/>
              </a:solidFill>
              <a:highlight>
                <a:srgbClr val="FFFFFF"/>
              </a:highlight>
              <a:latin typeface="Lexend"/>
              <a:ea typeface="Lexend"/>
              <a:cs typeface="Lexend"/>
              <a:sym typeface="Lexend"/>
            </a:endParaRPr>
          </a:p>
          <a:p>
            <a:pPr indent="-330200" lvl="0" marL="457200" rtl="0" algn="l">
              <a:lnSpc>
                <a:spcPct val="80000"/>
              </a:lnSpc>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Van wie nemen ze makkelijk een mening over?</a:t>
            </a:r>
            <a:endParaRPr sz="1600">
              <a:solidFill>
                <a:schemeClr val="dk1"/>
              </a:solidFill>
              <a:highlight>
                <a:srgbClr val="FFFFFF"/>
              </a:highlight>
              <a:latin typeface="Lexend"/>
              <a:ea typeface="Lexend"/>
              <a:cs typeface="Lexend"/>
              <a:sym typeface="Lexend"/>
            </a:endParaRPr>
          </a:p>
          <a:p>
            <a:pPr indent="0" lvl="0" marL="0" rtl="0" algn="l">
              <a:lnSpc>
                <a:spcPct val="80000"/>
              </a:lnSpc>
              <a:spcBef>
                <a:spcPts val="2800"/>
              </a:spcBef>
              <a:spcAft>
                <a:spcPts val="0"/>
              </a:spcAft>
              <a:buNone/>
            </a:pPr>
            <a:r>
              <a:rPr lang="nl" sz="1600">
                <a:solidFill>
                  <a:schemeClr val="dk1"/>
                </a:solidFill>
                <a:highlight>
                  <a:srgbClr val="FFFFFF"/>
                </a:highlight>
                <a:latin typeface="Lexend"/>
                <a:ea typeface="Lexend"/>
                <a:cs typeface="Lexend"/>
                <a:sym typeface="Lexend"/>
              </a:rPr>
              <a:t>Achterhaal dit eventueel met interviews met </a:t>
            </a:r>
            <a:r>
              <a:rPr lang="nl" sz="1600" u="sng">
                <a:solidFill>
                  <a:srgbClr val="0000FF"/>
                </a:solidFill>
                <a:highlight>
                  <a:srgbClr val="FFFFFF"/>
                </a:highlight>
                <a:latin typeface="Lexend"/>
                <a:ea typeface="Lexend"/>
                <a:cs typeface="Lexend"/>
                <a:sym typeface="Lexend"/>
                <a:hlinkClick r:id="rId3">
                  <a:extLst>
                    <a:ext uri="{A12FA001-AC4F-418D-AE19-62706E023703}">
                      <ahyp:hlinkClr val="tx"/>
                    </a:ext>
                  </a:extLst>
                </a:hlinkClick>
              </a:rPr>
              <a:t>7 mensen uit de Doelgroep</a:t>
            </a:r>
            <a:r>
              <a:rPr lang="nl" sz="1600">
                <a:solidFill>
                  <a:schemeClr val="dk1"/>
                </a:solidFill>
                <a:highlight>
                  <a:srgbClr val="FFFFFF"/>
                </a:highlight>
                <a:latin typeface="Lexend"/>
                <a:ea typeface="Lexend"/>
                <a:cs typeface="Lexend"/>
                <a:sym typeface="Lexend"/>
              </a:rPr>
              <a:t>.</a:t>
            </a:r>
            <a:endParaRPr sz="1600">
              <a:solidFill>
                <a:schemeClr val="dk1"/>
              </a:solidFill>
              <a:highlight>
                <a:srgbClr val="FFFFFF"/>
              </a:highlight>
              <a:latin typeface="Lexend"/>
              <a:ea typeface="Lexend"/>
              <a:cs typeface="Lexend"/>
              <a:sym typeface="Lexend"/>
            </a:endParaRPr>
          </a:p>
          <a:p>
            <a:pPr indent="0" lvl="0" marL="0" rtl="0" algn="l">
              <a:lnSpc>
                <a:spcPct val="80000"/>
              </a:lnSpc>
              <a:spcBef>
                <a:spcPts val="3500"/>
              </a:spcBef>
              <a:spcAft>
                <a:spcPts val="3500"/>
              </a:spcAft>
              <a:buNone/>
            </a:pPr>
            <a:r>
              <a:rPr lang="nl" sz="1600">
                <a:solidFill>
                  <a:schemeClr val="dk1"/>
                </a:solidFill>
                <a:latin typeface="Lexend"/>
                <a:ea typeface="Lexend"/>
                <a:cs typeface="Lexend"/>
                <a:sym typeface="Lexend"/>
              </a:rPr>
              <a:t>Als je interviewt, kun je hoger scoren op </a:t>
            </a:r>
            <a:r>
              <a:rPr i="1" lang="nl" sz="1600">
                <a:solidFill>
                  <a:schemeClr val="dk1"/>
                </a:solidFill>
                <a:latin typeface="Lexend"/>
                <a:ea typeface="Lexend"/>
                <a:cs typeface="Lexend"/>
                <a:sym typeface="Lexend"/>
              </a:rPr>
              <a:t>Competentie 1 Onderzoekend Vermogen</a:t>
            </a:r>
            <a:r>
              <a:rPr lang="nl" sz="1600">
                <a:solidFill>
                  <a:schemeClr val="dk1"/>
                </a:solidFill>
                <a:latin typeface="Lexend"/>
                <a:ea typeface="Lexend"/>
                <a:cs typeface="Lexend"/>
                <a:sym typeface="Lexend"/>
              </a:rPr>
              <a:t>, zie</a:t>
            </a:r>
            <a:r>
              <a:rPr lang="nl" sz="1600">
                <a:solidFill>
                  <a:schemeClr val="dk1"/>
                </a:solidFill>
                <a:uFill>
                  <a:noFill/>
                </a:uFill>
                <a:latin typeface="Lexend"/>
                <a:ea typeface="Lexend"/>
                <a:cs typeface="Lexend"/>
                <a:sym typeface="Lexend"/>
                <a:hlinkClick r:id="rId4">
                  <a:extLst>
                    <a:ext uri="{A12FA001-AC4F-418D-AE19-62706E023703}">
                      <ahyp:hlinkClr val="tx"/>
                    </a:ext>
                  </a:extLst>
                </a:hlinkClick>
              </a:rPr>
              <a:t> </a:t>
            </a:r>
            <a:r>
              <a:rPr lang="nl" sz="1600" u="sng">
                <a:solidFill>
                  <a:srgbClr val="0000FF"/>
                </a:solidFill>
                <a:latin typeface="Lexend"/>
                <a:ea typeface="Lexend"/>
                <a:cs typeface="Lexend"/>
                <a:sym typeface="Lexend"/>
                <a:hlinkClick r:id="rId5">
                  <a:extLst>
                    <a:ext uri="{A12FA001-AC4F-418D-AE19-62706E023703}">
                      <ahyp:hlinkClr val="tx"/>
                    </a:ext>
                  </a:extLst>
                </a:hlinkClick>
              </a:rPr>
              <a:t>NIMA A2 Communicatie Exameneisen en Beoordeling</a:t>
            </a:r>
            <a:r>
              <a:rPr lang="nl" sz="1600">
                <a:solidFill>
                  <a:srgbClr val="0000FF"/>
                </a:solidFill>
                <a:latin typeface="Lexend"/>
                <a:ea typeface="Lexend"/>
                <a:cs typeface="Lexend"/>
                <a:sym typeface="Lexend"/>
              </a:rPr>
              <a:t>.</a:t>
            </a:r>
            <a:endParaRPr sz="1600">
              <a:solidFill>
                <a:srgbClr val="0000FF"/>
              </a:solidFill>
              <a:highlight>
                <a:srgbClr val="FFFFFF"/>
              </a:highlight>
              <a:latin typeface="Lexend"/>
              <a:ea typeface="Lexend"/>
              <a:cs typeface="Lexend"/>
              <a:sym typeface="Lexen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31"/>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25000"/>
              </a:lnSpc>
              <a:spcBef>
                <a:spcPts val="600"/>
              </a:spcBef>
              <a:spcAft>
                <a:spcPts val="300"/>
              </a:spcAft>
              <a:buNone/>
            </a:pPr>
            <a:r>
              <a:rPr lang="nl" sz="1700">
                <a:highlight>
                  <a:srgbClr val="FFFFFF"/>
                </a:highlight>
                <a:latin typeface="Lexend ExtraBold"/>
                <a:ea typeface="Lexend ExtraBold"/>
                <a:cs typeface="Lexend ExtraBold"/>
                <a:sym typeface="Lexend ExtraBold"/>
              </a:rPr>
              <a:t>Micro-omgeving: </a:t>
            </a:r>
            <a:r>
              <a:rPr i="1" lang="nl" sz="1700">
                <a:highlight>
                  <a:srgbClr val="FFFFFF"/>
                </a:highlight>
                <a:latin typeface="Lexend ExtraBold"/>
                <a:ea typeface="Lexend ExtraBold"/>
                <a:cs typeface="Lexend ExtraBold"/>
                <a:sym typeface="Lexend ExtraBold"/>
              </a:rPr>
              <a:t>Eigen Communicatiestrategie</a:t>
            </a:r>
            <a:r>
              <a:rPr lang="nl" sz="1700">
                <a:highlight>
                  <a:srgbClr val="FFFFFF"/>
                </a:highlight>
                <a:latin typeface="Lexend ExtraBold"/>
                <a:ea typeface="Lexend ExtraBold"/>
                <a:cs typeface="Lexend ExtraBold"/>
                <a:sym typeface="Lexend ExtraBold"/>
              </a:rPr>
              <a:t> Analyseren met Lasswell</a:t>
            </a:r>
            <a:endParaRPr sz="2000">
              <a:highlight>
                <a:srgbClr val="FFFFFF"/>
              </a:highlight>
              <a:latin typeface="Lexend ExtraBold"/>
              <a:ea typeface="Lexend ExtraBold"/>
              <a:cs typeface="Lexend ExtraBold"/>
              <a:sym typeface="Lexend ExtraBold"/>
            </a:endParaRPr>
          </a:p>
        </p:txBody>
      </p:sp>
      <p:sp>
        <p:nvSpPr>
          <p:cNvPr id="180" name="Google Shape;180;p3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1400"/>
              </a:spcBef>
              <a:spcAft>
                <a:spcPts val="0"/>
              </a:spcAft>
              <a:buNone/>
            </a:pPr>
            <a:r>
              <a:rPr lang="nl" sz="1600">
                <a:solidFill>
                  <a:schemeClr val="dk1"/>
                </a:solidFill>
                <a:latin typeface="Lexend ExtraBold"/>
                <a:ea typeface="Lexend ExtraBold"/>
                <a:cs typeface="Lexend ExtraBold"/>
                <a:sym typeface="Lexend ExtraBold"/>
              </a:rPr>
              <a:t>Boodschap (</a:t>
            </a:r>
            <a:r>
              <a:rPr lang="nl" sz="1600">
                <a:solidFill>
                  <a:schemeClr val="dk1"/>
                </a:solidFill>
                <a:latin typeface="Lexend ExtraBold"/>
                <a:ea typeface="Lexend ExtraBold"/>
                <a:cs typeface="Lexend ExtraBold"/>
                <a:sym typeface="Lexend ExtraBold"/>
              </a:rPr>
              <a:t>1/3</a:t>
            </a:r>
            <a:r>
              <a:rPr lang="nl" sz="1600">
                <a:solidFill>
                  <a:schemeClr val="dk1"/>
                </a:solidFill>
                <a:latin typeface="Lexend ExtraBold"/>
                <a:ea typeface="Lexend ExtraBold"/>
                <a:cs typeface="Lexend ExtraBold"/>
                <a:sym typeface="Lexend ExtraBold"/>
              </a:rPr>
              <a:t>)</a:t>
            </a:r>
            <a:endParaRPr sz="1600">
              <a:solidFill>
                <a:schemeClr val="dk1"/>
              </a:solidFill>
              <a:latin typeface="Lexend ExtraBold"/>
              <a:ea typeface="Lexend ExtraBold"/>
              <a:cs typeface="Lexend ExtraBold"/>
              <a:sym typeface="Lexend ExtraBold"/>
            </a:endParaRPr>
          </a:p>
          <a:p>
            <a:pPr indent="-330200" lvl="0" marL="457200" rtl="0" algn="l">
              <a:spcBef>
                <a:spcPts val="70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Welke onderwerpen worden nu gebruikt om de doelgroep te motiveren om te kiezen voor de Organisatie/ het Bedrijf?</a:t>
            </a:r>
            <a:endParaRPr sz="1600">
              <a:solidFill>
                <a:schemeClr val="dk1"/>
              </a:solidFill>
              <a:highlight>
                <a:srgbClr val="FFFFFF"/>
              </a:highlight>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Welke </a:t>
            </a:r>
            <a:r>
              <a:rPr lang="nl" sz="1600" u="sng">
                <a:solidFill>
                  <a:schemeClr val="dk1"/>
                </a:solidFill>
                <a:highlight>
                  <a:srgbClr val="FFFFFF"/>
                </a:highlight>
                <a:latin typeface="Lexend"/>
                <a:ea typeface="Lexend"/>
                <a:cs typeface="Lexend"/>
                <a:sym typeface="Lexend"/>
                <a:hlinkClick r:id="rId3">
                  <a:extLst>
                    <a:ext uri="{A12FA001-AC4F-418D-AE19-62706E023703}">
                      <ahyp:hlinkClr val="tx"/>
                    </a:ext>
                  </a:extLst>
                </a:hlinkClick>
              </a:rPr>
              <a:t>Tone-of-Voice</a:t>
            </a:r>
            <a:r>
              <a:rPr lang="nl" sz="1600">
                <a:solidFill>
                  <a:schemeClr val="dk1"/>
                </a:solidFill>
                <a:highlight>
                  <a:srgbClr val="FFFFFF"/>
                </a:highlight>
                <a:latin typeface="Lexend"/>
                <a:ea typeface="Lexend"/>
                <a:cs typeface="Lexend"/>
                <a:sym typeface="Lexend"/>
              </a:rPr>
              <a:t> wordt gebruikt?</a:t>
            </a:r>
            <a:endParaRPr sz="1600">
              <a:solidFill>
                <a:schemeClr val="dk1"/>
              </a:solidFill>
              <a:highlight>
                <a:srgbClr val="FFFFFF"/>
              </a:highlight>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Wat zijn onderwerpen waarmee je de </a:t>
            </a:r>
            <a:r>
              <a:rPr lang="nl" sz="1600" u="sng">
                <a:solidFill>
                  <a:schemeClr val="dk1"/>
                </a:solidFill>
                <a:highlight>
                  <a:srgbClr val="FFFFFF"/>
                </a:highlight>
                <a:latin typeface="Lexend"/>
                <a:ea typeface="Lexend"/>
                <a:cs typeface="Lexend"/>
                <a:sym typeface="Lexend"/>
                <a:hlinkClick r:id="rId4">
                  <a:extLst>
                    <a:ext uri="{A12FA001-AC4F-418D-AE19-62706E023703}">
                      <ahyp:hlinkClr val="tx"/>
                    </a:ext>
                  </a:extLst>
                </a:hlinkClick>
              </a:rPr>
              <a:t>Aandacht</a:t>
            </a:r>
            <a:r>
              <a:rPr lang="nl" sz="1600">
                <a:solidFill>
                  <a:schemeClr val="dk1"/>
                </a:solidFill>
                <a:highlight>
                  <a:srgbClr val="FFFFFF"/>
                </a:highlight>
                <a:latin typeface="Lexend"/>
                <a:ea typeface="Lexend"/>
                <a:cs typeface="Lexend"/>
                <a:sym typeface="Lexend"/>
              </a:rPr>
              <a:t> van de mensen uit de Doelgroep kunt krijgen?</a:t>
            </a:r>
            <a:endParaRPr sz="1600">
              <a:solidFill>
                <a:schemeClr val="dk1"/>
              </a:solidFill>
              <a:highlight>
                <a:srgbClr val="FFFFFF"/>
              </a:highlight>
              <a:latin typeface="Lexend"/>
              <a:ea typeface="Lexend"/>
              <a:cs typeface="Lexend"/>
              <a:sym typeface="Lexend"/>
            </a:endParaRPr>
          </a:p>
          <a:p>
            <a:pPr indent="-330200" lvl="1" marL="1193800" rtl="0" algn="l">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Sluit bijvoorbeeld aan bij trends die je uit een DESTEP-analyse kunt halen, of – beter – die trendwatchers signaleren. (In het artikel over </a:t>
            </a:r>
            <a:r>
              <a:rPr lang="nl" sz="1600" u="sng">
                <a:solidFill>
                  <a:schemeClr val="dk1"/>
                </a:solidFill>
                <a:highlight>
                  <a:srgbClr val="FFFFFF"/>
                </a:highlight>
                <a:latin typeface="Lexend"/>
                <a:ea typeface="Lexend"/>
                <a:cs typeface="Lexend"/>
                <a:sym typeface="Lexend"/>
                <a:hlinkClick r:id="rId5">
                  <a:extLst>
                    <a:ext uri="{A12FA001-AC4F-418D-AE19-62706E023703}">
                      <ahyp:hlinkClr val="tx"/>
                    </a:ext>
                  </a:extLst>
                </a:hlinkClick>
              </a:rPr>
              <a:t>Trendwatching</a:t>
            </a:r>
            <a:r>
              <a:rPr lang="nl" sz="1600">
                <a:solidFill>
                  <a:schemeClr val="dk1"/>
                </a:solidFill>
                <a:highlight>
                  <a:srgbClr val="FFFFFF"/>
                </a:highlight>
                <a:latin typeface="Lexend"/>
                <a:ea typeface="Lexend"/>
                <a:cs typeface="Lexend"/>
                <a:sym typeface="Lexend"/>
              </a:rPr>
              <a:t> vind je o.a. links naar sites van trendwatchers.)</a:t>
            </a:r>
            <a:endParaRPr sz="1600">
              <a:solidFill>
                <a:schemeClr val="dk1"/>
              </a:solidFill>
              <a:highlight>
                <a:srgbClr val="FFFFFF"/>
              </a:highlight>
              <a:latin typeface="Lexend"/>
              <a:ea typeface="Lexend"/>
              <a:cs typeface="Lexend"/>
              <a:sym typeface="Lexend"/>
            </a:endParaRPr>
          </a:p>
          <a:p>
            <a:pPr indent="-330200" lvl="1" marL="1193800" rtl="0" algn="l">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Hoe Sterk/ Zwak past de huidige Boodschap bij de onderwerpen waarmee je de aandacht van de Doelgroep kunt krijgen?</a:t>
            </a:r>
            <a:endParaRPr sz="1600">
              <a:solidFill>
                <a:schemeClr val="dk1"/>
              </a:solidFill>
              <a:latin typeface="Lexend"/>
              <a:ea typeface="Lexend"/>
              <a:cs typeface="Lexend"/>
              <a:sym typeface="Lexend"/>
            </a:endParaRPr>
          </a:p>
          <a:p>
            <a:pPr indent="0" lvl="0" marL="0" rtl="0" algn="l">
              <a:lnSpc>
                <a:spcPct val="100000"/>
              </a:lnSpc>
              <a:spcBef>
                <a:spcPts val="3500"/>
              </a:spcBef>
              <a:spcAft>
                <a:spcPts val="0"/>
              </a:spcAft>
              <a:buClr>
                <a:schemeClr val="dk1"/>
              </a:buClr>
              <a:buSzPts val="1100"/>
              <a:buFont typeface="Arial"/>
              <a:buNone/>
            </a:pPr>
            <a:r>
              <a:t/>
            </a:r>
            <a:endParaRPr sz="1600">
              <a:solidFill>
                <a:schemeClr val="dk1"/>
              </a:solidFill>
              <a:latin typeface="Lexend"/>
              <a:ea typeface="Lexend"/>
              <a:cs typeface="Lexend"/>
              <a:sym typeface="Lexend"/>
            </a:endParaRPr>
          </a:p>
          <a:p>
            <a:pPr indent="0" lvl="0" marL="0" rtl="0" algn="l">
              <a:lnSpc>
                <a:spcPct val="100000"/>
              </a:lnSpc>
              <a:spcBef>
                <a:spcPts val="3500"/>
              </a:spcBef>
              <a:spcAft>
                <a:spcPts val="3500"/>
              </a:spcAft>
              <a:buNone/>
            </a:pPr>
            <a:r>
              <a:t/>
            </a:r>
            <a:endParaRPr sz="1600">
              <a:solidFill>
                <a:schemeClr val="dk1"/>
              </a:solidFill>
              <a:latin typeface="Lexend"/>
              <a:ea typeface="Lexend"/>
              <a:cs typeface="Lexend"/>
              <a:sym typeface="Lexen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32"/>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25000"/>
              </a:lnSpc>
              <a:spcBef>
                <a:spcPts val="600"/>
              </a:spcBef>
              <a:spcAft>
                <a:spcPts val="300"/>
              </a:spcAft>
              <a:buNone/>
            </a:pPr>
            <a:r>
              <a:rPr lang="nl" sz="1700">
                <a:highlight>
                  <a:srgbClr val="FFFFFF"/>
                </a:highlight>
                <a:latin typeface="Lexend ExtraBold"/>
                <a:ea typeface="Lexend ExtraBold"/>
                <a:cs typeface="Lexend ExtraBold"/>
                <a:sym typeface="Lexend ExtraBold"/>
              </a:rPr>
              <a:t>Micro-omgeving: </a:t>
            </a:r>
            <a:r>
              <a:rPr i="1" lang="nl" sz="1700">
                <a:highlight>
                  <a:srgbClr val="FFFFFF"/>
                </a:highlight>
                <a:latin typeface="Lexend ExtraBold"/>
                <a:ea typeface="Lexend ExtraBold"/>
                <a:cs typeface="Lexend ExtraBold"/>
                <a:sym typeface="Lexend ExtraBold"/>
              </a:rPr>
              <a:t>Eigen Communicatiestrategie</a:t>
            </a:r>
            <a:r>
              <a:rPr lang="nl" sz="1700">
                <a:highlight>
                  <a:srgbClr val="FFFFFF"/>
                </a:highlight>
                <a:latin typeface="Lexend ExtraBold"/>
                <a:ea typeface="Lexend ExtraBold"/>
                <a:cs typeface="Lexend ExtraBold"/>
                <a:sym typeface="Lexend ExtraBold"/>
              </a:rPr>
              <a:t> Analyseren met Lasswell</a:t>
            </a:r>
            <a:endParaRPr sz="2000">
              <a:highlight>
                <a:srgbClr val="FFFFFF"/>
              </a:highlight>
              <a:latin typeface="Lexend ExtraBold"/>
              <a:ea typeface="Lexend ExtraBold"/>
              <a:cs typeface="Lexend ExtraBold"/>
              <a:sym typeface="Lexend ExtraBold"/>
            </a:endParaRPr>
          </a:p>
        </p:txBody>
      </p:sp>
      <p:sp>
        <p:nvSpPr>
          <p:cNvPr id="186" name="Google Shape;186;p32"/>
          <p:cNvSpPr txBox="1"/>
          <p:nvPr>
            <p:ph idx="1" type="body"/>
          </p:nvPr>
        </p:nvSpPr>
        <p:spPr>
          <a:xfrm>
            <a:off x="311700" y="866919"/>
            <a:ext cx="8763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1400"/>
              </a:spcBef>
              <a:spcAft>
                <a:spcPts val="0"/>
              </a:spcAft>
              <a:buNone/>
            </a:pPr>
            <a:r>
              <a:rPr lang="nl" sz="1600">
                <a:solidFill>
                  <a:schemeClr val="dk1"/>
                </a:solidFill>
                <a:latin typeface="Lexend ExtraBold"/>
                <a:ea typeface="Lexend ExtraBold"/>
                <a:cs typeface="Lexend ExtraBold"/>
                <a:sym typeface="Lexend ExtraBold"/>
              </a:rPr>
              <a:t>Boodschap (2/3)</a:t>
            </a:r>
            <a:endParaRPr sz="1600">
              <a:solidFill>
                <a:schemeClr val="dk1"/>
              </a:solidFill>
              <a:latin typeface="Lexend ExtraBold"/>
              <a:ea typeface="Lexend ExtraBold"/>
              <a:cs typeface="Lexend ExtraBold"/>
              <a:sym typeface="Lexend ExtraBold"/>
            </a:endParaRPr>
          </a:p>
          <a:p>
            <a:pPr indent="-330200" lvl="0" marL="269999" rtl="0" algn="l">
              <a:spcBef>
                <a:spcPts val="70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Wat zijn onderwerpen waarmee je de </a:t>
            </a:r>
            <a:r>
              <a:rPr b="1" lang="nl" sz="1600">
                <a:solidFill>
                  <a:schemeClr val="dk1"/>
                </a:solidFill>
                <a:highlight>
                  <a:srgbClr val="FFFFFF"/>
                </a:highlight>
                <a:latin typeface="Lexend"/>
                <a:ea typeface="Lexend"/>
                <a:cs typeface="Lexend"/>
                <a:sym typeface="Lexend"/>
              </a:rPr>
              <a:t>Houding</a:t>
            </a:r>
            <a:r>
              <a:rPr lang="nl" sz="1600">
                <a:solidFill>
                  <a:schemeClr val="dk1"/>
                </a:solidFill>
                <a:highlight>
                  <a:srgbClr val="FFFFFF"/>
                </a:highlight>
                <a:latin typeface="Lexend"/>
                <a:ea typeface="Lexend"/>
                <a:cs typeface="Lexend"/>
                <a:sym typeface="Lexend"/>
              </a:rPr>
              <a:t> van de mensen uit de Doelgroep positief kunt beïnvloeden?</a:t>
            </a:r>
            <a:endParaRPr sz="1600">
              <a:solidFill>
                <a:schemeClr val="dk1"/>
              </a:solidFill>
              <a:highlight>
                <a:srgbClr val="FFFFFF"/>
              </a:highlight>
              <a:latin typeface="Lexend"/>
              <a:ea typeface="Lexend"/>
              <a:cs typeface="Lexend"/>
              <a:sym typeface="Lexend"/>
            </a:endParaRPr>
          </a:p>
          <a:p>
            <a:pPr indent="-330200" lvl="1" marL="540000" rtl="0" algn="l">
              <a:spcBef>
                <a:spcPts val="0"/>
              </a:spcBef>
              <a:spcAft>
                <a:spcPts val="0"/>
              </a:spcAft>
              <a:buClr>
                <a:schemeClr val="dk1"/>
              </a:buClr>
              <a:buSzPts val="1600"/>
              <a:buFont typeface="Lexend"/>
              <a:buChar char="○"/>
            </a:pPr>
            <a:r>
              <a:rPr lang="nl" sz="1600">
                <a:solidFill>
                  <a:schemeClr val="dk1"/>
                </a:solidFill>
                <a:latin typeface="Lexend"/>
                <a:ea typeface="Lexend"/>
                <a:cs typeface="Lexend"/>
                <a:sym typeface="Lexend"/>
              </a:rPr>
              <a:t>Neem bijvoorbeeld bij</a:t>
            </a:r>
            <a:r>
              <a:rPr lang="nl" sz="1600">
                <a:solidFill>
                  <a:schemeClr val="dk1"/>
                </a:solidFill>
                <a:uFill>
                  <a:noFill/>
                </a:uFill>
                <a:latin typeface="Lexend"/>
                <a:ea typeface="Lexend"/>
                <a:cs typeface="Lexend"/>
                <a:sym typeface="Lexend"/>
                <a:hlinkClick r:id="rId3">
                  <a:extLst>
                    <a:ext uri="{A12FA001-AC4F-418D-AE19-62706E023703}">
                      <ahyp:hlinkClr val="tx"/>
                    </a:ext>
                  </a:extLst>
                </a:hlinkClick>
              </a:rPr>
              <a:t> </a:t>
            </a:r>
            <a:r>
              <a:rPr lang="nl" sz="1600" u="sng">
                <a:solidFill>
                  <a:schemeClr val="hlink"/>
                </a:solidFill>
                <a:latin typeface="Lexend"/>
                <a:ea typeface="Lexend"/>
                <a:cs typeface="Lexend"/>
                <a:sym typeface="Lexend"/>
                <a:hlinkClick r:id="rId4"/>
              </a:rPr>
              <a:t>7 mensen uit de Doelgroep</a:t>
            </a:r>
            <a:r>
              <a:rPr lang="nl" sz="1600">
                <a:solidFill>
                  <a:schemeClr val="dk1"/>
                </a:solidFill>
                <a:latin typeface="Lexend"/>
                <a:ea typeface="Lexend"/>
                <a:cs typeface="Lexend"/>
                <a:sym typeface="Lexend"/>
              </a:rPr>
              <a:t> een</a:t>
            </a:r>
            <a:r>
              <a:rPr lang="nl" sz="1600">
                <a:solidFill>
                  <a:schemeClr val="dk1"/>
                </a:solidFill>
                <a:uFill>
                  <a:noFill/>
                </a:uFill>
                <a:latin typeface="Lexend"/>
                <a:ea typeface="Lexend"/>
                <a:cs typeface="Lexend"/>
                <a:sym typeface="Lexend"/>
                <a:hlinkClick r:id="rId5">
                  <a:extLst>
                    <a:ext uri="{A12FA001-AC4F-418D-AE19-62706E023703}">
                      <ahyp:hlinkClr val="tx"/>
                    </a:ext>
                  </a:extLst>
                </a:hlinkClick>
              </a:rPr>
              <a:t> </a:t>
            </a:r>
            <a:r>
              <a:rPr lang="nl" sz="1600" u="sng">
                <a:solidFill>
                  <a:schemeClr val="hlink"/>
                </a:solidFill>
                <a:latin typeface="Lexend"/>
                <a:ea typeface="Lexend"/>
                <a:cs typeface="Lexend"/>
                <a:sym typeface="Lexend"/>
                <a:hlinkClick r:id="rId6"/>
              </a:rPr>
              <a:t>Laddering-interview</a:t>
            </a:r>
            <a:r>
              <a:rPr lang="nl" sz="1600">
                <a:solidFill>
                  <a:schemeClr val="dk1"/>
                </a:solidFill>
                <a:latin typeface="Lexend"/>
                <a:ea typeface="Lexend"/>
                <a:cs typeface="Lexend"/>
                <a:sym typeface="Lexend"/>
              </a:rPr>
              <a:t> af, om te achterhalen wat Waarden en Motivaties van de doelgroep zijn.</a:t>
            </a:r>
            <a:endParaRPr sz="1600">
              <a:solidFill>
                <a:schemeClr val="dk1"/>
              </a:solidFill>
              <a:latin typeface="Lexend"/>
              <a:ea typeface="Lexend"/>
              <a:cs typeface="Lexend"/>
              <a:sym typeface="Lexend"/>
            </a:endParaRPr>
          </a:p>
          <a:p>
            <a:pPr indent="-330200" lvl="1" marL="540000" rtl="0" algn="l">
              <a:spcBef>
                <a:spcPts val="0"/>
              </a:spcBef>
              <a:spcAft>
                <a:spcPts val="0"/>
              </a:spcAft>
              <a:buClr>
                <a:schemeClr val="dk1"/>
              </a:buClr>
              <a:buSzPts val="1600"/>
              <a:buFont typeface="Lexend"/>
              <a:buChar char="○"/>
            </a:pPr>
            <a:r>
              <a:rPr lang="nl" sz="1600">
                <a:solidFill>
                  <a:schemeClr val="dk1"/>
                </a:solidFill>
                <a:latin typeface="Lexend"/>
                <a:ea typeface="Lexend"/>
                <a:cs typeface="Lexend"/>
                <a:sym typeface="Lexend"/>
              </a:rPr>
              <a:t>Concludeer welke</a:t>
            </a:r>
            <a:r>
              <a:rPr lang="nl" sz="1600">
                <a:solidFill>
                  <a:schemeClr val="dk1"/>
                </a:solidFill>
                <a:uFill>
                  <a:noFill/>
                </a:uFill>
                <a:latin typeface="Lexend"/>
                <a:ea typeface="Lexend"/>
                <a:cs typeface="Lexend"/>
                <a:sym typeface="Lexend"/>
                <a:hlinkClick r:id="rId7">
                  <a:extLst>
                    <a:ext uri="{A12FA001-AC4F-418D-AE19-62706E023703}">
                      <ahyp:hlinkClr val="tx"/>
                    </a:ext>
                  </a:extLst>
                </a:hlinkClick>
              </a:rPr>
              <a:t> </a:t>
            </a:r>
            <a:r>
              <a:rPr lang="nl" sz="1600" u="sng">
                <a:solidFill>
                  <a:schemeClr val="hlink"/>
                </a:solidFill>
                <a:latin typeface="Lexend"/>
                <a:ea typeface="Lexend"/>
                <a:cs typeface="Lexend"/>
                <a:sym typeface="Lexend"/>
                <a:hlinkClick r:id="rId8"/>
              </a:rPr>
              <a:t>Rokeach-waarden</a:t>
            </a:r>
            <a:r>
              <a:rPr lang="nl" sz="1600">
                <a:solidFill>
                  <a:schemeClr val="dk1"/>
                </a:solidFill>
                <a:latin typeface="Lexend"/>
                <a:ea typeface="Lexend"/>
                <a:cs typeface="Lexend"/>
                <a:sym typeface="Lexend"/>
              </a:rPr>
              <a:t> de Doelgroep belangrijk vindt. Ofwel: Welke Rokeach-waarden Motiveren de Doelgroep?</a:t>
            </a:r>
            <a:endParaRPr sz="1600">
              <a:solidFill>
                <a:schemeClr val="dk1"/>
              </a:solidFill>
              <a:latin typeface="Lexend"/>
              <a:ea typeface="Lexend"/>
              <a:cs typeface="Lexend"/>
              <a:sym typeface="Lexend"/>
            </a:endParaRPr>
          </a:p>
          <a:p>
            <a:pPr indent="-330200" lvl="1" marL="540000" rtl="0" algn="l">
              <a:spcBef>
                <a:spcPts val="0"/>
              </a:spcBef>
              <a:spcAft>
                <a:spcPts val="0"/>
              </a:spcAft>
              <a:buClr>
                <a:schemeClr val="dk1"/>
              </a:buClr>
              <a:buSzPts val="1600"/>
              <a:buFont typeface="Lexend"/>
              <a:buChar char="○"/>
            </a:pPr>
            <a:r>
              <a:rPr lang="nl" sz="1600">
                <a:solidFill>
                  <a:schemeClr val="dk1"/>
                </a:solidFill>
                <a:latin typeface="Lexend"/>
                <a:ea typeface="Lexend"/>
                <a:cs typeface="Lexend"/>
                <a:sym typeface="Lexend"/>
              </a:rPr>
              <a:t>Concludeer welke</a:t>
            </a:r>
            <a:r>
              <a:rPr lang="nl" sz="1600">
                <a:solidFill>
                  <a:schemeClr val="dk1"/>
                </a:solidFill>
                <a:uFill>
                  <a:noFill/>
                </a:uFill>
                <a:latin typeface="Lexend"/>
                <a:ea typeface="Lexend"/>
                <a:cs typeface="Lexend"/>
                <a:sym typeface="Lexend"/>
                <a:hlinkClick r:id="rId9">
                  <a:extLst>
                    <a:ext uri="{A12FA001-AC4F-418D-AE19-62706E023703}">
                      <ahyp:hlinkClr val="tx"/>
                    </a:ext>
                  </a:extLst>
                </a:hlinkClick>
              </a:rPr>
              <a:t> </a:t>
            </a:r>
            <a:r>
              <a:rPr lang="nl" sz="1600" u="sng">
                <a:solidFill>
                  <a:schemeClr val="hlink"/>
                </a:solidFill>
                <a:latin typeface="Lexend"/>
                <a:ea typeface="Lexend"/>
                <a:cs typeface="Lexend"/>
                <a:sym typeface="Lexend"/>
                <a:hlinkClick r:id="rId10"/>
              </a:rPr>
              <a:t>Maslow-behoeften</a:t>
            </a:r>
            <a:r>
              <a:rPr lang="nl" sz="1600">
                <a:solidFill>
                  <a:schemeClr val="dk1"/>
                </a:solidFill>
                <a:latin typeface="Lexend"/>
                <a:ea typeface="Lexend"/>
                <a:cs typeface="Lexend"/>
                <a:sym typeface="Lexend"/>
              </a:rPr>
              <a:t> de Doelgroep belangrijk vindt. Ofwel: Welke Maslow-behoeften Motiveren de Doelgroep?</a:t>
            </a:r>
            <a:endParaRPr sz="1600">
              <a:solidFill>
                <a:schemeClr val="dk1"/>
              </a:solidFill>
              <a:latin typeface="Lexend"/>
              <a:ea typeface="Lexend"/>
              <a:cs typeface="Lexend"/>
              <a:sym typeface="Lexend"/>
            </a:endParaRPr>
          </a:p>
          <a:p>
            <a:pPr indent="-330200" lvl="1" marL="540000" rtl="0" algn="l">
              <a:spcBef>
                <a:spcPts val="0"/>
              </a:spcBef>
              <a:spcAft>
                <a:spcPts val="0"/>
              </a:spcAft>
              <a:buClr>
                <a:schemeClr val="dk1"/>
              </a:buClr>
              <a:buSzPts val="1600"/>
              <a:buFont typeface="Lexend"/>
              <a:buChar char="○"/>
            </a:pPr>
            <a:r>
              <a:rPr lang="nl" sz="1600">
                <a:solidFill>
                  <a:schemeClr val="dk1"/>
                </a:solidFill>
                <a:latin typeface="Lexend"/>
                <a:ea typeface="Lexend"/>
                <a:cs typeface="Lexend"/>
                <a:sym typeface="Lexend"/>
              </a:rPr>
              <a:t>Hoe Sterk/ Zwak past de huidige Boodschap bij de onderwerpen die de Doelgroep kunnen</a:t>
            </a:r>
            <a:r>
              <a:rPr lang="nl" sz="1600">
                <a:solidFill>
                  <a:schemeClr val="dk1"/>
                </a:solidFill>
                <a:uFill>
                  <a:noFill/>
                </a:uFill>
                <a:latin typeface="Lexend"/>
                <a:ea typeface="Lexend"/>
                <a:cs typeface="Lexend"/>
                <a:sym typeface="Lexend"/>
                <a:hlinkClick r:id="rId11">
                  <a:extLst>
                    <a:ext uri="{A12FA001-AC4F-418D-AE19-62706E023703}">
                      <ahyp:hlinkClr val="tx"/>
                    </a:ext>
                  </a:extLst>
                </a:hlinkClick>
              </a:rPr>
              <a:t> </a:t>
            </a:r>
            <a:r>
              <a:rPr lang="nl" sz="1600" u="sng">
                <a:solidFill>
                  <a:schemeClr val="hlink"/>
                </a:solidFill>
                <a:latin typeface="Lexend"/>
                <a:ea typeface="Lexend"/>
                <a:cs typeface="Lexend"/>
                <a:sym typeface="Lexend"/>
                <a:hlinkClick r:id="rId12"/>
              </a:rPr>
              <a:t>motiveren</a:t>
            </a:r>
            <a:r>
              <a:rPr lang="nl" sz="1600">
                <a:solidFill>
                  <a:schemeClr val="dk1"/>
                </a:solidFill>
                <a:latin typeface="Lexend"/>
                <a:ea typeface="Lexend"/>
                <a:cs typeface="Lexend"/>
                <a:sym typeface="Lexend"/>
              </a:rPr>
              <a:t>?</a:t>
            </a:r>
            <a:endParaRPr sz="1600">
              <a:solidFill>
                <a:schemeClr val="dk1"/>
              </a:solidFill>
              <a:latin typeface="Lexend"/>
              <a:ea typeface="Lexend"/>
              <a:cs typeface="Lexend"/>
              <a:sym typeface="Lexend"/>
            </a:endParaRPr>
          </a:p>
          <a:p>
            <a:pPr indent="-330200" lvl="1" marL="540000" rtl="0" algn="l">
              <a:spcBef>
                <a:spcPts val="0"/>
              </a:spcBef>
              <a:spcAft>
                <a:spcPts val="0"/>
              </a:spcAft>
              <a:buClr>
                <a:schemeClr val="dk1"/>
              </a:buClr>
              <a:buSzPts val="1600"/>
              <a:buFont typeface="Lexend"/>
              <a:buChar char="○"/>
            </a:pPr>
            <a:r>
              <a:rPr lang="nl" sz="1600">
                <a:solidFill>
                  <a:schemeClr val="dk1"/>
                </a:solidFill>
                <a:latin typeface="Lexend"/>
                <a:ea typeface="Lexend"/>
                <a:cs typeface="Lexend"/>
                <a:sym typeface="Lexend"/>
              </a:rPr>
              <a:t>Hoe Sterk/ Zwak past de </a:t>
            </a:r>
            <a:r>
              <a:rPr lang="nl" sz="1600" u="sng">
                <a:solidFill>
                  <a:schemeClr val="hlink"/>
                </a:solidFill>
                <a:latin typeface="Lexend"/>
                <a:ea typeface="Lexend"/>
                <a:cs typeface="Lexend"/>
                <a:sym typeface="Lexend"/>
                <a:hlinkClick r:id="rId13"/>
              </a:rPr>
              <a:t>Purpose</a:t>
            </a:r>
            <a:r>
              <a:rPr lang="nl" sz="1600">
                <a:solidFill>
                  <a:schemeClr val="dk1"/>
                </a:solidFill>
                <a:latin typeface="Lexend"/>
                <a:ea typeface="Lexend"/>
                <a:cs typeface="Lexend"/>
                <a:sym typeface="Lexend"/>
              </a:rPr>
              <a:t> van de Organisatie/ het Bedrijf/ het Merk, bij wat de </a:t>
            </a:r>
            <a:r>
              <a:rPr lang="nl" sz="1600" u="sng">
                <a:solidFill>
                  <a:schemeClr val="hlink"/>
                </a:solidFill>
                <a:latin typeface="Lexend"/>
                <a:ea typeface="Lexend"/>
                <a:cs typeface="Lexend"/>
                <a:sym typeface="Lexend"/>
                <a:hlinkClick r:id="rId14"/>
              </a:rPr>
              <a:t>Doelgroep</a:t>
            </a:r>
            <a:r>
              <a:rPr lang="nl" sz="1600">
                <a:solidFill>
                  <a:schemeClr val="dk1"/>
                </a:solidFill>
                <a:latin typeface="Lexend"/>
                <a:ea typeface="Lexend"/>
                <a:cs typeface="Lexend"/>
                <a:sym typeface="Lexend"/>
              </a:rPr>
              <a:t> kan </a:t>
            </a:r>
            <a:r>
              <a:rPr lang="nl" sz="1600" u="sng">
                <a:solidFill>
                  <a:schemeClr val="hlink"/>
                </a:solidFill>
                <a:latin typeface="Lexend"/>
                <a:ea typeface="Lexend"/>
                <a:cs typeface="Lexend"/>
                <a:sym typeface="Lexend"/>
                <a:hlinkClick r:id="rId15"/>
              </a:rPr>
              <a:t>motiveren</a:t>
            </a:r>
            <a:r>
              <a:rPr lang="nl" sz="1600">
                <a:solidFill>
                  <a:schemeClr val="dk1"/>
                </a:solidFill>
                <a:latin typeface="Lexend"/>
                <a:ea typeface="Lexend"/>
                <a:cs typeface="Lexend"/>
                <a:sym typeface="Lexend"/>
              </a:rPr>
              <a:t>?</a:t>
            </a:r>
            <a:endParaRPr sz="1600">
              <a:solidFill>
                <a:schemeClr val="dk1"/>
              </a:solidFill>
              <a:latin typeface="Lexend"/>
              <a:ea typeface="Lexend"/>
              <a:cs typeface="Lexend"/>
              <a:sym typeface="Lexen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3"/>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25000"/>
              </a:lnSpc>
              <a:spcBef>
                <a:spcPts val="600"/>
              </a:spcBef>
              <a:spcAft>
                <a:spcPts val="300"/>
              </a:spcAft>
              <a:buNone/>
            </a:pPr>
            <a:r>
              <a:rPr lang="nl" sz="1700">
                <a:highlight>
                  <a:srgbClr val="FFFFFF"/>
                </a:highlight>
                <a:latin typeface="Lexend ExtraBold"/>
                <a:ea typeface="Lexend ExtraBold"/>
                <a:cs typeface="Lexend ExtraBold"/>
                <a:sym typeface="Lexend ExtraBold"/>
              </a:rPr>
              <a:t>Micro-omgeving: </a:t>
            </a:r>
            <a:r>
              <a:rPr i="1" lang="nl" sz="1700">
                <a:highlight>
                  <a:srgbClr val="FFFFFF"/>
                </a:highlight>
                <a:latin typeface="Lexend ExtraBold"/>
                <a:ea typeface="Lexend ExtraBold"/>
                <a:cs typeface="Lexend ExtraBold"/>
                <a:sym typeface="Lexend ExtraBold"/>
              </a:rPr>
              <a:t>Eigen Communicatiestrategie</a:t>
            </a:r>
            <a:r>
              <a:rPr lang="nl" sz="1700">
                <a:highlight>
                  <a:srgbClr val="FFFFFF"/>
                </a:highlight>
                <a:latin typeface="Lexend ExtraBold"/>
                <a:ea typeface="Lexend ExtraBold"/>
                <a:cs typeface="Lexend ExtraBold"/>
                <a:sym typeface="Lexend ExtraBold"/>
              </a:rPr>
              <a:t> Analyseren met Lasswell</a:t>
            </a:r>
            <a:endParaRPr sz="2000">
              <a:highlight>
                <a:srgbClr val="FFFFFF"/>
              </a:highlight>
              <a:latin typeface="Lexend ExtraBold"/>
              <a:ea typeface="Lexend ExtraBold"/>
              <a:cs typeface="Lexend ExtraBold"/>
              <a:sym typeface="Lexend ExtraBold"/>
            </a:endParaRPr>
          </a:p>
        </p:txBody>
      </p:sp>
      <p:sp>
        <p:nvSpPr>
          <p:cNvPr id="192" name="Google Shape;192;p33"/>
          <p:cNvSpPr txBox="1"/>
          <p:nvPr>
            <p:ph idx="1" type="body"/>
          </p:nvPr>
        </p:nvSpPr>
        <p:spPr>
          <a:xfrm>
            <a:off x="311700" y="103073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1400"/>
              </a:spcBef>
              <a:spcAft>
                <a:spcPts val="0"/>
              </a:spcAft>
              <a:buNone/>
            </a:pPr>
            <a:r>
              <a:rPr lang="nl" sz="1600">
                <a:solidFill>
                  <a:schemeClr val="dk1"/>
                </a:solidFill>
                <a:latin typeface="Lexend ExtraBold"/>
                <a:ea typeface="Lexend ExtraBold"/>
                <a:cs typeface="Lexend ExtraBold"/>
                <a:sym typeface="Lexend ExtraBold"/>
              </a:rPr>
              <a:t>Boodschap (3/3)</a:t>
            </a:r>
            <a:endParaRPr sz="1500">
              <a:solidFill>
                <a:schemeClr val="dk1"/>
              </a:solidFill>
              <a:highlight>
                <a:srgbClr val="FFFFFF"/>
              </a:highlight>
              <a:latin typeface="Lexend"/>
              <a:ea typeface="Lexend"/>
              <a:cs typeface="Lexend"/>
              <a:sym typeface="Lexend"/>
            </a:endParaRPr>
          </a:p>
          <a:p>
            <a:pPr indent="-330200" lvl="0" marL="457200" rtl="0" algn="l">
              <a:spcBef>
                <a:spcPts val="350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Vergelijk de Organisatie/ het Bedrijf met de Concurrenten en Best Practices die je hiervóór hebt geanalyseerd.</a:t>
            </a:r>
            <a:endParaRPr sz="1600">
              <a:solidFill>
                <a:schemeClr val="dk1"/>
              </a:solidFill>
              <a:highlight>
                <a:srgbClr val="FFFFFF"/>
              </a:highlight>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b="1" lang="nl" sz="1600">
                <a:solidFill>
                  <a:schemeClr val="dk1"/>
                </a:solidFill>
                <a:highlight>
                  <a:srgbClr val="FFFFFF"/>
                </a:highlight>
                <a:latin typeface="Lexend"/>
                <a:ea typeface="Lexend"/>
                <a:cs typeface="Lexend"/>
                <a:sym typeface="Lexend"/>
              </a:rPr>
              <a:t>Concludeer</a:t>
            </a:r>
            <a:r>
              <a:rPr lang="nl" sz="1600">
                <a:solidFill>
                  <a:schemeClr val="dk1"/>
                </a:solidFill>
                <a:highlight>
                  <a:srgbClr val="FFFFFF"/>
                </a:highlight>
                <a:latin typeface="Lexend"/>
                <a:ea typeface="Lexend"/>
                <a:cs typeface="Lexend"/>
                <a:sym typeface="Lexend"/>
              </a:rPr>
              <a:t> wat Sterkten, Zwakten zijn van de Boodschap die nu door de Organisatie/ het Bedrijf wordt gebruikt.</a:t>
            </a:r>
            <a:endParaRPr sz="1600">
              <a:solidFill>
                <a:schemeClr val="dk1"/>
              </a:solidFill>
              <a:latin typeface="Lexend"/>
              <a:ea typeface="Lexend"/>
              <a:cs typeface="Lexend"/>
              <a:sym typeface="Lexen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25000"/>
              </a:lnSpc>
              <a:spcBef>
                <a:spcPts val="600"/>
              </a:spcBef>
              <a:spcAft>
                <a:spcPts val="300"/>
              </a:spcAft>
              <a:buNone/>
            </a:pPr>
            <a:r>
              <a:rPr lang="nl" sz="1700">
                <a:highlight>
                  <a:srgbClr val="FFFFFF"/>
                </a:highlight>
                <a:latin typeface="Lexend ExtraBold"/>
                <a:ea typeface="Lexend ExtraBold"/>
                <a:cs typeface="Lexend ExtraBold"/>
                <a:sym typeface="Lexend ExtraBold"/>
              </a:rPr>
              <a:t>Micro-omgeving: </a:t>
            </a:r>
            <a:r>
              <a:rPr i="1" lang="nl" sz="1700">
                <a:highlight>
                  <a:srgbClr val="FFFFFF"/>
                </a:highlight>
                <a:latin typeface="Lexend ExtraBold"/>
                <a:ea typeface="Lexend ExtraBold"/>
                <a:cs typeface="Lexend ExtraBold"/>
                <a:sym typeface="Lexend ExtraBold"/>
              </a:rPr>
              <a:t>Eigen Communicatiestrategie </a:t>
            </a:r>
            <a:r>
              <a:rPr lang="nl" sz="1700">
                <a:highlight>
                  <a:srgbClr val="FFFFFF"/>
                </a:highlight>
                <a:latin typeface="Lexend ExtraBold"/>
                <a:ea typeface="Lexend ExtraBold"/>
                <a:cs typeface="Lexend ExtraBold"/>
                <a:sym typeface="Lexend ExtraBold"/>
              </a:rPr>
              <a:t>Analyseren met Lasswell</a:t>
            </a:r>
            <a:endParaRPr sz="2000">
              <a:highlight>
                <a:srgbClr val="FFFFFF"/>
              </a:highlight>
              <a:latin typeface="Lexend ExtraBold"/>
              <a:ea typeface="Lexend ExtraBold"/>
              <a:cs typeface="Lexend ExtraBold"/>
              <a:sym typeface="Lexend ExtraBold"/>
            </a:endParaRPr>
          </a:p>
        </p:txBody>
      </p:sp>
      <p:sp>
        <p:nvSpPr>
          <p:cNvPr id="198" name="Google Shape;198;p34"/>
          <p:cNvSpPr txBox="1"/>
          <p:nvPr>
            <p:ph idx="1" type="body"/>
          </p:nvPr>
        </p:nvSpPr>
        <p:spPr>
          <a:xfrm>
            <a:off x="311700" y="1152475"/>
            <a:ext cx="8832300" cy="3870900"/>
          </a:xfrm>
          <a:prstGeom prst="rect">
            <a:avLst/>
          </a:prstGeom>
        </p:spPr>
        <p:txBody>
          <a:bodyPr anchorCtr="0" anchor="t" bIns="91425" lIns="91425" spcFirstLastPara="1" rIns="91425" wrap="square" tIns="91425">
            <a:noAutofit/>
          </a:bodyPr>
          <a:lstStyle/>
          <a:p>
            <a:pPr indent="0" lvl="0" marL="0" rtl="0" algn="l">
              <a:lnSpc>
                <a:spcPct val="100000"/>
              </a:lnSpc>
              <a:spcBef>
                <a:spcPts val="1400"/>
              </a:spcBef>
              <a:spcAft>
                <a:spcPts val="0"/>
              </a:spcAft>
              <a:buNone/>
            </a:pPr>
            <a:r>
              <a:rPr lang="nl" sz="1600">
                <a:solidFill>
                  <a:schemeClr val="dk1"/>
                </a:solidFill>
                <a:latin typeface="Lexend ExtraBold"/>
                <a:ea typeface="Lexend ExtraBold"/>
                <a:cs typeface="Lexend ExtraBold"/>
                <a:sym typeface="Lexend ExtraBold"/>
              </a:rPr>
              <a:t>Middelenmix (</a:t>
            </a:r>
            <a:r>
              <a:rPr lang="nl" sz="1600">
                <a:solidFill>
                  <a:schemeClr val="dk1"/>
                </a:solidFill>
                <a:latin typeface="Lexend ExtraBold"/>
                <a:ea typeface="Lexend ExtraBold"/>
                <a:cs typeface="Lexend ExtraBold"/>
                <a:sym typeface="Lexend ExtraBold"/>
              </a:rPr>
              <a:t>1/2</a:t>
            </a:r>
            <a:r>
              <a:rPr lang="nl" sz="1600">
                <a:solidFill>
                  <a:schemeClr val="dk1"/>
                </a:solidFill>
                <a:latin typeface="Lexend ExtraBold"/>
                <a:ea typeface="Lexend ExtraBold"/>
                <a:cs typeface="Lexend ExtraBold"/>
                <a:sym typeface="Lexend ExtraBold"/>
              </a:rPr>
              <a:t>)</a:t>
            </a:r>
            <a:endParaRPr sz="1600">
              <a:solidFill>
                <a:schemeClr val="dk1"/>
              </a:solidFill>
              <a:latin typeface="Lexend"/>
              <a:ea typeface="Lexend"/>
              <a:cs typeface="Lexend"/>
              <a:sym typeface="Lexend"/>
            </a:endParaRPr>
          </a:p>
          <a:p>
            <a:pPr indent="-330200" lvl="0" marL="457200" rtl="0" algn="l">
              <a:lnSpc>
                <a:spcPct val="100000"/>
              </a:lnSpc>
              <a:spcBef>
                <a:spcPts val="70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Wat zijn media en activiteiten die worden ingezet door de Organisatie/ het Bedrijf om in contact te komen met de Doelgroep??</a:t>
            </a:r>
            <a:endParaRPr sz="1600">
              <a:solidFill>
                <a:schemeClr val="dk1"/>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Interview bijvoorbeeld </a:t>
            </a:r>
            <a:r>
              <a:rPr lang="nl" sz="1600" u="sng">
                <a:solidFill>
                  <a:schemeClr val="dk1"/>
                </a:solidFill>
                <a:highlight>
                  <a:srgbClr val="FFFFFF"/>
                </a:highlight>
                <a:latin typeface="Lexend"/>
                <a:ea typeface="Lexend"/>
                <a:cs typeface="Lexend"/>
                <a:sym typeface="Lexend"/>
                <a:hlinkClick r:id="rId3">
                  <a:extLst>
                    <a:ext uri="{A12FA001-AC4F-418D-AE19-62706E023703}">
                      <ahyp:hlinkClr val="tx"/>
                    </a:ext>
                  </a:extLst>
                </a:hlinkClick>
              </a:rPr>
              <a:t>7 mensen uit de Doelgroep</a:t>
            </a:r>
            <a:r>
              <a:rPr lang="nl" sz="1600">
                <a:solidFill>
                  <a:schemeClr val="dk1"/>
                </a:solidFill>
                <a:highlight>
                  <a:srgbClr val="FFFFFF"/>
                </a:highlight>
                <a:latin typeface="Lexend"/>
                <a:ea typeface="Lexend"/>
                <a:cs typeface="Lexend"/>
                <a:sym typeface="Lexend"/>
              </a:rPr>
              <a:t> en vraag hen welke media zij gebruiken om het soort informatie te zoeken dat jij wilt gaan aanbieden.</a:t>
            </a:r>
            <a:endParaRPr sz="1600">
              <a:solidFill>
                <a:schemeClr val="dk1"/>
              </a:solidFill>
              <a:highlight>
                <a:srgbClr val="FFFFFF"/>
              </a:highlight>
              <a:latin typeface="Lexend"/>
              <a:ea typeface="Lexend"/>
              <a:cs typeface="Lexend"/>
              <a:sym typeface="Lexend"/>
            </a:endParaRPr>
          </a:p>
          <a:p>
            <a:pPr indent="-330200" lvl="1" marL="1193800" rtl="0" algn="l">
              <a:lnSpc>
                <a:spcPct val="100000"/>
              </a:lnSpc>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Vraag eventueel door. Als je te horen krijgt dat ze TikTok gebruiken, vraag dan welke onderwerpen, welke personen etc. Hoe concreter hoe beter!</a:t>
            </a:r>
            <a:endParaRPr sz="1600">
              <a:solidFill>
                <a:schemeClr val="dk1"/>
              </a:solidFill>
              <a:highlight>
                <a:srgbClr val="FFFFFF"/>
              </a:highlight>
              <a:latin typeface="Lexend"/>
              <a:ea typeface="Lexend"/>
              <a:cs typeface="Lexend"/>
              <a:sym typeface="Lexend"/>
            </a:endParaRPr>
          </a:p>
          <a:p>
            <a:pPr indent="-330200" lvl="1" marL="1193800" rtl="0" algn="l">
              <a:lnSpc>
                <a:spcPct val="100000"/>
              </a:lnSpc>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Wees kritisch! Als de geïnterviewde zegt dat hij TikTok gebruikt, en jij wil een Campagne ontwikkelen om hoger opgeleide sollicitanten aantrekken, vraag dan of hij dit medium écht gebruikt om een baan te vinden.</a:t>
            </a:r>
            <a:endParaRPr sz="1600">
              <a:solidFill>
                <a:schemeClr val="dk1"/>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chemeClr val="dk1"/>
              </a:buClr>
              <a:buSzPts val="1600"/>
              <a:buFont typeface="Lexend"/>
              <a:buChar char="●"/>
            </a:pPr>
            <a:r>
              <a:rPr lang="nl" sz="1600">
                <a:solidFill>
                  <a:schemeClr val="dk1"/>
                </a:solidFill>
                <a:latin typeface="Lexend"/>
                <a:ea typeface="Lexend"/>
                <a:cs typeface="Lexend"/>
                <a:sym typeface="Lexend"/>
              </a:rPr>
              <a:t>Als je interviewt, kun je hoger scoren op </a:t>
            </a:r>
            <a:r>
              <a:rPr i="1" lang="nl" sz="1600">
                <a:solidFill>
                  <a:schemeClr val="dk1"/>
                </a:solidFill>
                <a:latin typeface="Lexend"/>
                <a:ea typeface="Lexend"/>
                <a:cs typeface="Lexend"/>
                <a:sym typeface="Lexend"/>
              </a:rPr>
              <a:t>Competentie 1 Onderzoekend Vermogen</a:t>
            </a:r>
            <a:r>
              <a:rPr lang="nl" sz="1600">
                <a:solidFill>
                  <a:schemeClr val="dk1"/>
                </a:solidFill>
                <a:latin typeface="Lexend"/>
                <a:ea typeface="Lexend"/>
                <a:cs typeface="Lexend"/>
                <a:sym typeface="Lexend"/>
              </a:rPr>
              <a:t>, zie</a:t>
            </a:r>
            <a:r>
              <a:rPr lang="nl" sz="1600">
                <a:solidFill>
                  <a:schemeClr val="dk1"/>
                </a:solidFill>
                <a:uFill>
                  <a:noFill/>
                </a:uFill>
                <a:latin typeface="Lexend"/>
                <a:ea typeface="Lexend"/>
                <a:cs typeface="Lexend"/>
                <a:sym typeface="Lexend"/>
                <a:hlinkClick r:id="rId4">
                  <a:extLst>
                    <a:ext uri="{A12FA001-AC4F-418D-AE19-62706E023703}">
                      <ahyp:hlinkClr val="tx"/>
                    </a:ext>
                  </a:extLst>
                </a:hlinkClick>
              </a:rPr>
              <a:t> </a:t>
            </a:r>
            <a:r>
              <a:rPr lang="nl" sz="1600" u="sng">
                <a:solidFill>
                  <a:schemeClr val="hlink"/>
                </a:solidFill>
                <a:latin typeface="Lexend"/>
                <a:ea typeface="Lexend"/>
                <a:cs typeface="Lexend"/>
                <a:sym typeface="Lexend"/>
                <a:hlinkClick r:id="rId5"/>
              </a:rPr>
              <a:t>NIMA A2 Communicatie Exameneisen en Beoordeling</a:t>
            </a:r>
            <a:r>
              <a:rPr lang="nl" sz="1600">
                <a:solidFill>
                  <a:schemeClr val="dk1"/>
                </a:solidFill>
                <a:latin typeface="Lexend"/>
                <a:ea typeface="Lexend"/>
                <a:cs typeface="Lexend"/>
                <a:sym typeface="Lexend"/>
              </a:rPr>
              <a:t>.</a:t>
            </a:r>
            <a:endParaRPr sz="1600">
              <a:solidFill>
                <a:schemeClr val="dk1"/>
              </a:solidFill>
              <a:highlight>
                <a:srgbClr val="FFFFFF"/>
              </a:highlight>
              <a:latin typeface="Lexend"/>
              <a:ea typeface="Lexend"/>
              <a:cs typeface="Lexend"/>
              <a:sym typeface="Lexen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25000"/>
              </a:lnSpc>
              <a:spcBef>
                <a:spcPts val="600"/>
              </a:spcBef>
              <a:spcAft>
                <a:spcPts val="300"/>
              </a:spcAft>
              <a:buNone/>
            </a:pPr>
            <a:r>
              <a:rPr lang="nl" sz="1700">
                <a:highlight>
                  <a:srgbClr val="FFFFFF"/>
                </a:highlight>
                <a:latin typeface="Lexend ExtraBold"/>
                <a:ea typeface="Lexend ExtraBold"/>
                <a:cs typeface="Lexend ExtraBold"/>
                <a:sym typeface="Lexend ExtraBold"/>
              </a:rPr>
              <a:t>Micro-omgeving: </a:t>
            </a:r>
            <a:r>
              <a:rPr i="1" lang="nl" sz="1700">
                <a:highlight>
                  <a:srgbClr val="FFFFFF"/>
                </a:highlight>
                <a:latin typeface="Lexend ExtraBold"/>
                <a:ea typeface="Lexend ExtraBold"/>
                <a:cs typeface="Lexend ExtraBold"/>
                <a:sym typeface="Lexend ExtraBold"/>
              </a:rPr>
              <a:t>Eigen Communicatiestrategie</a:t>
            </a:r>
            <a:r>
              <a:rPr lang="nl" sz="1700">
                <a:highlight>
                  <a:srgbClr val="FFFFFF"/>
                </a:highlight>
                <a:latin typeface="Lexend ExtraBold"/>
                <a:ea typeface="Lexend ExtraBold"/>
                <a:cs typeface="Lexend ExtraBold"/>
                <a:sym typeface="Lexend ExtraBold"/>
              </a:rPr>
              <a:t> Analyseren met Lasswell</a:t>
            </a:r>
            <a:endParaRPr sz="2000">
              <a:highlight>
                <a:srgbClr val="FFFFFF"/>
              </a:highlight>
              <a:latin typeface="Lexend ExtraBold"/>
              <a:ea typeface="Lexend ExtraBold"/>
              <a:cs typeface="Lexend ExtraBold"/>
              <a:sym typeface="Lexend ExtraBold"/>
            </a:endParaRPr>
          </a:p>
        </p:txBody>
      </p:sp>
      <p:sp>
        <p:nvSpPr>
          <p:cNvPr id="204" name="Google Shape;204;p3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1400"/>
              </a:spcBef>
              <a:spcAft>
                <a:spcPts val="0"/>
              </a:spcAft>
              <a:buNone/>
            </a:pPr>
            <a:r>
              <a:rPr lang="nl" sz="1600">
                <a:solidFill>
                  <a:schemeClr val="dk1"/>
                </a:solidFill>
                <a:latin typeface="Lexend ExtraBold"/>
                <a:ea typeface="Lexend ExtraBold"/>
                <a:cs typeface="Lexend ExtraBold"/>
                <a:sym typeface="Lexend ExtraBold"/>
              </a:rPr>
              <a:t>Middelenmix (2/2)</a:t>
            </a:r>
            <a:endParaRPr sz="1600">
              <a:solidFill>
                <a:schemeClr val="dk1"/>
              </a:solidFill>
              <a:latin typeface="Lexend ExtraBold"/>
              <a:ea typeface="Lexend ExtraBold"/>
              <a:cs typeface="Lexend ExtraBold"/>
              <a:sym typeface="Lexend ExtraBold"/>
            </a:endParaRPr>
          </a:p>
          <a:p>
            <a:pPr indent="-330200" lvl="0" marL="457200" rtl="0" algn="l">
              <a:lnSpc>
                <a:spcPct val="100000"/>
              </a:lnSpc>
              <a:spcBef>
                <a:spcPts val="70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Vraag in dit interview ook naar de plekken waar de mensen uit de Doelgroep vaak komen. Zo kun je op creatieve ideeën komen om hen op onverwachte plekken te bereiken.</a:t>
            </a:r>
            <a:endParaRPr sz="1600">
              <a:solidFill>
                <a:schemeClr val="dk1"/>
              </a:solidFill>
              <a:highlight>
                <a:srgbClr val="FFFFFF"/>
              </a:highlight>
              <a:latin typeface="Lexend"/>
              <a:ea typeface="Lexend"/>
              <a:cs typeface="Lexend"/>
              <a:sym typeface="Lexend"/>
            </a:endParaRPr>
          </a:p>
          <a:p>
            <a:pPr indent="-330200" lvl="1" marL="1193800" rtl="0" algn="l">
              <a:lnSpc>
                <a:spcPct val="100000"/>
              </a:lnSpc>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Denk niet alleen aan massamedia en </a:t>
            </a:r>
            <a:r>
              <a:rPr lang="nl" sz="1600" u="sng">
                <a:solidFill>
                  <a:schemeClr val="dk1"/>
                </a:solidFill>
                <a:highlight>
                  <a:srgbClr val="FFFFFF"/>
                </a:highlight>
                <a:latin typeface="Lexend"/>
                <a:ea typeface="Lexend"/>
                <a:cs typeface="Lexend"/>
                <a:sym typeface="Lexend"/>
                <a:hlinkClick r:id="rId3">
                  <a:extLst>
                    <a:ext uri="{A12FA001-AC4F-418D-AE19-62706E023703}">
                      <ahyp:hlinkClr val="tx"/>
                    </a:ext>
                  </a:extLst>
                </a:hlinkClick>
              </a:rPr>
              <a:t>social media</a:t>
            </a:r>
            <a:r>
              <a:rPr lang="nl" sz="1600">
                <a:solidFill>
                  <a:schemeClr val="dk1"/>
                </a:solidFill>
                <a:highlight>
                  <a:srgbClr val="FFFFFF"/>
                </a:highlight>
                <a:latin typeface="Lexend"/>
                <a:ea typeface="Lexend"/>
                <a:cs typeface="Lexend"/>
                <a:sym typeface="Lexend"/>
              </a:rPr>
              <a:t>, maar ook aan evenementen en </a:t>
            </a:r>
            <a:r>
              <a:rPr lang="nl" sz="1600" u="sng">
                <a:solidFill>
                  <a:schemeClr val="dk1"/>
                </a:solidFill>
                <a:highlight>
                  <a:srgbClr val="FFFFFF"/>
                </a:highlight>
                <a:latin typeface="Lexend"/>
                <a:ea typeface="Lexend"/>
                <a:cs typeface="Lexend"/>
                <a:sym typeface="Lexend"/>
                <a:hlinkClick r:id="rId4">
                  <a:extLst>
                    <a:ext uri="{A12FA001-AC4F-418D-AE19-62706E023703}">
                      <ahyp:hlinkClr val="tx"/>
                    </a:ext>
                  </a:extLst>
                </a:hlinkClick>
              </a:rPr>
              <a:t>communicatie-acties</a:t>
            </a:r>
            <a:r>
              <a:rPr lang="nl" sz="1600">
                <a:solidFill>
                  <a:schemeClr val="dk1"/>
                </a:solidFill>
                <a:highlight>
                  <a:srgbClr val="FFFFFF"/>
                </a:highlight>
                <a:latin typeface="Lexend"/>
                <a:ea typeface="Lexend"/>
                <a:cs typeface="Lexend"/>
                <a:sym typeface="Lexend"/>
              </a:rPr>
              <a:t>.</a:t>
            </a:r>
            <a:endParaRPr sz="1600">
              <a:solidFill>
                <a:schemeClr val="dk1"/>
              </a:solidFill>
              <a:highlight>
                <a:srgbClr val="FFFFFF"/>
              </a:highlight>
              <a:latin typeface="Lexend"/>
              <a:ea typeface="Lexend"/>
              <a:cs typeface="Lexend"/>
              <a:sym typeface="Lexend"/>
            </a:endParaRPr>
          </a:p>
          <a:p>
            <a:pPr indent="-330200" lvl="1" marL="1193800" rtl="0" algn="l">
              <a:lnSpc>
                <a:spcPct val="100000"/>
              </a:lnSpc>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Straks in </a:t>
            </a:r>
            <a:r>
              <a:rPr lang="nl" sz="1600" u="sng">
                <a:solidFill>
                  <a:schemeClr val="dk1"/>
                </a:solidFill>
                <a:highlight>
                  <a:srgbClr val="FFFFFF"/>
                </a:highlight>
                <a:latin typeface="Lexend"/>
                <a:ea typeface="Lexend"/>
                <a:cs typeface="Lexend"/>
                <a:sym typeface="Lexend"/>
                <a:hlinkClick r:id="rId5">
                  <a:extLst>
                    <a:ext uri="{A12FA001-AC4F-418D-AE19-62706E023703}">
                      <ahyp:hlinkClr val="tx"/>
                    </a:ext>
                  </a:extLst>
                </a:hlinkClick>
              </a:rPr>
              <a:t>Stap 4 Creatie</a:t>
            </a:r>
            <a:r>
              <a:rPr lang="nl" sz="1600">
                <a:solidFill>
                  <a:schemeClr val="dk1"/>
                </a:solidFill>
                <a:highlight>
                  <a:srgbClr val="FFFFFF"/>
                </a:highlight>
                <a:latin typeface="Lexend"/>
                <a:ea typeface="Lexend"/>
                <a:cs typeface="Lexend"/>
                <a:sym typeface="Lexend"/>
              </a:rPr>
              <a:t>, kun je dan bijvoorbeeld </a:t>
            </a:r>
            <a:r>
              <a:rPr lang="nl" sz="1600" u="sng">
                <a:solidFill>
                  <a:schemeClr val="dk1"/>
                </a:solidFill>
                <a:highlight>
                  <a:srgbClr val="FFFFFF"/>
                </a:highlight>
                <a:latin typeface="Lexend"/>
                <a:ea typeface="Lexend"/>
                <a:cs typeface="Lexend"/>
                <a:sym typeface="Lexend"/>
                <a:hlinkClick r:id="rId6">
                  <a:extLst>
                    <a:ext uri="{A12FA001-AC4F-418D-AE19-62706E023703}">
                      <ahyp:hlinkClr val="tx"/>
                    </a:ext>
                  </a:extLst>
                </a:hlinkClick>
              </a:rPr>
              <a:t>Guerrilla Marketing</a:t>
            </a:r>
            <a:r>
              <a:rPr lang="nl" sz="1600">
                <a:solidFill>
                  <a:schemeClr val="dk1"/>
                </a:solidFill>
                <a:highlight>
                  <a:srgbClr val="FFFFFF"/>
                </a:highlight>
                <a:latin typeface="Lexend"/>
                <a:ea typeface="Lexend"/>
                <a:cs typeface="Lexend"/>
                <a:sym typeface="Lexend"/>
              </a:rPr>
              <a:t> toepassen.</a:t>
            </a:r>
            <a:endParaRPr sz="1600">
              <a:solidFill>
                <a:schemeClr val="dk1"/>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Vergelijk de Organisatie/ het Bedrijf met de Concurrenten en Best Practices die je hiervóór hebt geanalyseerd.</a:t>
            </a:r>
            <a:endParaRPr sz="1600">
              <a:solidFill>
                <a:schemeClr val="dk1"/>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chemeClr val="dk1"/>
              </a:buClr>
              <a:buSzPts val="1600"/>
              <a:buFont typeface="Lexend"/>
              <a:buChar char="●"/>
            </a:pPr>
            <a:r>
              <a:rPr b="1" lang="nl" sz="1600">
                <a:solidFill>
                  <a:schemeClr val="dk1"/>
                </a:solidFill>
                <a:highlight>
                  <a:srgbClr val="FFFFFF"/>
                </a:highlight>
                <a:latin typeface="Lexend"/>
                <a:ea typeface="Lexend"/>
                <a:cs typeface="Lexend"/>
                <a:sym typeface="Lexend"/>
              </a:rPr>
              <a:t>Concludeer</a:t>
            </a:r>
            <a:r>
              <a:rPr lang="nl" sz="1600">
                <a:solidFill>
                  <a:schemeClr val="dk1"/>
                </a:solidFill>
                <a:highlight>
                  <a:srgbClr val="FFFFFF"/>
                </a:highlight>
                <a:latin typeface="Lexend"/>
                <a:ea typeface="Lexend"/>
                <a:cs typeface="Lexend"/>
                <a:sym typeface="Lexend"/>
              </a:rPr>
              <a:t> wat Sterkten, Zwakten zijn van de Middelenmix die nu door de Organisatie/ het Bedrijf wordt gebruikt.</a:t>
            </a:r>
            <a:r>
              <a:rPr lang="nl" sz="1600">
                <a:solidFill>
                  <a:schemeClr val="dk1"/>
                </a:solidFill>
                <a:latin typeface="Lexend ExtraBold"/>
                <a:ea typeface="Lexend ExtraBold"/>
                <a:cs typeface="Lexend ExtraBold"/>
                <a:sym typeface="Lexend ExtraBold"/>
              </a:rPr>
              <a:t> </a:t>
            </a:r>
            <a:endParaRPr sz="1600">
              <a:solidFill>
                <a:schemeClr val="dk1"/>
              </a:solidFill>
              <a:latin typeface="Lexend ExtraBold"/>
              <a:ea typeface="Lexend ExtraBold"/>
              <a:cs typeface="Lexend ExtraBold"/>
              <a:sym typeface="Lexend ExtraBo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25000"/>
              </a:lnSpc>
              <a:spcBef>
                <a:spcPts val="600"/>
              </a:spcBef>
              <a:spcAft>
                <a:spcPts val="300"/>
              </a:spcAft>
              <a:buNone/>
            </a:pPr>
            <a:r>
              <a:rPr lang="nl" sz="1700">
                <a:highlight>
                  <a:srgbClr val="FFFFFF"/>
                </a:highlight>
                <a:latin typeface="Lexend ExtraBold"/>
                <a:ea typeface="Lexend ExtraBold"/>
                <a:cs typeface="Lexend ExtraBold"/>
                <a:sym typeface="Lexend ExtraBold"/>
              </a:rPr>
              <a:t>Micro-omgeving: </a:t>
            </a:r>
            <a:r>
              <a:rPr i="1" lang="nl" sz="1700">
                <a:highlight>
                  <a:srgbClr val="FFFFFF"/>
                </a:highlight>
                <a:latin typeface="Lexend ExtraBold"/>
                <a:ea typeface="Lexend ExtraBold"/>
                <a:cs typeface="Lexend ExtraBold"/>
                <a:sym typeface="Lexend ExtraBold"/>
              </a:rPr>
              <a:t>Eigen Communicatiestrategie</a:t>
            </a:r>
            <a:r>
              <a:rPr lang="nl" sz="1700">
                <a:highlight>
                  <a:srgbClr val="FFFFFF"/>
                </a:highlight>
                <a:latin typeface="Lexend ExtraBold"/>
                <a:ea typeface="Lexend ExtraBold"/>
                <a:cs typeface="Lexend ExtraBold"/>
                <a:sym typeface="Lexend ExtraBold"/>
              </a:rPr>
              <a:t> Analyseren met Lasswell</a:t>
            </a:r>
            <a:endParaRPr sz="2000">
              <a:highlight>
                <a:srgbClr val="FFFFFF"/>
              </a:highlight>
              <a:latin typeface="Lexend ExtraBold"/>
              <a:ea typeface="Lexend ExtraBold"/>
              <a:cs typeface="Lexend ExtraBold"/>
              <a:sym typeface="Lexend ExtraBold"/>
            </a:endParaRPr>
          </a:p>
        </p:txBody>
      </p:sp>
      <p:sp>
        <p:nvSpPr>
          <p:cNvPr id="210" name="Google Shape;210;p3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1400"/>
              </a:spcBef>
              <a:spcAft>
                <a:spcPts val="0"/>
              </a:spcAft>
              <a:buNone/>
            </a:pPr>
            <a:r>
              <a:rPr lang="nl" sz="1600">
                <a:solidFill>
                  <a:schemeClr val="dk1"/>
                </a:solidFill>
                <a:latin typeface="Lexend ExtraBold"/>
                <a:ea typeface="Lexend ExtraBold"/>
                <a:cs typeface="Lexend ExtraBold"/>
                <a:sym typeface="Lexend ExtraBold"/>
              </a:rPr>
              <a:t>Doelgroep</a:t>
            </a:r>
            <a:endParaRPr sz="1600">
              <a:solidFill>
                <a:schemeClr val="dk1"/>
              </a:solidFill>
              <a:latin typeface="Lexend"/>
              <a:ea typeface="Lexend"/>
              <a:cs typeface="Lexend"/>
              <a:sym typeface="Lexend"/>
            </a:endParaRPr>
          </a:p>
          <a:p>
            <a:pPr indent="-320675" lvl="0" marL="457200" rtl="0" algn="l">
              <a:spcBef>
                <a:spcPts val="3500"/>
              </a:spcBef>
              <a:spcAft>
                <a:spcPts val="0"/>
              </a:spcAft>
              <a:buClr>
                <a:schemeClr val="dk1"/>
              </a:buClr>
              <a:buSzPts val="1450"/>
              <a:buFont typeface="Lexend"/>
              <a:buChar char="●"/>
            </a:pPr>
            <a:r>
              <a:rPr lang="nl" sz="1450">
                <a:solidFill>
                  <a:schemeClr val="dk1"/>
                </a:solidFill>
                <a:highlight>
                  <a:srgbClr val="FFFFFF"/>
                </a:highlight>
                <a:latin typeface="Lexend"/>
                <a:ea typeface="Lexend"/>
                <a:cs typeface="Lexend"/>
                <a:sym typeface="Lexend"/>
              </a:rPr>
              <a:t>Vergelijk de Organisatie/ het Bedrijf met de Concurrenten en Best Practices die je hiervóór hebt geanalyseerd.</a:t>
            </a:r>
            <a:endParaRPr sz="1450">
              <a:solidFill>
                <a:schemeClr val="dk1"/>
              </a:solidFill>
              <a:highlight>
                <a:srgbClr val="FFFFFF"/>
              </a:highlight>
              <a:latin typeface="Lexend"/>
              <a:ea typeface="Lexend"/>
              <a:cs typeface="Lexend"/>
              <a:sym typeface="Lexend"/>
            </a:endParaRPr>
          </a:p>
          <a:p>
            <a:pPr indent="-320675" lvl="0" marL="457200" rtl="0" algn="l">
              <a:spcBef>
                <a:spcPts val="0"/>
              </a:spcBef>
              <a:spcAft>
                <a:spcPts val="0"/>
              </a:spcAft>
              <a:buClr>
                <a:schemeClr val="dk1"/>
              </a:buClr>
              <a:buSzPts val="1450"/>
              <a:buFont typeface="Lexend"/>
              <a:buChar char="●"/>
            </a:pPr>
            <a:r>
              <a:rPr lang="nl" sz="1450">
                <a:solidFill>
                  <a:schemeClr val="dk1"/>
                </a:solidFill>
                <a:highlight>
                  <a:srgbClr val="FFFFFF"/>
                </a:highlight>
                <a:latin typeface="Lexend"/>
                <a:ea typeface="Lexend"/>
                <a:cs typeface="Lexend"/>
                <a:sym typeface="Lexend"/>
              </a:rPr>
              <a:t>Concludeer wat Sterkten, Zwakten zijn van de Doelgroep waarop de Organisatie/ het Bedrijf zich nu richt.</a:t>
            </a:r>
            <a:endParaRPr sz="1450">
              <a:solidFill>
                <a:schemeClr val="dk1"/>
              </a:solidFill>
              <a:highlight>
                <a:srgbClr val="FFFFFF"/>
              </a:highlight>
              <a:latin typeface="Lexend"/>
              <a:ea typeface="Lexend"/>
              <a:cs typeface="Lexend"/>
              <a:sym typeface="Lexend"/>
            </a:endParaRPr>
          </a:p>
          <a:p>
            <a:pPr indent="-320675" lvl="1" marL="1193800" rtl="0" algn="l">
              <a:spcBef>
                <a:spcPts val="0"/>
              </a:spcBef>
              <a:spcAft>
                <a:spcPts val="0"/>
              </a:spcAft>
              <a:buClr>
                <a:schemeClr val="dk1"/>
              </a:buClr>
              <a:buSzPts val="1450"/>
              <a:buFont typeface="Lexend"/>
              <a:buChar char="○"/>
            </a:pPr>
            <a:r>
              <a:rPr lang="nl" sz="1450">
                <a:solidFill>
                  <a:schemeClr val="dk1"/>
                </a:solidFill>
                <a:highlight>
                  <a:srgbClr val="FFFFFF"/>
                </a:highlight>
                <a:latin typeface="Lexend"/>
                <a:ea typeface="Lexend"/>
                <a:cs typeface="Lexend"/>
                <a:sym typeface="Lexend"/>
              </a:rPr>
              <a:t>Kun je de Doelgroep meer specifiek maken?</a:t>
            </a:r>
            <a:endParaRPr sz="1450">
              <a:solidFill>
                <a:schemeClr val="dk1"/>
              </a:solidFill>
              <a:highlight>
                <a:srgbClr val="FFFFFF"/>
              </a:highlight>
              <a:latin typeface="Lexend"/>
              <a:ea typeface="Lexend"/>
              <a:cs typeface="Lexend"/>
              <a:sym typeface="Lexend"/>
            </a:endParaRPr>
          </a:p>
          <a:p>
            <a:pPr indent="-320675" lvl="1" marL="1193800" rtl="0" algn="l">
              <a:spcBef>
                <a:spcPts val="0"/>
              </a:spcBef>
              <a:spcAft>
                <a:spcPts val="0"/>
              </a:spcAft>
              <a:buClr>
                <a:schemeClr val="dk1"/>
              </a:buClr>
              <a:buSzPts val="1450"/>
              <a:buFont typeface="Lexend"/>
              <a:buChar char="○"/>
            </a:pPr>
            <a:r>
              <a:rPr lang="nl" sz="1450">
                <a:solidFill>
                  <a:schemeClr val="dk1"/>
                </a:solidFill>
                <a:highlight>
                  <a:srgbClr val="FFFFFF"/>
                </a:highlight>
                <a:latin typeface="Lexend"/>
                <a:ea typeface="Lexend"/>
                <a:cs typeface="Lexend"/>
                <a:sym typeface="Lexend"/>
              </a:rPr>
              <a:t>Maak bijvoorbeeld een Persona, door het Persona Schetsvel in te vullen.</a:t>
            </a:r>
            <a:endParaRPr sz="1450">
              <a:solidFill>
                <a:schemeClr val="dk1"/>
              </a:solidFill>
              <a:highlight>
                <a:srgbClr val="FFFFFF"/>
              </a:highlight>
              <a:latin typeface="Lexend"/>
              <a:ea typeface="Lexend"/>
              <a:cs typeface="Lexend"/>
              <a:sym typeface="Lexend"/>
            </a:endParaRPr>
          </a:p>
          <a:p>
            <a:pPr indent="0" lvl="0" marL="0" rtl="0" algn="l">
              <a:lnSpc>
                <a:spcPct val="100000"/>
              </a:lnSpc>
              <a:spcBef>
                <a:spcPts val="3500"/>
              </a:spcBef>
              <a:spcAft>
                <a:spcPts val="3500"/>
              </a:spcAft>
              <a:buNone/>
            </a:pPr>
            <a:r>
              <a:rPr lang="nl" sz="1600">
                <a:solidFill>
                  <a:schemeClr val="dk1"/>
                </a:solidFill>
                <a:latin typeface="Lexend"/>
                <a:ea typeface="Lexend"/>
                <a:cs typeface="Lexend"/>
                <a:sym typeface="Lexend"/>
              </a:rPr>
              <a:t> </a:t>
            </a:r>
            <a:endParaRPr sz="1600">
              <a:solidFill>
                <a:schemeClr val="dk1"/>
              </a:solidFill>
              <a:latin typeface="Lexend"/>
              <a:ea typeface="Lexend"/>
              <a:cs typeface="Lexend"/>
              <a:sym typeface="Lexend"/>
            </a:endParaRPr>
          </a:p>
        </p:txBody>
      </p:sp>
      <p:sp>
        <p:nvSpPr>
          <p:cNvPr id="211" name="Google Shape;211;p36"/>
          <p:cNvSpPr txBox="1"/>
          <p:nvPr/>
        </p:nvSpPr>
        <p:spPr>
          <a:xfrm>
            <a:off x="311700" y="3906437"/>
            <a:ext cx="8520600" cy="431100"/>
          </a:xfrm>
          <a:prstGeom prst="rect">
            <a:avLst/>
          </a:prstGeom>
          <a:solidFill>
            <a:srgbClr val="F4CCCC"/>
          </a:solid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nl" sz="1600">
                <a:solidFill>
                  <a:srgbClr val="000000"/>
                </a:solidFill>
                <a:highlight>
                  <a:srgbClr val="F4CCCC"/>
                </a:highlight>
                <a:latin typeface="Lexend"/>
                <a:ea typeface="Lexend"/>
                <a:cs typeface="Lexend"/>
                <a:sym typeface="Lexend"/>
              </a:rPr>
              <a:t>Persona Schetsvel DOWNLOADEN </a:t>
            </a:r>
            <a:r>
              <a:rPr lang="nl" sz="1600" u="sng">
                <a:solidFill>
                  <a:srgbClr val="0097A7"/>
                </a:solidFill>
                <a:highlight>
                  <a:srgbClr val="F4CCCC"/>
                </a:highlight>
                <a:latin typeface="Lexend"/>
                <a:ea typeface="Lexend"/>
                <a:cs typeface="Lexend"/>
                <a:sym typeface="Lexend"/>
                <a:hlinkClick r:id="rId3">
                  <a:extLst>
                    <a:ext uri="{A12FA001-AC4F-418D-AE19-62706E023703}">
                      <ahyp:hlinkClr val="tx"/>
                    </a:ext>
                  </a:extLst>
                </a:hlinkClick>
              </a:rPr>
              <a:t>persona-schetsvel</a:t>
            </a:r>
            <a:endParaRPr sz="1600" u="sng">
              <a:solidFill>
                <a:srgbClr val="0097A7"/>
              </a:solidFill>
              <a:highlight>
                <a:srgbClr val="F4CCCC"/>
              </a:highlight>
              <a:latin typeface="Lexend"/>
              <a:ea typeface="Lexend"/>
              <a:cs typeface="Lexend"/>
              <a:sym typeface="Lexen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25000"/>
              </a:lnSpc>
              <a:spcBef>
                <a:spcPts val="600"/>
              </a:spcBef>
              <a:spcAft>
                <a:spcPts val="300"/>
              </a:spcAft>
              <a:buNone/>
            </a:pPr>
            <a:r>
              <a:rPr lang="nl" sz="1700">
                <a:highlight>
                  <a:srgbClr val="FFFFFF"/>
                </a:highlight>
                <a:latin typeface="Lexend ExtraBold"/>
                <a:ea typeface="Lexend ExtraBold"/>
                <a:cs typeface="Lexend ExtraBold"/>
                <a:sym typeface="Lexend ExtraBold"/>
              </a:rPr>
              <a:t>Micro-omgeving: </a:t>
            </a:r>
            <a:r>
              <a:rPr i="1" lang="nl" sz="1700">
                <a:highlight>
                  <a:srgbClr val="FFFFFF"/>
                </a:highlight>
                <a:latin typeface="Lexend ExtraBold"/>
                <a:ea typeface="Lexend ExtraBold"/>
                <a:cs typeface="Lexend ExtraBold"/>
                <a:sym typeface="Lexend ExtraBold"/>
              </a:rPr>
              <a:t>Eigen Communicatiestrategie</a:t>
            </a:r>
            <a:r>
              <a:rPr lang="nl" sz="1700">
                <a:highlight>
                  <a:srgbClr val="FFFFFF"/>
                </a:highlight>
                <a:latin typeface="Lexend ExtraBold"/>
                <a:ea typeface="Lexend ExtraBold"/>
                <a:cs typeface="Lexend ExtraBold"/>
                <a:sym typeface="Lexend ExtraBold"/>
              </a:rPr>
              <a:t> Analyseren met Lasswell</a:t>
            </a:r>
            <a:endParaRPr sz="2000">
              <a:highlight>
                <a:srgbClr val="FFFFFF"/>
              </a:highlight>
              <a:latin typeface="Lexend ExtraBold"/>
              <a:ea typeface="Lexend ExtraBold"/>
              <a:cs typeface="Lexend ExtraBold"/>
              <a:sym typeface="Lexend ExtraBold"/>
            </a:endParaRPr>
          </a:p>
        </p:txBody>
      </p:sp>
      <p:sp>
        <p:nvSpPr>
          <p:cNvPr id="217" name="Google Shape;217;p3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1400"/>
              </a:spcBef>
              <a:spcAft>
                <a:spcPts val="0"/>
              </a:spcAft>
              <a:buNone/>
            </a:pPr>
            <a:r>
              <a:rPr lang="nl" sz="1600">
                <a:solidFill>
                  <a:schemeClr val="dk1"/>
                </a:solidFill>
                <a:latin typeface="Lexend ExtraBold"/>
                <a:ea typeface="Lexend ExtraBold"/>
                <a:cs typeface="Lexend ExtraBold"/>
                <a:sym typeface="Lexend ExtraBold"/>
              </a:rPr>
              <a:t>Doelstelling</a:t>
            </a:r>
            <a:endParaRPr sz="1600">
              <a:solidFill>
                <a:schemeClr val="dk1"/>
              </a:solidFill>
              <a:latin typeface="Lexend ExtraBold"/>
              <a:ea typeface="Lexend ExtraBold"/>
              <a:cs typeface="Lexend ExtraBold"/>
              <a:sym typeface="Lexend ExtraBold"/>
            </a:endParaRPr>
          </a:p>
          <a:p>
            <a:pPr indent="-330200" lvl="0" marL="457200" rtl="0" algn="l">
              <a:spcBef>
                <a:spcPts val="350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Achterhaal welke </a:t>
            </a:r>
            <a:r>
              <a:rPr b="1" lang="nl" sz="1600">
                <a:solidFill>
                  <a:schemeClr val="dk1"/>
                </a:solidFill>
                <a:highlight>
                  <a:srgbClr val="FFFFFF"/>
                </a:highlight>
                <a:latin typeface="Lexend"/>
                <a:ea typeface="Lexend"/>
                <a:cs typeface="Lexend"/>
                <a:sym typeface="Lexend"/>
              </a:rPr>
              <a:t>kennis, houding en gedrag</a:t>
            </a:r>
            <a:r>
              <a:rPr lang="nl" sz="1600">
                <a:solidFill>
                  <a:schemeClr val="dk1"/>
                </a:solidFill>
                <a:highlight>
                  <a:srgbClr val="FFFFFF"/>
                </a:highlight>
                <a:latin typeface="Lexend"/>
                <a:ea typeface="Lexend"/>
                <a:cs typeface="Lexend"/>
                <a:sym typeface="Lexend"/>
              </a:rPr>
              <a:t> de Organisatie/ Het Bedrijf heeft bereikt met de bij de Doelgroep, met de huidige Campagnes.</a:t>
            </a:r>
            <a:endParaRPr sz="1600">
              <a:solidFill>
                <a:schemeClr val="dk1"/>
              </a:solidFill>
              <a:highlight>
                <a:srgbClr val="FFFFFF"/>
              </a:highlight>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Vergelijk de Organisatie/ het Bedrijf met de Concurrenten en Best Practices die je hiervóór hebt geanalyseerd.</a:t>
            </a:r>
            <a:endParaRPr sz="1600">
              <a:solidFill>
                <a:schemeClr val="dk1"/>
              </a:solidFill>
              <a:highlight>
                <a:srgbClr val="FFFFFF"/>
              </a:highlight>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b="1" lang="nl" sz="1600">
                <a:solidFill>
                  <a:schemeClr val="dk1"/>
                </a:solidFill>
                <a:highlight>
                  <a:srgbClr val="FFFFFF"/>
                </a:highlight>
                <a:latin typeface="Lexend"/>
                <a:ea typeface="Lexend"/>
                <a:cs typeface="Lexend"/>
                <a:sym typeface="Lexend"/>
              </a:rPr>
              <a:t>Concludeer</a:t>
            </a:r>
            <a:r>
              <a:rPr lang="nl" sz="1600">
                <a:solidFill>
                  <a:schemeClr val="dk1"/>
                </a:solidFill>
                <a:highlight>
                  <a:srgbClr val="FFFFFF"/>
                </a:highlight>
                <a:latin typeface="Lexend"/>
                <a:ea typeface="Lexend"/>
                <a:cs typeface="Lexend"/>
                <a:sym typeface="Lexend"/>
              </a:rPr>
              <a:t> wat Sterkten, Zwakten zijn van de </a:t>
            </a:r>
            <a:r>
              <a:rPr lang="nl" sz="1600" u="sng">
                <a:solidFill>
                  <a:schemeClr val="dk1"/>
                </a:solidFill>
                <a:highlight>
                  <a:srgbClr val="FFFFFF"/>
                </a:highlight>
                <a:latin typeface="Lexend"/>
                <a:ea typeface="Lexend"/>
                <a:cs typeface="Lexend"/>
                <a:sym typeface="Lexend"/>
                <a:hlinkClick r:id="rId3">
                  <a:extLst>
                    <a:ext uri="{A12FA001-AC4F-418D-AE19-62706E023703}">
                      <ahyp:hlinkClr val="tx"/>
                    </a:ext>
                  </a:extLst>
                </a:hlinkClick>
              </a:rPr>
              <a:t>Doelstelling</a:t>
            </a:r>
            <a:r>
              <a:rPr lang="nl" sz="1600">
                <a:solidFill>
                  <a:schemeClr val="dk1"/>
                </a:solidFill>
                <a:highlight>
                  <a:srgbClr val="FFFFFF"/>
                </a:highlight>
                <a:latin typeface="Lexend"/>
                <a:ea typeface="Lexend"/>
                <a:cs typeface="Lexend"/>
                <a:sym typeface="Lexend"/>
              </a:rPr>
              <a:t> die de Organisatie/ het Bedrijf nu gebruikt in haar Campagne, gericht op de Doelgroep.</a:t>
            </a:r>
            <a:endParaRPr sz="1600">
              <a:solidFill>
                <a:schemeClr val="dk1"/>
              </a:solidFill>
              <a:highlight>
                <a:srgbClr val="FFFFFF"/>
              </a:highlight>
              <a:latin typeface="Lexend"/>
              <a:ea typeface="Lexend"/>
              <a:cs typeface="Lexend"/>
              <a:sym typeface="Lexend"/>
            </a:endParaRPr>
          </a:p>
          <a:p>
            <a:pPr indent="-330200" lvl="1" marL="1193800" rtl="0" algn="l">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Kan de Doelstelling meer specifiek worden gemaakt? Gericht op Kennis/ Houding/ Gedrag?</a:t>
            </a:r>
            <a:endParaRPr sz="1600">
              <a:solidFill>
                <a:schemeClr val="dk1"/>
              </a:solidFill>
              <a:highlight>
                <a:srgbClr val="FFFFFF"/>
              </a:highlight>
              <a:latin typeface="Lexend"/>
              <a:ea typeface="Lexend"/>
              <a:cs typeface="Lexend"/>
              <a:sym typeface="Lexend"/>
            </a:endParaRPr>
          </a:p>
          <a:p>
            <a:pPr indent="0" lvl="0" marL="0" rtl="0" algn="l">
              <a:lnSpc>
                <a:spcPct val="100000"/>
              </a:lnSpc>
              <a:spcBef>
                <a:spcPts val="3500"/>
              </a:spcBef>
              <a:spcAft>
                <a:spcPts val="0"/>
              </a:spcAft>
              <a:buNone/>
            </a:pPr>
            <a:r>
              <a:t/>
            </a:r>
            <a:endParaRPr sz="1600">
              <a:solidFill>
                <a:schemeClr val="dk1"/>
              </a:solidFill>
              <a:latin typeface="Lexend ExtraBold"/>
              <a:ea typeface="Lexend ExtraBold"/>
              <a:cs typeface="Lexend ExtraBold"/>
              <a:sym typeface="Lexend ExtraBold"/>
            </a:endParaRPr>
          </a:p>
          <a:p>
            <a:pPr indent="0" lvl="0" marL="0" rtl="0" algn="l">
              <a:lnSpc>
                <a:spcPct val="100000"/>
              </a:lnSpc>
              <a:spcBef>
                <a:spcPts val="3500"/>
              </a:spcBef>
              <a:spcAft>
                <a:spcPts val="3500"/>
              </a:spcAft>
              <a:buNone/>
            </a:pPr>
            <a:r>
              <a:t/>
            </a:r>
            <a:endParaRPr sz="1600">
              <a:solidFill>
                <a:schemeClr val="dk1"/>
              </a:solidFill>
              <a:latin typeface="Lexend"/>
              <a:ea typeface="Lexend"/>
              <a:cs typeface="Lexend"/>
              <a:sym typeface="Lexen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25000"/>
              </a:lnSpc>
              <a:spcBef>
                <a:spcPts val="600"/>
              </a:spcBef>
              <a:spcAft>
                <a:spcPts val="300"/>
              </a:spcAft>
              <a:buNone/>
            </a:pPr>
            <a:r>
              <a:rPr lang="nl" sz="1700">
                <a:highlight>
                  <a:srgbClr val="FFFFFF"/>
                </a:highlight>
                <a:latin typeface="Lexend ExtraBold"/>
                <a:ea typeface="Lexend ExtraBold"/>
                <a:cs typeface="Lexend ExtraBold"/>
                <a:sym typeface="Lexend ExtraBold"/>
              </a:rPr>
              <a:t>Micro-omgeving: </a:t>
            </a:r>
            <a:r>
              <a:rPr i="1" lang="nl" sz="1700">
                <a:highlight>
                  <a:srgbClr val="FFFFFF"/>
                </a:highlight>
                <a:latin typeface="Lexend ExtraBold"/>
                <a:ea typeface="Lexend ExtraBold"/>
                <a:cs typeface="Lexend ExtraBold"/>
                <a:sym typeface="Lexend ExtraBold"/>
              </a:rPr>
              <a:t>Eigen Communicatiestrategie</a:t>
            </a:r>
            <a:r>
              <a:rPr lang="nl" sz="1700">
                <a:highlight>
                  <a:srgbClr val="FFFFFF"/>
                </a:highlight>
                <a:latin typeface="Lexend ExtraBold"/>
                <a:ea typeface="Lexend ExtraBold"/>
                <a:cs typeface="Lexend ExtraBold"/>
                <a:sym typeface="Lexend ExtraBold"/>
              </a:rPr>
              <a:t> Analyseren met Lasswell</a:t>
            </a:r>
            <a:endParaRPr sz="2000">
              <a:highlight>
                <a:srgbClr val="FFFFFF"/>
              </a:highlight>
              <a:latin typeface="Lexend ExtraBold"/>
              <a:ea typeface="Lexend ExtraBold"/>
              <a:cs typeface="Lexend ExtraBold"/>
              <a:sym typeface="Lexend ExtraBold"/>
            </a:endParaRPr>
          </a:p>
        </p:txBody>
      </p:sp>
      <p:sp>
        <p:nvSpPr>
          <p:cNvPr id="223" name="Google Shape;223;p38"/>
          <p:cNvSpPr txBox="1"/>
          <p:nvPr>
            <p:ph idx="1" type="body"/>
          </p:nvPr>
        </p:nvSpPr>
        <p:spPr>
          <a:xfrm>
            <a:off x="311700" y="1152475"/>
            <a:ext cx="8520600" cy="440400"/>
          </a:xfrm>
          <a:prstGeom prst="rect">
            <a:avLst/>
          </a:prstGeom>
        </p:spPr>
        <p:txBody>
          <a:bodyPr anchorCtr="0" anchor="t" bIns="91425" lIns="91425" spcFirstLastPara="1" rIns="91425" wrap="square" tIns="91425">
            <a:noAutofit/>
          </a:bodyPr>
          <a:lstStyle/>
          <a:p>
            <a:pPr indent="0" lvl="0" marL="0" rtl="0" algn="l">
              <a:lnSpc>
                <a:spcPct val="150000"/>
              </a:lnSpc>
              <a:spcBef>
                <a:spcPts val="600"/>
              </a:spcBef>
              <a:spcAft>
                <a:spcPts val="300"/>
              </a:spcAft>
              <a:buNone/>
            </a:pPr>
            <a:r>
              <a:rPr lang="nl" sz="2000">
                <a:solidFill>
                  <a:schemeClr val="dk1"/>
                </a:solidFill>
                <a:highlight>
                  <a:srgbClr val="FFFFFF"/>
                </a:highlight>
                <a:latin typeface="Lexend ExtraBold"/>
                <a:ea typeface="Lexend ExtraBold"/>
                <a:cs typeface="Lexend ExtraBold"/>
                <a:sym typeface="Lexend ExtraBold"/>
              </a:rPr>
              <a:t>Analyse eigen Communicatiestrategie</a:t>
            </a:r>
            <a:r>
              <a:rPr lang="nl" sz="2000">
                <a:solidFill>
                  <a:schemeClr val="dk1"/>
                </a:solidFill>
                <a:highlight>
                  <a:srgbClr val="FFFFFF"/>
                </a:highlight>
                <a:latin typeface="Lexend ExtraBold"/>
                <a:ea typeface="Lexend ExtraBold"/>
                <a:cs typeface="Lexend ExtraBold"/>
                <a:sym typeface="Lexend ExtraBold"/>
              </a:rPr>
              <a:t> samenvatten in Tabel</a:t>
            </a:r>
            <a:endParaRPr sz="1600">
              <a:solidFill>
                <a:schemeClr val="dk1"/>
              </a:solidFill>
              <a:latin typeface="Lexend"/>
              <a:ea typeface="Lexend"/>
              <a:cs typeface="Lexend"/>
              <a:sym typeface="Lexend"/>
            </a:endParaRPr>
          </a:p>
        </p:txBody>
      </p:sp>
      <p:graphicFrame>
        <p:nvGraphicFramePr>
          <p:cNvPr id="224" name="Google Shape;224;p38"/>
          <p:cNvGraphicFramePr/>
          <p:nvPr/>
        </p:nvGraphicFramePr>
        <p:xfrm>
          <a:off x="497325" y="1727625"/>
          <a:ext cx="3000000" cy="3000000"/>
        </p:xfrm>
        <a:graphic>
          <a:graphicData uri="http://schemas.openxmlformats.org/drawingml/2006/table">
            <a:tbl>
              <a:tblPr>
                <a:noFill/>
                <a:tableStyleId>{BFFBD5BF-ED74-4779-AF60-0564EE80B071}</a:tableStyleId>
              </a:tblPr>
              <a:tblGrid>
                <a:gridCol w="1685900"/>
                <a:gridCol w="1128950"/>
                <a:gridCol w="1055850"/>
                <a:gridCol w="855025"/>
                <a:gridCol w="821375"/>
                <a:gridCol w="1009725"/>
                <a:gridCol w="1011300"/>
                <a:gridCol w="952500"/>
              </a:tblGrid>
              <a:tr h="692025">
                <a:tc>
                  <a:txBody>
                    <a:bodyPr/>
                    <a:lstStyle/>
                    <a:p>
                      <a:pPr indent="0" lvl="0" marL="0" rtl="0" algn="l">
                        <a:lnSpc>
                          <a:spcPct val="115000"/>
                        </a:lnSpc>
                        <a:spcBef>
                          <a:spcPts val="0"/>
                        </a:spcBef>
                        <a:spcAft>
                          <a:spcPts val="1400"/>
                        </a:spcAft>
                        <a:buNone/>
                      </a:pPr>
                      <a:r>
                        <a:t/>
                      </a:r>
                      <a:endParaRPr>
                        <a:solidFill>
                          <a:schemeClr val="dk1"/>
                        </a:solidFill>
                        <a:latin typeface="Lexend ExtraBold"/>
                        <a:ea typeface="Lexend ExtraBold"/>
                        <a:cs typeface="Lexend ExtraBold"/>
                        <a:sym typeface="Lexend ExtraBol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c>
                  <a:txBody>
                    <a:bodyPr/>
                    <a:lstStyle/>
                    <a:p>
                      <a:pPr indent="0" lvl="0" marL="0" rtl="0" algn="l">
                        <a:lnSpc>
                          <a:spcPct val="115000"/>
                        </a:lnSpc>
                        <a:spcBef>
                          <a:spcPts val="0"/>
                        </a:spcBef>
                        <a:spcAft>
                          <a:spcPts val="1400"/>
                        </a:spcAft>
                        <a:buNone/>
                      </a:pPr>
                      <a:r>
                        <a:rPr lang="nl">
                          <a:solidFill>
                            <a:schemeClr val="dk1"/>
                          </a:solidFill>
                          <a:latin typeface="Lexend ExtraBold"/>
                          <a:ea typeface="Lexend ExtraBold"/>
                          <a:cs typeface="Lexend ExtraBold"/>
                          <a:sym typeface="Lexend ExtraBold"/>
                        </a:rPr>
                        <a:t>Afzenders</a:t>
                      </a:r>
                      <a:endParaRPr>
                        <a:solidFill>
                          <a:schemeClr val="dk1"/>
                        </a:solidFill>
                        <a:latin typeface="Lexend ExtraBold"/>
                        <a:ea typeface="Lexend ExtraBold"/>
                        <a:cs typeface="Lexend ExtraBold"/>
                        <a:sym typeface="Lexend ExtraBol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c>
                  <a:txBody>
                    <a:bodyPr/>
                    <a:lstStyle/>
                    <a:p>
                      <a:pPr indent="0" lvl="0" marL="0" rtl="0" algn="l">
                        <a:lnSpc>
                          <a:spcPct val="115000"/>
                        </a:lnSpc>
                        <a:spcBef>
                          <a:spcPts val="0"/>
                        </a:spcBef>
                        <a:spcAft>
                          <a:spcPts val="1400"/>
                        </a:spcAft>
                        <a:buNone/>
                      </a:pPr>
                      <a:r>
                        <a:rPr lang="nl">
                          <a:solidFill>
                            <a:schemeClr val="dk1"/>
                          </a:solidFill>
                          <a:latin typeface="Lexend ExtraBold"/>
                          <a:ea typeface="Lexend ExtraBold"/>
                          <a:cs typeface="Lexend ExtraBold"/>
                          <a:sym typeface="Lexend ExtraBold"/>
                        </a:rPr>
                        <a:t>Middelen-mix</a:t>
                      </a:r>
                      <a:endParaRPr>
                        <a:solidFill>
                          <a:schemeClr val="dk1"/>
                        </a:solidFill>
                        <a:latin typeface="Lexend ExtraBold"/>
                        <a:ea typeface="Lexend ExtraBold"/>
                        <a:cs typeface="Lexend ExtraBold"/>
                        <a:sym typeface="Lexend ExtraBol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c>
                  <a:txBody>
                    <a:bodyPr/>
                    <a:lstStyle/>
                    <a:p>
                      <a:pPr indent="0" lvl="0" marL="0" rtl="0" algn="l">
                        <a:lnSpc>
                          <a:spcPct val="115000"/>
                        </a:lnSpc>
                        <a:spcBef>
                          <a:spcPts val="0"/>
                        </a:spcBef>
                        <a:spcAft>
                          <a:spcPts val="1400"/>
                        </a:spcAft>
                        <a:buNone/>
                      </a:pPr>
                      <a:r>
                        <a:rPr lang="nl">
                          <a:solidFill>
                            <a:schemeClr val="dk1"/>
                          </a:solidFill>
                          <a:latin typeface="Lexend ExtraBold"/>
                          <a:ea typeface="Lexend ExtraBold"/>
                          <a:cs typeface="Lexend ExtraBold"/>
                          <a:sym typeface="Lexend ExtraBold"/>
                        </a:rPr>
                        <a:t>Bood- schap</a:t>
                      </a:r>
                      <a:endParaRPr>
                        <a:solidFill>
                          <a:schemeClr val="dk1"/>
                        </a:solidFill>
                        <a:latin typeface="Lexend ExtraBold"/>
                        <a:ea typeface="Lexend ExtraBold"/>
                        <a:cs typeface="Lexend ExtraBold"/>
                        <a:sym typeface="Lexend ExtraBol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c>
                  <a:txBody>
                    <a:bodyPr/>
                    <a:lstStyle/>
                    <a:p>
                      <a:pPr indent="0" lvl="0" marL="0" rtl="0" algn="l">
                        <a:lnSpc>
                          <a:spcPct val="115000"/>
                        </a:lnSpc>
                        <a:spcBef>
                          <a:spcPts val="0"/>
                        </a:spcBef>
                        <a:spcAft>
                          <a:spcPts val="1400"/>
                        </a:spcAft>
                        <a:buNone/>
                      </a:pPr>
                      <a:r>
                        <a:rPr lang="nl">
                          <a:solidFill>
                            <a:schemeClr val="dk1"/>
                          </a:solidFill>
                          <a:latin typeface="Lexend ExtraBold"/>
                          <a:ea typeface="Lexend ExtraBold"/>
                          <a:cs typeface="Lexend ExtraBold"/>
                          <a:sym typeface="Lexend ExtraBold"/>
                        </a:rPr>
                        <a:t>Doel- groep</a:t>
                      </a:r>
                      <a:endParaRPr>
                        <a:solidFill>
                          <a:schemeClr val="dk1"/>
                        </a:solidFill>
                        <a:latin typeface="Lexend ExtraBold"/>
                        <a:ea typeface="Lexend ExtraBold"/>
                        <a:cs typeface="Lexend ExtraBold"/>
                        <a:sym typeface="Lexend ExtraBol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c>
                  <a:txBody>
                    <a:bodyPr/>
                    <a:lstStyle/>
                    <a:p>
                      <a:pPr indent="0" lvl="0" marL="0" rtl="0" algn="l">
                        <a:lnSpc>
                          <a:spcPct val="115000"/>
                        </a:lnSpc>
                        <a:spcBef>
                          <a:spcPts val="0"/>
                        </a:spcBef>
                        <a:spcAft>
                          <a:spcPts val="1400"/>
                        </a:spcAft>
                        <a:buNone/>
                      </a:pPr>
                      <a:r>
                        <a:rPr lang="nl">
                          <a:solidFill>
                            <a:schemeClr val="dk1"/>
                          </a:solidFill>
                          <a:latin typeface="Lexend ExtraBold"/>
                          <a:ea typeface="Lexend ExtraBold"/>
                          <a:cs typeface="Lexend ExtraBold"/>
                          <a:sym typeface="Lexend ExtraBold"/>
                        </a:rPr>
                        <a:t>Effecten</a:t>
                      </a:r>
                      <a:endParaRPr>
                        <a:solidFill>
                          <a:schemeClr val="dk1"/>
                        </a:solidFill>
                        <a:latin typeface="Lexend ExtraBold"/>
                        <a:ea typeface="Lexend ExtraBold"/>
                        <a:cs typeface="Lexend ExtraBold"/>
                        <a:sym typeface="Lexend ExtraBol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c>
                  <a:txBody>
                    <a:bodyPr/>
                    <a:lstStyle/>
                    <a:p>
                      <a:pPr indent="0" lvl="0" marL="0" rtl="0" algn="l">
                        <a:lnSpc>
                          <a:spcPct val="115000"/>
                        </a:lnSpc>
                        <a:spcBef>
                          <a:spcPts val="0"/>
                        </a:spcBef>
                        <a:spcAft>
                          <a:spcPts val="1400"/>
                        </a:spcAft>
                        <a:buNone/>
                      </a:pPr>
                      <a:r>
                        <a:rPr lang="nl">
                          <a:solidFill>
                            <a:schemeClr val="dk1"/>
                          </a:solidFill>
                          <a:latin typeface="Lexend ExtraBold"/>
                          <a:ea typeface="Lexend ExtraBold"/>
                          <a:cs typeface="Lexend ExtraBold"/>
                          <a:sym typeface="Lexend ExtraBold"/>
                        </a:rPr>
                        <a:t>Sterktes</a:t>
                      </a:r>
                      <a:endParaRPr>
                        <a:solidFill>
                          <a:schemeClr val="dk1"/>
                        </a:solidFill>
                        <a:latin typeface="Lexend ExtraBold"/>
                        <a:ea typeface="Lexend ExtraBold"/>
                        <a:cs typeface="Lexend ExtraBold"/>
                        <a:sym typeface="Lexend ExtraBol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c>
                  <a:txBody>
                    <a:bodyPr/>
                    <a:lstStyle/>
                    <a:p>
                      <a:pPr indent="0" lvl="0" marL="0" rtl="0" algn="l">
                        <a:lnSpc>
                          <a:spcPct val="115000"/>
                        </a:lnSpc>
                        <a:spcBef>
                          <a:spcPts val="0"/>
                        </a:spcBef>
                        <a:spcAft>
                          <a:spcPts val="1400"/>
                        </a:spcAft>
                        <a:buNone/>
                      </a:pPr>
                      <a:r>
                        <a:rPr lang="nl">
                          <a:solidFill>
                            <a:schemeClr val="dk1"/>
                          </a:solidFill>
                          <a:latin typeface="Lexend ExtraBold"/>
                          <a:ea typeface="Lexend ExtraBold"/>
                          <a:cs typeface="Lexend ExtraBold"/>
                          <a:sym typeface="Lexend ExtraBold"/>
                        </a:rPr>
                        <a:t>Zwaktes</a:t>
                      </a:r>
                      <a:endParaRPr>
                        <a:solidFill>
                          <a:schemeClr val="dk1"/>
                        </a:solidFill>
                        <a:latin typeface="Lexend ExtraBold"/>
                        <a:ea typeface="Lexend ExtraBold"/>
                        <a:cs typeface="Lexend ExtraBold"/>
                        <a:sym typeface="Lexend ExtraBol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r>
              <a:tr h="474375">
                <a:tc>
                  <a:txBody>
                    <a:bodyPr/>
                    <a:lstStyle/>
                    <a:p>
                      <a:pPr indent="0" lvl="0" marL="0" rtl="0" algn="l">
                        <a:lnSpc>
                          <a:spcPct val="115000"/>
                        </a:lnSpc>
                        <a:spcBef>
                          <a:spcPts val="0"/>
                        </a:spcBef>
                        <a:spcAft>
                          <a:spcPts val="1400"/>
                        </a:spcAft>
                        <a:buClr>
                          <a:schemeClr val="dk1"/>
                        </a:buClr>
                        <a:buSzPts val="1100"/>
                        <a:buFont typeface="Arial"/>
                        <a:buNone/>
                      </a:pPr>
                      <a:r>
                        <a:rPr lang="nl">
                          <a:solidFill>
                            <a:schemeClr val="dk1"/>
                          </a:solidFill>
                          <a:latin typeface="Lexend"/>
                          <a:ea typeface="Lexend"/>
                          <a:cs typeface="Lexend"/>
                          <a:sym typeface="Lexend"/>
                        </a:rPr>
                        <a:t>Campagne 1</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r>
              <a:tr h="474375">
                <a:tc>
                  <a:txBody>
                    <a:bodyPr/>
                    <a:lstStyle/>
                    <a:p>
                      <a:pPr indent="0" lvl="0" marL="0" rtl="0" algn="l">
                        <a:lnSpc>
                          <a:spcPct val="115000"/>
                        </a:lnSpc>
                        <a:spcBef>
                          <a:spcPts val="0"/>
                        </a:spcBef>
                        <a:spcAft>
                          <a:spcPts val="1400"/>
                        </a:spcAft>
                        <a:buClr>
                          <a:schemeClr val="dk1"/>
                        </a:buClr>
                        <a:buSzPts val="1100"/>
                        <a:buFont typeface="Arial"/>
                        <a:buNone/>
                      </a:pPr>
                      <a:r>
                        <a:rPr lang="nl">
                          <a:solidFill>
                            <a:schemeClr val="dk1"/>
                          </a:solidFill>
                          <a:latin typeface="Lexend"/>
                          <a:ea typeface="Lexend"/>
                          <a:cs typeface="Lexend"/>
                          <a:sym typeface="Lexend"/>
                        </a:rPr>
                        <a:t>Campagne 2</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r>
              <a:tr h="657050">
                <a:tc>
                  <a:txBody>
                    <a:bodyPr/>
                    <a:lstStyle/>
                    <a:p>
                      <a:pPr indent="0" lvl="0" marL="0" rtl="0" algn="l">
                        <a:lnSpc>
                          <a:spcPct val="115000"/>
                        </a:lnSpc>
                        <a:spcBef>
                          <a:spcPts val="0"/>
                        </a:spcBef>
                        <a:spcAft>
                          <a:spcPts val="1400"/>
                        </a:spcAft>
                        <a:buClr>
                          <a:schemeClr val="dk1"/>
                        </a:buClr>
                        <a:buSzPts val="1100"/>
                        <a:buFont typeface="Arial"/>
                        <a:buNone/>
                      </a:pPr>
                      <a:r>
                        <a:rPr lang="nl">
                          <a:solidFill>
                            <a:schemeClr val="dk1"/>
                          </a:solidFill>
                          <a:latin typeface="Lexend"/>
                          <a:ea typeface="Lexend"/>
                          <a:cs typeface="Lexend"/>
                          <a:sym typeface="Lexend"/>
                        </a:rPr>
                        <a:t>Campagne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c>
                  <a:txBody>
                    <a:bodyPr/>
                    <a:lstStyle/>
                    <a:p>
                      <a:pPr indent="0" lvl="0" marL="0" rtl="0" algn="l">
                        <a:lnSpc>
                          <a:spcPct val="115000"/>
                        </a:lnSpc>
                        <a:spcBef>
                          <a:spcPts val="0"/>
                        </a:spcBef>
                        <a:spcAft>
                          <a:spcPts val="1400"/>
                        </a:spcAft>
                        <a:buNone/>
                      </a:pPr>
                      <a:r>
                        <a:t/>
                      </a:r>
                      <a:endParaRPr>
                        <a:solidFill>
                          <a:schemeClr val="dk1"/>
                        </a:solidFill>
                        <a:latin typeface="Lexend"/>
                        <a:ea typeface="Lexend"/>
                        <a:cs typeface="Lexend"/>
                        <a:sym typeface="Lexend"/>
                      </a:endParaRPr>
                    </a:p>
                  </a:txBody>
                  <a:tcPr marT="60325" marB="60325" marR="60325" marL="603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9DAF8"/>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25000"/>
              </a:lnSpc>
              <a:spcBef>
                <a:spcPts val="600"/>
              </a:spcBef>
              <a:spcAft>
                <a:spcPts val="300"/>
              </a:spcAft>
              <a:buNone/>
            </a:pPr>
            <a:r>
              <a:rPr lang="nl" sz="1700">
                <a:highlight>
                  <a:srgbClr val="FFFFFF"/>
                </a:highlight>
                <a:latin typeface="Lexend ExtraBold"/>
                <a:ea typeface="Lexend ExtraBold"/>
                <a:cs typeface="Lexend ExtraBold"/>
                <a:sym typeface="Lexend ExtraBold"/>
              </a:rPr>
              <a:t>Micro-omgeving: </a:t>
            </a:r>
            <a:r>
              <a:rPr i="1" lang="nl" sz="1700">
                <a:highlight>
                  <a:srgbClr val="FFFFFF"/>
                </a:highlight>
                <a:latin typeface="Lexend ExtraBold"/>
                <a:ea typeface="Lexend ExtraBold"/>
                <a:cs typeface="Lexend ExtraBold"/>
                <a:sym typeface="Lexend ExtraBold"/>
              </a:rPr>
              <a:t>Eigen Communicatiestrategie</a:t>
            </a:r>
            <a:r>
              <a:rPr lang="nl" sz="1700">
                <a:highlight>
                  <a:srgbClr val="FFFFFF"/>
                </a:highlight>
                <a:latin typeface="Lexend ExtraBold"/>
                <a:ea typeface="Lexend ExtraBold"/>
                <a:cs typeface="Lexend ExtraBold"/>
                <a:sym typeface="Lexend ExtraBold"/>
              </a:rPr>
              <a:t> Analyseren met Lasswell</a:t>
            </a:r>
            <a:endParaRPr sz="2000">
              <a:highlight>
                <a:srgbClr val="FFFFFF"/>
              </a:highlight>
              <a:latin typeface="Lexend ExtraBold"/>
              <a:ea typeface="Lexend ExtraBold"/>
              <a:cs typeface="Lexend ExtraBold"/>
              <a:sym typeface="Lexend ExtraBold"/>
            </a:endParaRPr>
          </a:p>
        </p:txBody>
      </p:sp>
      <p:sp>
        <p:nvSpPr>
          <p:cNvPr id="230" name="Google Shape;230;p39"/>
          <p:cNvSpPr txBox="1"/>
          <p:nvPr>
            <p:ph idx="1" type="body"/>
          </p:nvPr>
        </p:nvSpPr>
        <p:spPr>
          <a:xfrm>
            <a:off x="23375" y="1152475"/>
            <a:ext cx="3344100" cy="3990900"/>
          </a:xfrm>
          <a:prstGeom prst="rect">
            <a:avLst/>
          </a:prstGeom>
        </p:spPr>
        <p:txBody>
          <a:bodyPr anchorCtr="0" anchor="t" bIns="91425" lIns="91425" spcFirstLastPara="1" rIns="91425" wrap="square" tIns="91425">
            <a:noAutofit/>
          </a:bodyPr>
          <a:lstStyle/>
          <a:p>
            <a:pPr indent="-330200" lvl="0" marL="457200" rtl="0" algn="l">
              <a:lnSpc>
                <a:spcPct val="100000"/>
              </a:lnSpc>
              <a:spcBef>
                <a:spcPts val="1200"/>
              </a:spcBef>
              <a:spcAft>
                <a:spcPts val="0"/>
              </a:spcAft>
              <a:buClr>
                <a:schemeClr val="dk1"/>
              </a:buClr>
              <a:buSzPts val="1600"/>
              <a:buChar char="●"/>
            </a:pPr>
            <a:r>
              <a:rPr b="1" lang="nl" sz="1600">
                <a:solidFill>
                  <a:schemeClr val="dk1"/>
                </a:solidFill>
                <a:latin typeface="Lexend"/>
                <a:ea typeface="Lexend"/>
                <a:cs typeface="Lexend"/>
                <a:sym typeface="Lexend"/>
              </a:rPr>
              <a:t>Sterktes en Zwaktes</a:t>
            </a:r>
            <a:r>
              <a:rPr lang="nl" sz="1600">
                <a:solidFill>
                  <a:schemeClr val="dk1"/>
                </a:solidFill>
                <a:latin typeface="Lexend"/>
                <a:ea typeface="Lexend"/>
                <a:cs typeface="Lexend"/>
                <a:sym typeface="Lexend"/>
              </a:rPr>
              <a:t> zijn Interne Factoren: positieve en negatieve punten waarop de organisatie </a:t>
            </a:r>
            <a:r>
              <a:rPr i="1" lang="nl" sz="1600">
                <a:solidFill>
                  <a:schemeClr val="dk1"/>
                </a:solidFill>
                <a:latin typeface="Lexend"/>
                <a:ea typeface="Lexend"/>
                <a:cs typeface="Lexend"/>
                <a:sym typeface="Lexend"/>
              </a:rPr>
              <a:t>zélf invloed </a:t>
            </a:r>
            <a:r>
              <a:rPr lang="nl" sz="1600">
                <a:solidFill>
                  <a:schemeClr val="dk1"/>
                </a:solidFill>
                <a:latin typeface="Lexend"/>
                <a:ea typeface="Lexend"/>
                <a:cs typeface="Lexend"/>
                <a:sym typeface="Lexend"/>
              </a:rPr>
              <a:t>kan uitoefenen.</a:t>
            </a:r>
            <a:endParaRPr sz="1600">
              <a:solidFill>
                <a:schemeClr val="dk1"/>
              </a:solidFill>
              <a:latin typeface="Lexend"/>
              <a:ea typeface="Lexend"/>
              <a:cs typeface="Lexend"/>
              <a:sym typeface="Lexend"/>
            </a:endParaRPr>
          </a:p>
          <a:p>
            <a:pPr indent="-330200" lvl="0" marL="457200" rtl="0" algn="l">
              <a:lnSpc>
                <a:spcPct val="100000"/>
              </a:lnSpc>
              <a:spcBef>
                <a:spcPts val="0"/>
              </a:spcBef>
              <a:spcAft>
                <a:spcPts val="0"/>
              </a:spcAft>
              <a:buClr>
                <a:schemeClr val="dk1"/>
              </a:buClr>
              <a:buSzPts val="1600"/>
              <a:buFont typeface="Lexend"/>
              <a:buChar char="●"/>
            </a:pPr>
            <a:r>
              <a:rPr lang="nl" sz="1600">
                <a:solidFill>
                  <a:schemeClr val="dk1"/>
                </a:solidFill>
                <a:latin typeface="Lexend"/>
                <a:ea typeface="Lexend"/>
                <a:cs typeface="Lexend"/>
                <a:sym typeface="Lexend"/>
              </a:rPr>
              <a:t>Beschrijf deze factoren zo concreet mogelijk:</a:t>
            </a:r>
            <a:endParaRPr sz="1600">
              <a:solidFill>
                <a:schemeClr val="dk1"/>
              </a:solidFill>
              <a:latin typeface="Lexend"/>
              <a:ea typeface="Lexend"/>
              <a:cs typeface="Lexend"/>
              <a:sym typeface="Lexend"/>
            </a:endParaRPr>
          </a:p>
          <a:p>
            <a:pPr indent="-330200" lvl="1" marL="914400" rtl="0" algn="l">
              <a:lnSpc>
                <a:spcPct val="100000"/>
              </a:lnSpc>
              <a:spcBef>
                <a:spcPts val="0"/>
              </a:spcBef>
              <a:spcAft>
                <a:spcPts val="0"/>
              </a:spcAft>
              <a:buClr>
                <a:schemeClr val="dk1"/>
              </a:buClr>
              <a:buSzPts val="1600"/>
              <a:buFont typeface="Lexend"/>
              <a:buChar char="○"/>
            </a:pPr>
            <a:r>
              <a:rPr lang="nl" sz="1600">
                <a:solidFill>
                  <a:schemeClr val="dk1"/>
                </a:solidFill>
                <a:latin typeface="Lexend"/>
                <a:ea typeface="Lexend"/>
                <a:cs typeface="Lexend"/>
                <a:sym typeface="Lexend"/>
              </a:rPr>
              <a:t>Als je bijvoorbeeld denkt dat de Missie een Sterkte is, maak dan concreet hoe die de Doelgroep kan motiveren.</a:t>
            </a:r>
            <a:endParaRPr sz="1600">
              <a:solidFill>
                <a:schemeClr val="dk1"/>
              </a:solidFill>
              <a:latin typeface="Lexend"/>
              <a:ea typeface="Lexend"/>
              <a:cs typeface="Lexend"/>
              <a:sym typeface="Lexend"/>
            </a:endParaRPr>
          </a:p>
        </p:txBody>
      </p:sp>
      <p:sp>
        <p:nvSpPr>
          <p:cNvPr id="231" name="Google Shape;231;p39"/>
          <p:cNvSpPr txBox="1"/>
          <p:nvPr>
            <p:ph idx="2" type="body"/>
          </p:nvPr>
        </p:nvSpPr>
        <p:spPr>
          <a:xfrm>
            <a:off x="3367475" y="1152475"/>
            <a:ext cx="5464800" cy="3990900"/>
          </a:xfrm>
          <a:prstGeom prst="rect">
            <a:avLst/>
          </a:prstGeom>
        </p:spPr>
        <p:txBody>
          <a:bodyPr anchorCtr="0" anchor="t" bIns="91425" lIns="91425" spcFirstLastPara="1" rIns="91425" wrap="square" tIns="91425">
            <a:noAutofit/>
          </a:bodyPr>
          <a:lstStyle/>
          <a:p>
            <a:pPr indent="-330200" lvl="0" marL="457200" rtl="0" algn="l">
              <a:spcBef>
                <a:spcPts val="1200"/>
              </a:spcBef>
              <a:spcAft>
                <a:spcPts val="0"/>
              </a:spcAft>
              <a:buClr>
                <a:schemeClr val="dk1"/>
              </a:buClr>
              <a:buSzPts val="1600"/>
              <a:buChar char="●"/>
            </a:pPr>
            <a:r>
              <a:rPr lang="nl" sz="1600">
                <a:solidFill>
                  <a:schemeClr val="dk1"/>
                </a:solidFill>
                <a:latin typeface="Lexend"/>
                <a:ea typeface="Lexend"/>
                <a:cs typeface="Lexend"/>
                <a:sym typeface="Lexend"/>
              </a:rPr>
              <a:t>Vat de </a:t>
            </a:r>
            <a:r>
              <a:rPr b="1" lang="nl" sz="1600">
                <a:solidFill>
                  <a:schemeClr val="dk1"/>
                </a:solidFill>
                <a:latin typeface="Lexend"/>
                <a:ea typeface="Lexend"/>
                <a:cs typeface="Lexend"/>
                <a:sym typeface="Lexend"/>
              </a:rPr>
              <a:t>Kansen</a:t>
            </a:r>
            <a:r>
              <a:rPr lang="nl" sz="1600">
                <a:solidFill>
                  <a:schemeClr val="dk1"/>
                </a:solidFill>
                <a:latin typeface="Lexend"/>
                <a:ea typeface="Lexend"/>
                <a:cs typeface="Lexend"/>
                <a:sym typeface="Lexend"/>
              </a:rPr>
              <a:t> </a:t>
            </a:r>
            <a:r>
              <a:rPr b="1" lang="nl" sz="1600">
                <a:solidFill>
                  <a:schemeClr val="dk1"/>
                </a:solidFill>
                <a:latin typeface="Lexend"/>
                <a:ea typeface="Lexend"/>
                <a:cs typeface="Lexend"/>
                <a:sym typeface="Lexend"/>
              </a:rPr>
              <a:t>en</a:t>
            </a:r>
            <a:r>
              <a:rPr lang="nl" sz="1600">
                <a:solidFill>
                  <a:schemeClr val="dk1"/>
                </a:solidFill>
                <a:latin typeface="Lexend"/>
                <a:ea typeface="Lexend"/>
                <a:cs typeface="Lexend"/>
                <a:sym typeface="Lexend"/>
              </a:rPr>
              <a:t> </a:t>
            </a:r>
            <a:r>
              <a:rPr b="1" lang="nl" sz="1600">
                <a:solidFill>
                  <a:schemeClr val="dk1"/>
                </a:solidFill>
                <a:latin typeface="Lexend"/>
                <a:ea typeface="Lexend"/>
                <a:cs typeface="Lexend"/>
                <a:sym typeface="Lexend"/>
              </a:rPr>
              <a:t>Bedreigingen</a:t>
            </a:r>
            <a:r>
              <a:rPr lang="nl" sz="1600">
                <a:solidFill>
                  <a:schemeClr val="dk1"/>
                </a:solidFill>
                <a:latin typeface="Lexend"/>
                <a:ea typeface="Lexend"/>
                <a:cs typeface="Lexend"/>
                <a:sym typeface="Lexend"/>
              </a:rPr>
              <a:t> samen, waarop je moet inspelen met het ontwikkelen van een nieuwe Communicatiestrategie. </a:t>
            </a:r>
            <a:endParaRPr sz="1600">
              <a:solidFill>
                <a:schemeClr val="dk1"/>
              </a:solidFill>
              <a:latin typeface="Lexend"/>
              <a:ea typeface="Lexend"/>
              <a:cs typeface="Lexend"/>
              <a:sym typeface="Lexend"/>
            </a:endParaRPr>
          </a:p>
          <a:p>
            <a:pPr indent="-330200" lvl="0" marL="457200" rtl="0" algn="l">
              <a:spcBef>
                <a:spcPts val="0"/>
              </a:spcBef>
              <a:spcAft>
                <a:spcPts val="0"/>
              </a:spcAft>
              <a:buClr>
                <a:schemeClr val="dk1"/>
              </a:buClr>
              <a:buSzPts val="1600"/>
              <a:buChar char="●"/>
            </a:pPr>
            <a:r>
              <a:rPr lang="nl" sz="1600">
                <a:solidFill>
                  <a:schemeClr val="dk1"/>
                </a:solidFill>
                <a:latin typeface="Lexend"/>
                <a:ea typeface="Lexend"/>
                <a:cs typeface="Lexend"/>
                <a:sym typeface="Lexend"/>
              </a:rPr>
              <a:t>Die Kansen en Bedreigingen blijken uit de Analyse van de Concurrenten en de Analyse van de Best Practices.</a:t>
            </a:r>
            <a:endParaRPr sz="1600">
              <a:solidFill>
                <a:schemeClr val="dk1"/>
              </a:solidFill>
              <a:latin typeface="Lexend"/>
              <a:ea typeface="Lexend"/>
              <a:cs typeface="Lexend"/>
              <a:sym typeface="Lexend"/>
            </a:endParaRPr>
          </a:p>
          <a:p>
            <a:pPr indent="-330200" lvl="0" marL="457200" rtl="0" algn="l">
              <a:spcBef>
                <a:spcPts val="0"/>
              </a:spcBef>
              <a:spcAft>
                <a:spcPts val="0"/>
              </a:spcAft>
              <a:buClr>
                <a:schemeClr val="dk1"/>
              </a:buClr>
              <a:buSzPts val="1600"/>
              <a:buChar char="●"/>
            </a:pPr>
            <a:r>
              <a:rPr lang="nl" sz="1600">
                <a:solidFill>
                  <a:schemeClr val="dk1"/>
                </a:solidFill>
                <a:latin typeface="Lexend"/>
                <a:ea typeface="Lexend"/>
                <a:cs typeface="Lexend"/>
                <a:sym typeface="Lexend"/>
              </a:rPr>
              <a:t>Zet deze </a:t>
            </a:r>
            <a:r>
              <a:rPr b="1" lang="nl" sz="1600">
                <a:solidFill>
                  <a:schemeClr val="dk1"/>
                </a:solidFill>
                <a:latin typeface="Lexend"/>
                <a:ea typeface="Lexend"/>
                <a:cs typeface="Lexend"/>
                <a:sym typeface="Lexend"/>
              </a:rPr>
              <a:t>Kansen</a:t>
            </a:r>
            <a:r>
              <a:rPr lang="nl" sz="1600">
                <a:solidFill>
                  <a:schemeClr val="dk1"/>
                </a:solidFill>
                <a:latin typeface="Lexend"/>
                <a:ea typeface="Lexend"/>
                <a:cs typeface="Lexend"/>
                <a:sym typeface="Lexend"/>
              </a:rPr>
              <a:t> op een rijtje onder elkaar.</a:t>
            </a:r>
            <a:endParaRPr sz="1600">
              <a:solidFill>
                <a:schemeClr val="dk1"/>
              </a:solidFill>
              <a:latin typeface="Lexend"/>
              <a:ea typeface="Lexend"/>
              <a:cs typeface="Lexend"/>
              <a:sym typeface="Lexend"/>
            </a:endParaRPr>
          </a:p>
          <a:p>
            <a:pPr indent="-330200" lvl="0" marL="457200" rtl="0" algn="l">
              <a:spcBef>
                <a:spcPts val="0"/>
              </a:spcBef>
              <a:spcAft>
                <a:spcPts val="0"/>
              </a:spcAft>
              <a:buClr>
                <a:schemeClr val="dk1"/>
              </a:buClr>
              <a:buSzPts val="1600"/>
              <a:buChar char="●"/>
            </a:pPr>
            <a:r>
              <a:rPr lang="nl" sz="1600">
                <a:solidFill>
                  <a:schemeClr val="dk1"/>
                </a:solidFill>
                <a:latin typeface="Lexend"/>
                <a:ea typeface="Lexend"/>
                <a:cs typeface="Lexend"/>
                <a:sym typeface="Lexend"/>
              </a:rPr>
              <a:t>Zet deze </a:t>
            </a:r>
            <a:r>
              <a:rPr b="1" lang="nl" sz="1600">
                <a:solidFill>
                  <a:schemeClr val="dk1"/>
                </a:solidFill>
                <a:latin typeface="Lexend"/>
                <a:ea typeface="Lexend"/>
                <a:cs typeface="Lexend"/>
                <a:sym typeface="Lexend"/>
              </a:rPr>
              <a:t>Bedreigingen</a:t>
            </a:r>
            <a:r>
              <a:rPr lang="nl" sz="1600">
                <a:solidFill>
                  <a:schemeClr val="dk1"/>
                </a:solidFill>
                <a:latin typeface="Lexend"/>
                <a:ea typeface="Lexend"/>
                <a:cs typeface="Lexend"/>
                <a:sym typeface="Lexend"/>
              </a:rPr>
              <a:t> in een ander rijtje onder elkaar.</a:t>
            </a:r>
            <a:endParaRPr sz="1600">
              <a:solidFill>
                <a:schemeClr val="dk1"/>
              </a:solidFill>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latin typeface="Lexend"/>
                <a:ea typeface="Lexend"/>
                <a:cs typeface="Lexend"/>
                <a:sym typeface="Lexend"/>
              </a:rPr>
              <a:t>Je kunt dit overzicht als Bijlage toevoegen aan je Scriptie.</a:t>
            </a:r>
            <a:endParaRPr sz="1600">
              <a:solidFill>
                <a:schemeClr val="dk1"/>
              </a:solidFill>
              <a:latin typeface="Lexend"/>
              <a:ea typeface="Lexend"/>
              <a:cs typeface="Lexend"/>
              <a:sym typeface="Lexend"/>
            </a:endParaRPr>
          </a:p>
          <a:p>
            <a:pPr indent="0" lvl="0" marL="0" rtl="0" algn="l">
              <a:spcBef>
                <a:spcPts val="1200"/>
              </a:spcBef>
              <a:spcAft>
                <a:spcPts val="1200"/>
              </a:spcAft>
              <a:buNone/>
            </a:pPr>
            <a:r>
              <a:t/>
            </a:r>
            <a:endParaRPr sz="1600">
              <a:solidFill>
                <a:schemeClr val="dk1"/>
              </a:solidFill>
              <a:latin typeface="Lexend"/>
              <a:ea typeface="Lexend"/>
              <a:cs typeface="Lexend"/>
              <a:sym typeface="Lexen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4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In je Scriptie</a:t>
            </a:r>
            <a:endParaRPr sz="2000">
              <a:latin typeface="Lexend ExtraBold"/>
              <a:ea typeface="Lexend ExtraBold"/>
              <a:cs typeface="Lexend ExtraBold"/>
              <a:sym typeface="Lexend ExtraBold"/>
            </a:endParaRPr>
          </a:p>
        </p:txBody>
      </p:sp>
      <p:sp>
        <p:nvSpPr>
          <p:cNvPr id="237" name="Google Shape;237;p40"/>
          <p:cNvSpPr txBox="1"/>
          <p:nvPr>
            <p:ph idx="1" type="body"/>
          </p:nvPr>
        </p:nvSpPr>
        <p:spPr>
          <a:xfrm>
            <a:off x="311700" y="1152475"/>
            <a:ext cx="5800500" cy="3416400"/>
          </a:xfrm>
          <a:prstGeom prst="rect">
            <a:avLst/>
          </a:prstGeom>
        </p:spPr>
        <p:txBody>
          <a:bodyPr anchorCtr="0" anchor="t" bIns="91425" lIns="91425" spcFirstLastPara="1" rIns="91425" wrap="square" tIns="91425">
            <a:normAutofit/>
          </a:bodyPr>
          <a:lstStyle/>
          <a:p>
            <a:pPr indent="-330200" lvl="0" marL="457200" rtl="0" algn="l">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Zet in je scriptie voor </a:t>
            </a:r>
            <a:r>
              <a:rPr i="1" lang="nl" sz="1600">
                <a:solidFill>
                  <a:schemeClr val="dk1"/>
                </a:solidFill>
                <a:highlight>
                  <a:srgbClr val="FFFFFF"/>
                </a:highlight>
                <a:latin typeface="Lexend"/>
                <a:ea typeface="Lexend"/>
                <a:cs typeface="Lexend"/>
                <a:sym typeface="Lexend"/>
              </a:rPr>
              <a:t>NIMA A2 Communicatie</a:t>
            </a:r>
            <a:r>
              <a:rPr lang="nl" sz="1600">
                <a:solidFill>
                  <a:schemeClr val="dk1"/>
                </a:solidFill>
                <a:highlight>
                  <a:srgbClr val="FFFFFF"/>
                </a:highlight>
                <a:latin typeface="Lexend"/>
                <a:ea typeface="Lexend"/>
                <a:cs typeface="Lexend"/>
                <a:sym typeface="Lexend"/>
              </a:rPr>
              <a:t> de </a:t>
            </a:r>
            <a:r>
              <a:rPr b="1" lang="nl" sz="1600">
                <a:solidFill>
                  <a:schemeClr val="dk1"/>
                </a:solidFill>
                <a:highlight>
                  <a:srgbClr val="FFFFFF"/>
                </a:highlight>
                <a:latin typeface="Lexend"/>
                <a:ea typeface="Lexend"/>
                <a:cs typeface="Lexend"/>
                <a:sym typeface="Lexend"/>
              </a:rPr>
              <a:t>Kansen, Bedreigingen, Sterktes en Zwaktes</a:t>
            </a:r>
            <a:r>
              <a:rPr lang="nl" sz="1600">
                <a:solidFill>
                  <a:schemeClr val="dk1"/>
                </a:solidFill>
                <a:highlight>
                  <a:srgbClr val="FFFFFF"/>
                </a:highlight>
                <a:latin typeface="Lexend"/>
                <a:ea typeface="Lexend"/>
                <a:cs typeface="Lexend"/>
                <a:sym typeface="Lexend"/>
              </a:rPr>
              <a:t> van de Communicatiestrategie</a:t>
            </a:r>
            <a:r>
              <a:rPr i="1" lang="nl" sz="1600">
                <a:solidFill>
                  <a:schemeClr val="dk1"/>
                </a:solidFill>
                <a:highlight>
                  <a:srgbClr val="FFFFFF"/>
                </a:highlight>
                <a:latin typeface="Lexend"/>
                <a:ea typeface="Lexend"/>
                <a:cs typeface="Lexend"/>
                <a:sym typeface="Lexend"/>
              </a:rPr>
              <a:t>.</a:t>
            </a:r>
            <a:r>
              <a:rPr lang="nl" sz="1600">
                <a:solidFill>
                  <a:schemeClr val="dk1"/>
                </a:solidFill>
                <a:highlight>
                  <a:srgbClr val="FFFFFF"/>
                </a:highlight>
                <a:latin typeface="Lexend"/>
                <a:ea typeface="Lexend"/>
                <a:cs typeface="Lexend"/>
                <a:sym typeface="Lexend"/>
              </a:rPr>
              <a:t> </a:t>
            </a:r>
            <a:endParaRPr sz="1600">
              <a:solidFill>
                <a:schemeClr val="dk1"/>
              </a:solidFill>
              <a:highlight>
                <a:srgbClr val="FFFFFF"/>
              </a:highlight>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b="1" lang="nl" sz="1600">
                <a:solidFill>
                  <a:schemeClr val="dk1"/>
                </a:solidFill>
                <a:highlight>
                  <a:srgbClr val="FFFFFF"/>
                </a:highlight>
                <a:latin typeface="Lexend"/>
                <a:ea typeface="Lexend"/>
                <a:cs typeface="Lexend"/>
                <a:sym typeface="Lexend"/>
              </a:rPr>
              <a:t>Onderbouw</a:t>
            </a:r>
            <a:r>
              <a:rPr lang="nl" sz="1600">
                <a:solidFill>
                  <a:schemeClr val="dk1"/>
                </a:solidFill>
                <a:highlight>
                  <a:srgbClr val="FFFFFF"/>
                </a:highlight>
                <a:latin typeface="Lexend"/>
                <a:ea typeface="Lexend"/>
                <a:cs typeface="Lexend"/>
                <a:sym typeface="Lexend"/>
              </a:rPr>
              <a:t> hoe je hieraan bent gekomen: </a:t>
            </a:r>
            <a:endParaRPr sz="1600">
              <a:solidFill>
                <a:schemeClr val="dk1"/>
              </a:solidFill>
              <a:highlight>
                <a:srgbClr val="FFFFFF"/>
              </a:highlight>
              <a:latin typeface="Lexend"/>
              <a:ea typeface="Lexend"/>
              <a:cs typeface="Lexend"/>
              <a:sym typeface="Lexend"/>
            </a:endParaRPr>
          </a:p>
          <a:p>
            <a:pPr indent="-330200" lvl="1" marL="914400" rtl="0" algn="l">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Verwijs naar bijlagen met analyses van de Macro, Meso en Macro omgeving.</a:t>
            </a:r>
            <a:endParaRPr sz="1600">
              <a:solidFill>
                <a:schemeClr val="dk1"/>
              </a:solidFill>
              <a:highlight>
                <a:srgbClr val="FFFFFF"/>
              </a:highlight>
              <a:latin typeface="Lexend"/>
              <a:ea typeface="Lexend"/>
              <a:cs typeface="Lexend"/>
              <a:sym typeface="Lexend"/>
            </a:endParaRPr>
          </a:p>
          <a:p>
            <a:pPr indent="-330200" lvl="1" marL="914400" rtl="0" algn="l">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Herhaal de belangrijkste punten uit deze analyses in je scriptie. </a:t>
            </a:r>
            <a:endParaRPr sz="1600">
              <a:solidFill>
                <a:schemeClr val="dk1"/>
              </a:solidFill>
              <a:highlight>
                <a:srgbClr val="FFFFFF"/>
              </a:highlight>
              <a:latin typeface="Lexend"/>
              <a:ea typeface="Lexend"/>
              <a:cs typeface="Lexend"/>
              <a:sym typeface="Lexend"/>
            </a:endParaRPr>
          </a:p>
          <a:p>
            <a:pPr indent="-330200" lvl="1" marL="914400" rtl="0" algn="l">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Zo </a:t>
            </a:r>
            <a:r>
              <a:rPr b="1" lang="nl" sz="1600">
                <a:solidFill>
                  <a:schemeClr val="dk1"/>
                </a:solidFill>
                <a:highlight>
                  <a:srgbClr val="FFFFFF"/>
                </a:highlight>
                <a:latin typeface="Lexend"/>
                <a:ea typeface="Lexend"/>
                <a:cs typeface="Lexend"/>
                <a:sym typeface="Lexend"/>
              </a:rPr>
              <a:t>scoor</a:t>
            </a:r>
            <a:r>
              <a:rPr lang="nl" sz="1600">
                <a:solidFill>
                  <a:schemeClr val="dk1"/>
                </a:solidFill>
                <a:highlight>
                  <a:srgbClr val="FFFFFF"/>
                </a:highlight>
                <a:latin typeface="Lexend"/>
                <a:ea typeface="Lexend"/>
                <a:cs typeface="Lexend"/>
                <a:sym typeface="Lexend"/>
              </a:rPr>
              <a:t> je op </a:t>
            </a:r>
            <a:r>
              <a:rPr lang="nl" sz="1600" u="sng">
                <a:solidFill>
                  <a:schemeClr val="dk1"/>
                </a:solidFill>
                <a:highlight>
                  <a:srgbClr val="FFFFFF"/>
                </a:highlight>
                <a:latin typeface="Lexend"/>
                <a:ea typeface="Lexend"/>
                <a:cs typeface="Lexend"/>
                <a:sym typeface="Lexend"/>
                <a:hlinkClick r:id="rId3">
                  <a:extLst>
                    <a:ext uri="{A12FA001-AC4F-418D-AE19-62706E023703}">
                      <ahyp:hlinkClr val="tx"/>
                    </a:ext>
                  </a:extLst>
                </a:hlinkClick>
              </a:rPr>
              <a:t>Competentie 2 Analytisch Vermogen</a:t>
            </a:r>
            <a:r>
              <a:rPr lang="nl" sz="1600">
                <a:solidFill>
                  <a:schemeClr val="dk1"/>
                </a:solidFill>
                <a:highlight>
                  <a:srgbClr val="FFFFFF"/>
                </a:highlight>
                <a:latin typeface="Lexend"/>
                <a:ea typeface="Lexend"/>
                <a:cs typeface="Lexend"/>
                <a:sym typeface="Lexend"/>
              </a:rPr>
              <a:t>.</a:t>
            </a:r>
            <a:endParaRPr sz="1600">
              <a:solidFill>
                <a:schemeClr val="dk1"/>
              </a:solidFill>
              <a:highlight>
                <a:srgbClr val="FFFFFF"/>
              </a:highlight>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Je scriptie mag </a:t>
            </a:r>
            <a:r>
              <a:rPr lang="nl" sz="1600" u="sng">
                <a:solidFill>
                  <a:schemeClr val="dk1"/>
                </a:solidFill>
                <a:highlight>
                  <a:srgbClr val="FFFFFF"/>
                </a:highlight>
                <a:latin typeface="Lexend"/>
                <a:ea typeface="Lexend"/>
                <a:cs typeface="Lexend"/>
                <a:sym typeface="Lexend"/>
                <a:hlinkClick r:id="rId4">
                  <a:extLst>
                    <a:ext uri="{A12FA001-AC4F-418D-AE19-62706E023703}">
                      <ahyp:hlinkClr val="tx"/>
                    </a:ext>
                  </a:extLst>
                </a:hlinkClick>
              </a:rPr>
              <a:t>10-15 pagina’s</a:t>
            </a:r>
            <a:r>
              <a:rPr lang="nl" sz="1600">
                <a:solidFill>
                  <a:schemeClr val="dk1"/>
                </a:solidFill>
                <a:highlight>
                  <a:srgbClr val="FFFFFF"/>
                </a:highlight>
                <a:latin typeface="Lexend"/>
                <a:ea typeface="Lexend"/>
                <a:cs typeface="Lexend"/>
                <a:sym typeface="Lexend"/>
              </a:rPr>
              <a:t> lang zijn.</a:t>
            </a:r>
            <a:endParaRPr sz="1600">
              <a:solidFill>
                <a:schemeClr val="dk1"/>
              </a:solidFill>
              <a:latin typeface="Lexend"/>
              <a:ea typeface="Lexend"/>
              <a:cs typeface="Lexend"/>
              <a:sym typeface="Lexend"/>
            </a:endParaRPr>
          </a:p>
        </p:txBody>
      </p:sp>
      <p:sp>
        <p:nvSpPr>
          <p:cNvPr id="238" name="Google Shape;238;p40"/>
          <p:cNvSpPr txBox="1"/>
          <p:nvPr>
            <p:ph idx="2" type="body"/>
          </p:nvPr>
        </p:nvSpPr>
        <p:spPr>
          <a:xfrm>
            <a:off x="6492800" y="1152475"/>
            <a:ext cx="2339700" cy="3416400"/>
          </a:xfrm>
          <a:prstGeom prst="rect">
            <a:avLst/>
          </a:prstGeom>
        </p:spPr>
        <p:txBody>
          <a:bodyPr anchorCtr="0" anchor="t" bIns="91425" lIns="91425" spcFirstLastPara="1" rIns="91425" wrap="square" tIns="91425">
            <a:normAutofit lnSpcReduction="20000"/>
          </a:bodyPr>
          <a:lstStyle/>
          <a:p>
            <a:pPr indent="0" lvl="0" marL="0" rtl="0" algn="l">
              <a:spcBef>
                <a:spcPts val="1200"/>
              </a:spcBef>
              <a:spcAft>
                <a:spcPts val="0"/>
              </a:spcAft>
              <a:buClr>
                <a:schemeClr val="dk1"/>
              </a:buClr>
              <a:buSzPts val="1100"/>
              <a:buFont typeface="Arial"/>
              <a:buNone/>
            </a:pPr>
            <a:r>
              <a:rPr b="1" lang="nl" sz="1600">
                <a:solidFill>
                  <a:schemeClr val="dk1"/>
                </a:solidFill>
                <a:latin typeface="Lexend"/>
                <a:ea typeface="Lexend"/>
                <a:cs typeface="Lexend"/>
                <a:sym typeface="Lexend"/>
              </a:rPr>
              <a:t>Scoor</a:t>
            </a:r>
            <a:r>
              <a:rPr lang="nl" sz="1600">
                <a:solidFill>
                  <a:schemeClr val="dk1"/>
                </a:solidFill>
                <a:latin typeface="Lexend"/>
                <a:ea typeface="Lexend"/>
                <a:cs typeface="Lexend"/>
                <a:sym typeface="Lexend"/>
              </a:rPr>
              <a:t> op</a:t>
            </a:r>
            <a:r>
              <a:rPr lang="nl" sz="1600">
                <a:solidFill>
                  <a:schemeClr val="dk1"/>
                </a:solidFill>
                <a:uFill>
                  <a:noFill/>
                </a:uFill>
                <a:latin typeface="Lexend"/>
                <a:ea typeface="Lexend"/>
                <a:cs typeface="Lexend"/>
                <a:sym typeface="Lexend"/>
                <a:hlinkClick r:id="rId5">
                  <a:extLst>
                    <a:ext uri="{A12FA001-AC4F-418D-AE19-62706E023703}">
                      <ahyp:hlinkClr val="tx"/>
                    </a:ext>
                  </a:extLst>
                </a:hlinkClick>
              </a:rPr>
              <a:t> </a:t>
            </a:r>
            <a:r>
              <a:rPr lang="nl" sz="1600" u="sng">
                <a:solidFill>
                  <a:schemeClr val="hlink"/>
                </a:solidFill>
                <a:latin typeface="Lexend"/>
                <a:ea typeface="Lexend"/>
                <a:cs typeface="Lexend"/>
                <a:sym typeface="Lexend"/>
                <a:hlinkClick r:id="rId6"/>
              </a:rPr>
              <a:t>Competentie 1 Onderzoekend Vermogen</a:t>
            </a:r>
            <a:r>
              <a:rPr lang="nl" sz="1600">
                <a:solidFill>
                  <a:schemeClr val="dk1"/>
                </a:solidFill>
                <a:latin typeface="Lexend"/>
                <a:ea typeface="Lexend"/>
                <a:cs typeface="Lexend"/>
                <a:sym typeface="Lexend"/>
              </a:rPr>
              <a:t>, door:</a:t>
            </a:r>
            <a:endParaRPr sz="1600">
              <a:solidFill>
                <a:schemeClr val="dk1"/>
              </a:solidFill>
              <a:latin typeface="Lexend"/>
              <a:ea typeface="Lexend"/>
              <a:cs typeface="Lexend"/>
              <a:sym typeface="Lexend"/>
            </a:endParaRPr>
          </a:p>
          <a:p>
            <a:pPr indent="-330200" lvl="0" marL="457200" rtl="0" algn="l">
              <a:spcBef>
                <a:spcPts val="1200"/>
              </a:spcBef>
              <a:spcAft>
                <a:spcPts val="0"/>
              </a:spcAft>
              <a:buClr>
                <a:schemeClr val="dk1"/>
              </a:buClr>
              <a:buSzPts val="1600"/>
              <a:buFont typeface="Lexend"/>
              <a:buChar char="●"/>
            </a:pPr>
            <a:r>
              <a:rPr lang="nl" sz="1600">
                <a:solidFill>
                  <a:schemeClr val="dk1"/>
                </a:solidFill>
                <a:latin typeface="Lexend"/>
                <a:ea typeface="Lexend"/>
                <a:cs typeface="Lexend"/>
                <a:sym typeface="Lexend"/>
              </a:rPr>
              <a:t>Voortdurend verwijzen naar je onderzoek.</a:t>
            </a:r>
            <a:endParaRPr sz="1600">
              <a:solidFill>
                <a:schemeClr val="dk1"/>
              </a:solidFill>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latin typeface="Lexend"/>
                <a:ea typeface="Lexend"/>
                <a:cs typeface="Lexend"/>
                <a:sym typeface="Lexend"/>
              </a:rPr>
              <a:t>Voortdurend verwijzen naar de bronnen die je hebt gebruikt.</a:t>
            </a:r>
            <a:endParaRPr sz="1600">
              <a:solidFill>
                <a:schemeClr val="dk1"/>
              </a:solidFill>
              <a:latin typeface="Lexend"/>
              <a:ea typeface="Lexend"/>
              <a:cs typeface="Lexend"/>
              <a:sym typeface="Lexend"/>
            </a:endParaRPr>
          </a:p>
          <a:p>
            <a:pPr indent="0" lvl="0" marL="0" rtl="0" algn="l">
              <a:spcBef>
                <a:spcPts val="1200"/>
              </a:spcBef>
              <a:spcAft>
                <a:spcPts val="1200"/>
              </a:spcAft>
              <a:buNone/>
            </a:pPr>
            <a:r>
              <a:t/>
            </a:r>
            <a:endParaRPr sz="1600">
              <a:latin typeface="Lexend"/>
              <a:ea typeface="Lexend"/>
              <a:cs typeface="Lexend"/>
              <a:sym typeface="Lexen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