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Lexend ExtraBold"/>
      <p:bold r:id="rId28"/>
    </p:embeddedFont>
    <p:embeddedFont>
      <p:font typeface="Lexend Medium"/>
      <p:regular r:id="rId29"/>
      <p:bold r:id="rId30"/>
    </p:embeddedFont>
    <p:embeddedFont>
      <p:font typeface="Lexend"/>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5D5FB9-83EF-4874-AF76-2D5D229AD272}">
  <a:tblStyle styleId="{415D5FB9-83EF-4874-AF76-2D5D229AD27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907FF6DE-9FBD-412D-8F07-2D23A2D60DE1}"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LexendExtraBold-bold.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LexendMedium-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regular.fntdata"/><Relationship Id="rId30" Type="http://schemas.openxmlformats.org/officeDocument/2006/relationships/font" Target="fonts/LexendMedium-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Lexend-bold.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creatie/" TargetMode="External"/><Relationship Id="rId3" Type="http://schemas.openxmlformats.org/officeDocument/2006/relationships/hyperlink" Target="https://communicatiekc.com/creati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e22f33a98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e22f33a98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e22f33a98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e22f33a98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e22f33a98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e22f33a98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20675" lvl="1" marL="1193800" rtl="0" algn="l">
              <a:spcBef>
                <a:spcPts val="1400"/>
              </a:spcBef>
              <a:spcAft>
                <a:spcPts val="0"/>
              </a:spcAft>
              <a:buClr>
                <a:srgbClr val="404040"/>
              </a:buClr>
              <a:buSzPts val="1450"/>
              <a:buChar char="○"/>
            </a:pPr>
            <a:r>
              <a:rPr lang="nl" sz="1450">
                <a:solidFill>
                  <a:srgbClr val="404040"/>
                </a:solidFill>
                <a:highlight>
                  <a:srgbClr val="FFFFFF"/>
                </a:highlight>
              </a:rPr>
              <a:t>Let op: Het overbrengen van ‘zomaar een’ Boodschap leidt niet tot een effect waarmee het probleem wordt opgelost. Voor een effectieve strategie moet je een Boodschap overbrengen die de juiste Kennis en Houding als effect heeft.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e22f33a98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e22f33a98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e22f33a98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e22f33a98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e22f33a989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e22f33a989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e22f33a98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e22f33a98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1600">
                <a:solidFill>
                  <a:srgbClr val="404040"/>
                </a:solidFill>
                <a:highlight>
                  <a:srgbClr val="FFFFFF"/>
                </a:highlight>
                <a:latin typeface="Lexend"/>
                <a:ea typeface="Lexend"/>
                <a:cs typeface="Lexend"/>
                <a:sym typeface="Lexend"/>
              </a:rPr>
              <a:t>Dit is een </a:t>
            </a:r>
            <a:r>
              <a:rPr b="1" lang="nl" sz="1600">
                <a:solidFill>
                  <a:srgbClr val="404040"/>
                </a:solidFill>
                <a:highlight>
                  <a:srgbClr val="FFFFFF"/>
                </a:highlight>
                <a:latin typeface="Lexend"/>
                <a:ea typeface="Lexend"/>
                <a:cs typeface="Lexend"/>
                <a:sym typeface="Lexend"/>
              </a:rPr>
              <a:t>voorbeeld</a:t>
            </a:r>
            <a:r>
              <a:rPr lang="nl" sz="1600">
                <a:solidFill>
                  <a:srgbClr val="404040"/>
                </a:solidFill>
                <a:highlight>
                  <a:srgbClr val="FFFFFF"/>
                </a:highlight>
                <a:latin typeface="Lexend"/>
                <a:ea typeface="Lexend"/>
                <a:cs typeface="Lexend"/>
                <a:sym typeface="Lexend"/>
              </a:rPr>
              <a:t>, vul zelf scores in, die passen bij jouw eigen analyse!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e2dff011e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e2dff011e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rPr>
              <a:t>Concludeer de belangrijkste Combinaties uit de Confrontatiematrix, met betrekking tot </a:t>
            </a:r>
            <a:r>
              <a:rPr i="1" lang="nl">
                <a:solidFill>
                  <a:schemeClr val="dk1"/>
                </a:solidFill>
              </a:rPr>
              <a:t>Boodschap</a:t>
            </a:r>
            <a:r>
              <a:rPr lang="nl">
                <a:solidFill>
                  <a:schemeClr val="dk1"/>
                </a:solidFill>
              </a:rPr>
              <a:t>, </a:t>
            </a:r>
            <a:r>
              <a:rPr i="1" lang="nl">
                <a:solidFill>
                  <a:schemeClr val="dk1"/>
                </a:solidFill>
              </a:rPr>
              <a:t>Middelenmix</a:t>
            </a:r>
            <a:r>
              <a:rPr lang="nl">
                <a:solidFill>
                  <a:schemeClr val="dk1"/>
                </a:solidFill>
              </a:rPr>
              <a:t> en </a:t>
            </a:r>
            <a:r>
              <a:rPr i="1" lang="nl">
                <a:solidFill>
                  <a:schemeClr val="dk1"/>
                </a:solidFill>
              </a:rPr>
              <a:t>Afzenders</a:t>
            </a:r>
            <a:r>
              <a:rPr lang="nl">
                <a:solidFill>
                  <a:schemeClr val="dk1"/>
                </a:solidFill>
              </a:rPr>
              <a:t>. Dit zal je straks in</a:t>
            </a:r>
            <a:r>
              <a:rPr lang="nl">
                <a:solidFill>
                  <a:schemeClr val="dk1"/>
                </a:solidFill>
                <a:uFill>
                  <a:noFill/>
                </a:uFill>
                <a:hlinkClick r:id="rId2">
                  <a:extLst>
                    <a:ext uri="{A12FA001-AC4F-418D-AE19-62706E023703}">
                      <ahyp:hlinkClr val="tx"/>
                    </a:ext>
                  </a:extLst>
                </a:hlinkClick>
              </a:rPr>
              <a:t> </a:t>
            </a:r>
            <a:r>
              <a:rPr lang="nl" u="sng">
                <a:solidFill>
                  <a:schemeClr val="hlink"/>
                </a:solidFill>
                <a:hlinkClick r:id="rId3"/>
              </a:rPr>
              <a:t>Stap 4 Creatie</a:t>
            </a:r>
            <a:r>
              <a:rPr lang="nl" u="sng">
                <a:solidFill>
                  <a:schemeClr val="hlink"/>
                </a:solidFill>
              </a:rPr>
              <a:t> </a:t>
            </a:r>
            <a:r>
              <a:rPr lang="nl">
                <a:solidFill>
                  <a:schemeClr val="dk1"/>
                </a:solidFill>
              </a:rPr>
              <a:t>helpen bij het ontwikkelen van oplossingen.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e22f33a989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e22f33a989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e2dff011e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e2dff011e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e2dff011e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e2dff011e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e22f33a989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e22f33a989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e22f33a98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e22f33a98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e2dff011e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e2dff011e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e2dff011e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e2dff011e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e2dff011ef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e2dff011e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e2dff011e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e2dff011e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Maak van elke doelgroep/ segment een persona. Baseer je op je onderzoek!</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e22f33a989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e22f33a989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Realistisch: Het gewenste Communicatie-effect moeten niet onrealistisch hoog zijn. (Percentages of aantallen kun je realistisch inschatten door deze te baseren op onderzoek of op voorgaande ervaring. Het beste is om ook een 0-meting te doen: hoeveel mensen in de Doelgroep hebben nu al de gewenste Kennis/ Houding/ Gedrag?)</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33260a2e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e33260a2e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e33260a2e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e33260a2e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pic>
        <p:nvPicPr>
          <p:cNvPr id="9" name="Google Shape;9;p1" title="Communicatie KC Logo Rood Blauw mini.jpg"/>
          <p:cNvPicPr preferRelativeResize="0"/>
          <p:nvPr/>
        </p:nvPicPr>
        <p:blipFill>
          <a:blip r:embed="rId1">
            <a:alphaModFix/>
          </a:blip>
          <a:stretch>
            <a:fillRect/>
          </a:stretch>
        </p:blipFill>
        <p:spPr>
          <a:xfrm>
            <a:off x="7131908" y="38002"/>
            <a:ext cx="1952452" cy="4855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ommunicatiekc.com/confrontatie-conclusi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communicatiekc.com/nima-a2-communicatieplan/#nima-a2-communicatie-exameneisen-en-beoordel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hyperlink" Target="https://communicatiekc.com/analyse-voor-de-communicatiestrategie/#micro-omgeving-eigen-communicatiestrategie-analyseren-met-lasswell" TargetMode="External"/><Relationship Id="rId5" Type="http://schemas.openxmlformats.org/officeDocument/2006/relationships/hyperlink" Target="https://communicatiekc.com/analyse-voor-de-communicatiestrategie/#macro-omgeving-voor-communicatiestrategie-analyseren" TargetMode="External"/><Relationship Id="rId6" Type="http://schemas.openxmlformats.org/officeDocument/2006/relationships/hyperlink" Target="https://communicatiekc.com/analyse-voor-de-communicatiestrategie/#meso-omgeving-voor-communicatiestrategie-analysere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hyperlink" Target="https://communicatiekc.com/strategisch-kader-v2/#kernwaarden-kernwoorden-rokeach" TargetMode="External"/><Relationship Id="rId10" Type="http://schemas.openxmlformats.org/officeDocument/2006/relationships/hyperlink" Target="https://communicatiekc.com/2017/01/21/laddering-interview/" TargetMode="External"/><Relationship Id="rId12" Type="http://schemas.openxmlformats.org/officeDocument/2006/relationships/hyperlink" Target="https://communicatiekc.com/usp-unique-selling-proposition/" TargetMode="External"/><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communicatiekc.com/analyse-voor-de-communicatiestrategie/" TargetMode="External"/><Relationship Id="rId4" Type="http://schemas.openxmlformats.org/officeDocument/2006/relationships/hyperlink" Target="https://communicatiekc.com/analyse-voor-de-communicatiestrategie/" TargetMode="External"/><Relationship Id="rId9" Type="http://schemas.openxmlformats.org/officeDocument/2006/relationships/hyperlink" Target="https://communicatiekc.com/2017/01/21/laddering-interview/" TargetMode="External"/><Relationship Id="rId5" Type="http://schemas.openxmlformats.org/officeDocument/2006/relationships/hyperlink" Target="https://communicatiekc.com/analyse-voor-de-communicatiestrategie/#micro-omgeving-eigen-communicatiestrategie-analyseren-met-lasswell" TargetMode="External"/><Relationship Id="rId6" Type="http://schemas.openxmlformats.org/officeDocument/2006/relationships/hyperlink" Target="https://communicatiekc.com/analyse-voor-de-communicatiestrategie/#micro-omgeving-eigen-communicatiestrategie-analyseren-met-lasswell" TargetMode="External"/><Relationship Id="rId7" Type="http://schemas.openxmlformats.org/officeDocument/2006/relationships/hyperlink" Target="https://communicatiekc.com/steekproefgrootte-verzadiging/" TargetMode="External"/><Relationship Id="rId8" Type="http://schemas.openxmlformats.org/officeDocument/2006/relationships/hyperlink" Target="https://communicatiekc.com/steekproefgrootte-verzadig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communicatiekc.com/analyse-voor-de-communicatiestrategie/" TargetMode="External"/><Relationship Id="rId4" Type="http://schemas.openxmlformats.org/officeDocument/2006/relationships/hyperlink" Target="https://communicatiekc.com/analyse-voor-de-communicatiestrategie/" TargetMode="External"/><Relationship Id="rId5" Type="http://schemas.openxmlformats.org/officeDocument/2006/relationships/hyperlink" Target="https://communicatiekc.com/analyse-voor-de-communicatiestrategie/#micro-omgeving-eigen-communicatiestrategie-analyseren-met-lasswell" TargetMode="External"/><Relationship Id="rId6" Type="http://schemas.openxmlformats.org/officeDocument/2006/relationships/hyperlink" Target="https://communicatiekc.com/analyse-voor-de-communicatiestrategie/#micro-omgeving-eigen-communicatiestrategie-analyseren-met-lasswell" TargetMode="External"/><Relationship Id="rId7" Type="http://schemas.openxmlformats.org/officeDocument/2006/relationships/hyperlink" Target="https://communicatiekc.com/steekproefgrootte-verzadiging/" TargetMode="External"/><Relationship Id="rId8" Type="http://schemas.openxmlformats.org/officeDocument/2006/relationships/hyperlink" Target="https://communicatiekc.com/steekproefgrootte-verzadigi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communicatiekc.com/analyse-voor-de-communicatiestrategie/" TargetMode="External"/><Relationship Id="rId4" Type="http://schemas.openxmlformats.org/officeDocument/2006/relationships/hyperlink" Target="https://communicatiekc.com/analyse-voor-de-communicatiestrategie/" TargetMode="External"/><Relationship Id="rId5" Type="http://schemas.openxmlformats.org/officeDocument/2006/relationships/hyperlink" Target="https://communicatiekc.com/analyse-voor-de-communicatiestrategie/#micro-omgeving-eigen-communicatiestrategie-analyseren-met-lasswell" TargetMode="External"/><Relationship Id="rId6" Type="http://schemas.openxmlformats.org/officeDocument/2006/relationships/hyperlink" Target="https://communicatiekc.com/analyse-voor-de-communicatiestrategie/#micro-omgeving-eigen-communicatiestrategie-analyseren-met-lasswell" TargetMode="External"/><Relationship Id="rId7" Type="http://schemas.openxmlformats.org/officeDocument/2006/relationships/hyperlink" Target="https://communicatiekc.com/steekproefgrootte-verzadiging/" TargetMode="External"/><Relationship Id="rId8" Type="http://schemas.openxmlformats.org/officeDocument/2006/relationships/hyperlink" Target="https://communicatiekc.com/steekproefgrootte-verzadig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communicatiekc.com/2017/06/14/sfa-mode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communicatiekc.com/rollen-in-het-beslissingsproces/" TargetMode="External"/><Relationship Id="rId4" Type="http://schemas.openxmlformats.org/officeDocument/2006/relationships/hyperlink" Target="https://communicatiekc.com/rollen-in-het-beslissingsproces/" TargetMode="External"/><Relationship Id="rId5" Type="http://schemas.openxmlformats.org/officeDocument/2006/relationships/hyperlink" Target="https://communicatiekc.com/dmu/" TargetMode="External"/><Relationship Id="rId6" Type="http://schemas.openxmlformats.org/officeDocument/2006/relationships/hyperlink" Target="https://communicatiekc.com/dmu/"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communicatiekc.com/algemeen-niveau-segmentatie/" TargetMode="External"/><Relationship Id="rId4" Type="http://schemas.openxmlformats.org/officeDocument/2006/relationships/hyperlink" Target="https://communicatiekc.com/domeinspecifiek-niveau/" TargetMode="External"/><Relationship Id="rId5" Type="http://schemas.openxmlformats.org/officeDocument/2006/relationships/hyperlink" Target="https://communicatiekc.com/merkspecifiek-nivea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hyperlink" Target="https://communicatiekc.com/segmentatie/#1-relationele-kenmerken" TargetMode="External"/><Relationship Id="rId5" Type="http://schemas.openxmlformats.org/officeDocument/2006/relationships/hyperlink" Target="https://communicatiekc.com/segmentatie/#2-profielkenmerken" TargetMode="External"/><Relationship Id="rId6" Type="http://schemas.openxmlformats.org/officeDocument/2006/relationships/hyperlink" Target="https://communicatiekc.com/segmentatie/#3-communicatieve-kenmerken" TargetMode="External"/><Relationship Id="rId7" Type="http://schemas.openxmlformats.org/officeDocument/2006/relationships/hyperlink" Target="https://communicatiekc.com/segmentatie/#4-einddoelgroepen" TargetMode="External"/><Relationship Id="rId8" Type="http://schemas.openxmlformats.org/officeDocument/2006/relationships/hyperlink" Target="https://communicatiekc.com/segmentatie/#5-intermediair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communicatiekc.wordpress.com/wp-content/uploads/2021/06/persona-schetsvel.docx"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communicatiekc.com/nima-a2-communicatieplan/#nima-a2-communicatie-exameneisen-en-beoordeling" TargetMode="External"/><Relationship Id="rId4" Type="http://schemas.openxmlformats.org/officeDocument/2006/relationships/hyperlink" Target="https://communicatiekc.com/nima-a2-communicatieplan/#nima-a2-communicatie-exameneisen-en-beoordeling" TargetMode="External"/><Relationship Id="rId5" Type="http://schemas.openxmlformats.org/officeDocument/2006/relationships/hyperlink" Target="https://communicatiekc.com/strategisch-kader-v2/#marketing-communicatie-of-hrm-beleid-ondersteunen-met-communicati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communicatiekc.com/analyse-voor-de-communicatiestrategie/#voorbeeld-van-best-practice-analyse-mammy-suri" TargetMode="External"/><Relationship Id="rId4" Type="http://schemas.openxmlformats.org/officeDocument/2006/relationships/hyperlink" Target="https://communicatiekc.com/analyse-voor-de-communicatiestrategie/#voorbeeld-van-best-practice-analyse-mammy-suri" TargetMode="External"/><Relationship Id="rId5" Type="http://schemas.openxmlformats.org/officeDocument/2006/relationships/hyperlink" Target="https://communicatiekc.com/confrontatie-conclusies/#doelgroep-definieren" TargetMode="External"/><Relationship Id="rId6" Type="http://schemas.openxmlformats.org/officeDocument/2006/relationships/hyperlink" Target="https://communicatiekc.com/confrontatie-conclusies/#doelgroep-definiere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s://communicatiekc.com/nima-a2-communicatieplan/#scriptie-10-15-pagina-s" TargetMode="External"/><Relationship Id="rId4" Type="http://schemas.openxmlformats.org/officeDocument/2006/relationships/hyperlink" Target="https://communicatiekc.com/nima-a2-communicatieplan/#nima-a2-communicatie-exameneisen-en-beoordeling" TargetMode="External"/><Relationship Id="rId5" Type="http://schemas.openxmlformats.org/officeDocument/2006/relationships/hyperlink" Target="https://communicatiekc.com/nima-a2-communicatieplan/#nima-a2-communicatie-exameneisen-en-beoordeling" TargetMode="External"/><Relationship Id="rId6" Type="http://schemas.openxmlformats.org/officeDocument/2006/relationships/hyperlink" Target="https://communicatiekc.com/nima-a2-communicatieplan/#nima-a2-communicatie-exameneisen-en-beoordeling" TargetMode="External"/><Relationship Id="rId7" Type="http://schemas.openxmlformats.org/officeDocument/2006/relationships/hyperlink" Target="https://communicatiekc.com/nima-a2-communicatieplan/#nima-a2-communicatie-exameneisen-en-beoordel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ctrTitle"/>
          </p:nvPr>
        </p:nvSpPr>
        <p:spPr>
          <a:xfrm>
            <a:off x="311700" y="744575"/>
            <a:ext cx="8520600" cy="2269500"/>
          </a:xfrm>
          <a:prstGeom prst="rect">
            <a:avLst/>
          </a:prstGeom>
          <a:solidFill>
            <a:srgbClr val="FF0000"/>
          </a:solidFill>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Stap 3</a:t>
            </a:r>
            <a:endParaRPr>
              <a:solidFill>
                <a:schemeClr val="lt1"/>
              </a:solidFill>
              <a:latin typeface="Lexend ExtraBold"/>
              <a:ea typeface="Lexend ExtraBold"/>
              <a:cs typeface="Lexend ExtraBold"/>
              <a:sym typeface="Lexend ExtraBold"/>
            </a:endParaRPr>
          </a:p>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Confrontatie</a:t>
            </a:r>
            <a:endParaRPr>
              <a:solidFill>
                <a:schemeClr val="lt1"/>
              </a:solidFill>
              <a:latin typeface="Lexend ExtraBold"/>
              <a:ea typeface="Lexend ExtraBold"/>
              <a:cs typeface="Lexend ExtraBold"/>
              <a:sym typeface="Lexend ExtraBold"/>
            </a:endParaRPr>
          </a:p>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&amp; Conclusies</a:t>
            </a:r>
            <a:endParaRPr>
              <a:solidFill>
                <a:schemeClr val="lt1"/>
              </a:solidFill>
              <a:latin typeface="Lexend ExtraBold"/>
              <a:ea typeface="Lexend ExtraBold"/>
              <a:cs typeface="Lexend ExtraBold"/>
              <a:sym typeface="Lexend ExtraBold"/>
            </a:endParaRPr>
          </a:p>
        </p:txBody>
      </p:sp>
      <p:sp>
        <p:nvSpPr>
          <p:cNvPr id="56" name="Google Shape;56;p13"/>
          <p:cNvSpPr txBox="1"/>
          <p:nvPr>
            <p:ph idx="1" type="subTitle"/>
          </p:nvPr>
        </p:nvSpPr>
        <p:spPr>
          <a:xfrm>
            <a:off x="311700" y="3081013"/>
            <a:ext cx="8520600" cy="792600"/>
          </a:xfrm>
          <a:prstGeom prst="rect">
            <a:avLst/>
          </a:prstGeom>
          <a:solidFill>
            <a:srgbClr val="CFE2F3"/>
          </a:solidFill>
        </p:spPr>
        <p:txBody>
          <a:bodyPr anchorCtr="0" anchor="ctr" bIns="91425" lIns="91425" spcFirstLastPara="1" rIns="91425" wrap="square" tIns="91425">
            <a:noAutofit/>
          </a:bodyPr>
          <a:lstStyle/>
          <a:p>
            <a:pPr indent="0" lvl="0" marL="0" rtl="0" algn="ctr">
              <a:spcBef>
                <a:spcPts val="0"/>
              </a:spcBef>
              <a:spcAft>
                <a:spcPts val="0"/>
              </a:spcAft>
              <a:buNone/>
            </a:pPr>
            <a:r>
              <a:rPr lang="nl" sz="2300">
                <a:solidFill>
                  <a:srgbClr val="404040"/>
                </a:solidFill>
                <a:latin typeface="Lexend Medium"/>
                <a:ea typeface="Lexend Medium"/>
                <a:cs typeface="Lexend Medium"/>
                <a:sym typeface="Lexend Medium"/>
              </a:rPr>
              <a:t>Doelgroepen &amp; SMART Doelstellingen van de Campagne</a:t>
            </a:r>
            <a:r>
              <a:rPr lang="nl" sz="2300">
                <a:solidFill>
                  <a:srgbClr val="404040"/>
                </a:solidFill>
                <a:latin typeface="Lexend Medium"/>
                <a:ea typeface="Lexend Medium"/>
                <a:cs typeface="Lexend Medium"/>
                <a:sym typeface="Lexend Medium"/>
              </a:rPr>
              <a:t>.</a:t>
            </a:r>
            <a:endParaRPr sz="3900">
              <a:latin typeface="Lexend Medium"/>
              <a:ea typeface="Lexend Medium"/>
              <a:cs typeface="Lexend Medium"/>
              <a:sym typeface="Lexend Medium"/>
            </a:endParaRPr>
          </a:p>
        </p:txBody>
      </p:sp>
      <p:sp>
        <p:nvSpPr>
          <p:cNvPr id="57" name="Google Shape;57;p13"/>
          <p:cNvSpPr/>
          <p:nvPr/>
        </p:nvSpPr>
        <p:spPr>
          <a:xfrm>
            <a:off x="327600" y="4575650"/>
            <a:ext cx="8520600" cy="349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latin typeface="Lexend"/>
                <a:ea typeface="Lexend"/>
                <a:cs typeface="Lexend"/>
                <a:sym typeface="Lexend"/>
              </a:rPr>
              <a:t>Ga naar </a:t>
            </a:r>
            <a:r>
              <a:rPr lang="nl" sz="1600">
                <a:solidFill>
                  <a:srgbClr val="404040"/>
                </a:solidFill>
                <a:latin typeface="Lexend"/>
                <a:ea typeface="Lexend"/>
                <a:cs typeface="Lexend"/>
                <a:sym typeface="Lexend"/>
              </a:rPr>
              <a:t> </a:t>
            </a:r>
            <a:r>
              <a:rPr lang="nl" sz="1600">
                <a:solidFill>
                  <a:srgbClr val="DB0A2D"/>
                </a:solidFill>
                <a:uFill>
                  <a:noFill/>
                </a:uFill>
                <a:latin typeface="Lexend"/>
                <a:ea typeface="Lexend"/>
                <a:cs typeface="Lexend"/>
                <a:sym typeface="Lexend"/>
                <a:hlinkClick r:id="rId3">
                  <a:extLst>
                    <a:ext uri="{A12FA001-AC4F-418D-AE19-62706E023703}">
                      <ahyp:hlinkClr val="tx"/>
                    </a:ext>
                  </a:extLst>
                </a:hlinkClick>
              </a:rPr>
              <a:t>Stap 3 Confrontatie &amp; Conclusies</a:t>
            </a:r>
            <a:endParaRPr sz="1600">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311700" y="1038225"/>
            <a:ext cx="8555250" cy="2912069"/>
          </a:xfrm>
          <a:prstGeom prst="rect">
            <a:avLst/>
          </a:prstGeom>
          <a:noFill/>
          <a:ln>
            <a:noFill/>
          </a:ln>
        </p:spPr>
      </p:pic>
      <p:sp>
        <p:nvSpPr>
          <p:cNvPr id="64" name="Google Shape;64;p14"/>
          <p:cNvSpPr txBox="1"/>
          <p:nvPr>
            <p:ph idx="1" type="body"/>
          </p:nvPr>
        </p:nvSpPr>
        <p:spPr>
          <a:xfrm>
            <a:off x="311700" y="4062375"/>
            <a:ext cx="8520600" cy="6990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solidFill>
                  <a:srgbClr val="404040"/>
                </a:solidFill>
                <a:highlight>
                  <a:srgbClr val="FFFFFF"/>
                </a:highlight>
                <a:latin typeface="Lexend"/>
                <a:ea typeface="Lexend"/>
                <a:cs typeface="Lexend"/>
                <a:sym typeface="Lexend"/>
              </a:rPr>
              <a:t>Lasswell’s verbale Communicatiemodel visueel weergegeven. </a:t>
            </a:r>
            <a:endParaRPr sz="1600">
              <a:solidFill>
                <a:srgbClr val="404040"/>
              </a:solidFill>
              <a:highlight>
                <a:srgbClr val="FFFFFF"/>
              </a:highlight>
              <a:latin typeface="Lexend"/>
              <a:ea typeface="Lexend"/>
              <a:cs typeface="Lexend"/>
              <a:sym typeface="Lexend"/>
            </a:endParaRPr>
          </a:p>
          <a:p>
            <a:pPr indent="0" lvl="0" marL="0" rtl="0" algn="ctr">
              <a:spcBef>
                <a:spcPts val="0"/>
              </a:spcBef>
              <a:spcAft>
                <a:spcPts val="0"/>
              </a:spcAft>
              <a:buNone/>
            </a:pPr>
            <a:r>
              <a:rPr lang="nl" sz="1600">
                <a:solidFill>
                  <a:srgbClr val="CC4125"/>
                </a:solidFill>
                <a:highlight>
                  <a:schemeClr val="lt2"/>
                </a:highlight>
                <a:latin typeface="Lexend"/>
                <a:ea typeface="Lexend"/>
                <a:cs typeface="Lexend"/>
                <a:sym typeface="Lexend"/>
              </a:rPr>
              <a:t>In je Communicatiestrategie vul je de elementen uit dit model in.</a:t>
            </a:r>
            <a:endParaRPr sz="1600">
              <a:solidFill>
                <a:srgbClr val="CC4125"/>
              </a:solidFill>
              <a:highlight>
                <a:schemeClr val="lt2"/>
              </a:highlight>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70" name="Google Shape;70;p15"/>
          <p:cNvPicPr preferRelativeResize="0"/>
          <p:nvPr/>
        </p:nvPicPr>
        <p:blipFill>
          <a:blip r:embed="rId3">
            <a:alphaModFix/>
          </a:blip>
          <a:stretch>
            <a:fillRect/>
          </a:stretch>
        </p:blipFill>
        <p:spPr>
          <a:xfrm>
            <a:off x="229325" y="1187925"/>
            <a:ext cx="8637626" cy="2940100"/>
          </a:xfrm>
          <a:prstGeom prst="rect">
            <a:avLst/>
          </a:prstGeom>
          <a:noFill/>
          <a:ln>
            <a:noFill/>
          </a:ln>
        </p:spPr>
      </p:pic>
      <p:sp>
        <p:nvSpPr>
          <p:cNvPr id="71" name="Google Shape;71;p15"/>
          <p:cNvSpPr txBox="1"/>
          <p:nvPr>
            <p:ph idx="1" type="body"/>
          </p:nvPr>
        </p:nvSpPr>
        <p:spPr>
          <a:xfrm>
            <a:off x="371300" y="4389325"/>
            <a:ext cx="8460900" cy="5727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solidFill>
                  <a:srgbClr val="404040"/>
                </a:solidFill>
                <a:highlight>
                  <a:srgbClr val="FFFFFF"/>
                </a:highlight>
                <a:latin typeface="Lexend"/>
                <a:ea typeface="Lexend"/>
                <a:cs typeface="Lexend"/>
                <a:sym typeface="Lexend"/>
              </a:rPr>
              <a:t>Lasswell’s verbale Communicatiemodel visueel weergegeven. </a:t>
            </a:r>
            <a:endParaRPr sz="1600">
              <a:solidFill>
                <a:srgbClr val="404040"/>
              </a:solidFill>
              <a:highlight>
                <a:srgbClr val="FFFFFF"/>
              </a:highlight>
              <a:latin typeface="Lexend"/>
              <a:ea typeface="Lexend"/>
              <a:cs typeface="Lexend"/>
              <a:sym typeface="Lexend"/>
            </a:endParaRPr>
          </a:p>
          <a:p>
            <a:pPr indent="0" lvl="0" marL="0" rtl="0" algn="ctr">
              <a:spcBef>
                <a:spcPts val="0"/>
              </a:spcBef>
              <a:spcAft>
                <a:spcPts val="0"/>
              </a:spcAft>
              <a:buNone/>
            </a:pPr>
            <a:r>
              <a:rPr lang="nl" sz="1600">
                <a:solidFill>
                  <a:srgbClr val="CC4125"/>
                </a:solidFill>
                <a:highlight>
                  <a:schemeClr val="lt2"/>
                </a:highlight>
                <a:latin typeface="Lexend"/>
                <a:ea typeface="Lexend"/>
                <a:cs typeface="Lexend"/>
                <a:sym typeface="Lexend"/>
              </a:rPr>
              <a:t>In je Communicatiestrategie vul je de elementen uit dit model in.</a:t>
            </a:r>
            <a:endParaRPr sz="1600">
              <a:solidFill>
                <a:srgbClr val="CC4125"/>
              </a:solidFill>
              <a:highlight>
                <a:schemeClr val="lt2"/>
              </a:highlight>
              <a:latin typeface="Lexend"/>
              <a:ea typeface="Lexend"/>
              <a:cs typeface="Lexend"/>
              <a:sym typeface="Lexend"/>
            </a:endParaRPr>
          </a:p>
        </p:txBody>
      </p:sp>
      <p:sp>
        <p:nvSpPr>
          <p:cNvPr id="72" name="Google Shape;72;p15"/>
          <p:cNvSpPr/>
          <p:nvPr/>
        </p:nvSpPr>
        <p:spPr>
          <a:xfrm>
            <a:off x="2205901" y="3287055"/>
            <a:ext cx="13542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Boodschap</a:t>
            </a:r>
            <a:endParaRPr sz="1600">
              <a:solidFill>
                <a:srgbClr val="CC4125"/>
              </a:solidFill>
              <a:latin typeface="Lexend ExtraBold"/>
              <a:ea typeface="Lexend ExtraBold"/>
              <a:cs typeface="Lexend ExtraBold"/>
              <a:sym typeface="Lexend ExtraBold"/>
            </a:endParaRPr>
          </a:p>
        </p:txBody>
      </p:sp>
      <p:sp>
        <p:nvSpPr>
          <p:cNvPr id="73" name="Google Shape;73;p15"/>
          <p:cNvSpPr/>
          <p:nvPr/>
        </p:nvSpPr>
        <p:spPr>
          <a:xfrm>
            <a:off x="7262059" y="3450850"/>
            <a:ext cx="14985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Doelstelling</a:t>
            </a:r>
            <a:endParaRPr sz="1600">
              <a:solidFill>
                <a:srgbClr val="CC4125"/>
              </a:solidFill>
              <a:latin typeface="Lexend ExtraBold"/>
              <a:ea typeface="Lexend ExtraBold"/>
              <a:cs typeface="Lexend ExtraBold"/>
              <a:sym typeface="Lexend ExtraBold"/>
            </a:endParaRPr>
          </a:p>
        </p:txBody>
      </p:sp>
      <p:sp>
        <p:nvSpPr>
          <p:cNvPr id="74" name="Google Shape;74;p15"/>
          <p:cNvSpPr/>
          <p:nvPr/>
        </p:nvSpPr>
        <p:spPr>
          <a:xfrm>
            <a:off x="5230875" y="3450850"/>
            <a:ext cx="13104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Doelgroep</a:t>
            </a:r>
            <a:endParaRPr sz="1600">
              <a:solidFill>
                <a:srgbClr val="CC4125"/>
              </a:solidFill>
              <a:latin typeface="Lexend ExtraBold"/>
              <a:ea typeface="Lexend ExtraBold"/>
              <a:cs typeface="Lexend ExtraBold"/>
              <a:sym typeface="Lexend ExtraBold"/>
            </a:endParaRPr>
          </a:p>
        </p:txBody>
      </p:sp>
      <p:sp>
        <p:nvSpPr>
          <p:cNvPr id="75" name="Google Shape;75;p15"/>
          <p:cNvSpPr/>
          <p:nvPr/>
        </p:nvSpPr>
        <p:spPr>
          <a:xfrm>
            <a:off x="2096694" y="3783575"/>
            <a:ext cx="15834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Middelenmix</a:t>
            </a:r>
            <a:endParaRPr sz="1600">
              <a:solidFill>
                <a:srgbClr val="CC4125"/>
              </a:solidFill>
              <a:latin typeface="Lexend ExtraBold"/>
              <a:ea typeface="Lexend ExtraBold"/>
              <a:cs typeface="Lexend ExtraBold"/>
              <a:sym typeface="Lexend ExtraBold"/>
            </a:endParaRPr>
          </a:p>
        </p:txBody>
      </p:sp>
      <p:sp>
        <p:nvSpPr>
          <p:cNvPr id="76" name="Google Shape;76;p15"/>
          <p:cNvSpPr/>
          <p:nvPr/>
        </p:nvSpPr>
        <p:spPr>
          <a:xfrm>
            <a:off x="404060" y="3450850"/>
            <a:ext cx="11466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Afzender</a:t>
            </a:r>
            <a:endParaRPr sz="1600">
              <a:solidFill>
                <a:srgbClr val="CC4125"/>
              </a:solidFill>
              <a:latin typeface="Lexend ExtraBold"/>
              <a:ea typeface="Lexend ExtraBold"/>
              <a:cs typeface="Lexend ExtraBold"/>
              <a:sym typeface="Lexend ExtraBold"/>
            </a:endParaRPr>
          </a:p>
        </p:txBody>
      </p:sp>
      <p:sp>
        <p:nvSpPr>
          <p:cNvPr id="77" name="Google Shape;77;p15"/>
          <p:cNvSpPr/>
          <p:nvPr/>
        </p:nvSpPr>
        <p:spPr>
          <a:xfrm>
            <a:off x="311700" y="532400"/>
            <a:ext cx="4744500" cy="3813900"/>
          </a:xfrm>
          <a:prstGeom prst="rect">
            <a:avLst/>
          </a:prstGeom>
          <a:noFill/>
          <a:ln cap="flat" cmpd="sng" w="19050">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solidFill>
                  <a:schemeClr val="accent3"/>
                </a:solidFill>
                <a:latin typeface="Lexend ExtraBold"/>
                <a:ea typeface="Lexend ExtraBold"/>
                <a:cs typeface="Lexend ExtraBold"/>
                <a:sym typeface="Lexend ExtraBold"/>
              </a:rPr>
              <a:t>Stap 4 Creatie</a:t>
            </a:r>
            <a:endParaRPr sz="1600">
              <a:solidFill>
                <a:schemeClr val="accent3"/>
              </a:solidFill>
              <a:latin typeface="Lexend ExtraBold"/>
              <a:ea typeface="Lexend ExtraBold"/>
              <a:cs typeface="Lexend ExtraBold"/>
              <a:sym typeface="Lexend ExtraBold"/>
            </a:endParaRPr>
          </a:p>
        </p:txBody>
      </p:sp>
      <p:sp>
        <p:nvSpPr>
          <p:cNvPr id="78" name="Google Shape;78;p15"/>
          <p:cNvSpPr/>
          <p:nvPr/>
        </p:nvSpPr>
        <p:spPr>
          <a:xfrm>
            <a:off x="5056075" y="532400"/>
            <a:ext cx="3776100" cy="38139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latin typeface="Lexend ExtraBold"/>
                <a:ea typeface="Lexend ExtraBold"/>
                <a:cs typeface="Lexend ExtraBold"/>
                <a:sym typeface="Lexend ExtraBold"/>
              </a:rPr>
              <a:t>Stap 3 Confrontatie &amp; Conclusies</a:t>
            </a:r>
            <a:endParaRPr sz="1600">
              <a:latin typeface="Lexend ExtraBold"/>
              <a:ea typeface="Lexend ExtraBold"/>
              <a:cs typeface="Lexend ExtraBold"/>
              <a:sym typeface="Lexend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2100"/>
              </a:spcAft>
              <a:buNone/>
            </a:pPr>
            <a:r>
              <a:rPr lang="nl" sz="2000">
                <a:solidFill>
                  <a:srgbClr val="404040"/>
                </a:solidFill>
                <a:highlight>
                  <a:srgbClr val="FFFFFF"/>
                </a:highlight>
                <a:latin typeface="Lexend ExtraBold"/>
                <a:ea typeface="Lexend ExtraBold"/>
                <a:cs typeface="Lexend ExtraBold"/>
                <a:sym typeface="Lexend ExtraBold"/>
              </a:rPr>
              <a:t>In </a:t>
            </a:r>
            <a:r>
              <a:rPr i="1" lang="nl" sz="2000">
                <a:solidFill>
                  <a:srgbClr val="404040"/>
                </a:solidFill>
                <a:highlight>
                  <a:srgbClr val="FFFFFF"/>
                </a:highlight>
                <a:latin typeface="Lexend ExtraBold"/>
                <a:ea typeface="Lexend ExtraBold"/>
                <a:cs typeface="Lexend ExtraBold"/>
                <a:sym typeface="Lexend ExtraBold"/>
              </a:rPr>
              <a:t>Stap 3 Confrontatie &amp; Conclusies </a:t>
            </a:r>
            <a:r>
              <a:rPr lang="nl" sz="2000">
                <a:solidFill>
                  <a:srgbClr val="404040"/>
                </a:solidFill>
                <a:highlight>
                  <a:srgbClr val="FFFFFF"/>
                </a:highlight>
                <a:latin typeface="Lexend ExtraBold"/>
                <a:ea typeface="Lexend ExtraBold"/>
                <a:cs typeface="Lexend ExtraBold"/>
                <a:sym typeface="Lexend ExtraBold"/>
              </a:rPr>
              <a:t>werk je toe naar beslissingen over de volgende keuzes:</a:t>
            </a:r>
            <a:endParaRPr sz="2000">
              <a:latin typeface="Lexend ExtraBold"/>
              <a:ea typeface="Lexend ExtraBold"/>
              <a:cs typeface="Lexend ExtraBold"/>
              <a:sym typeface="Lexend ExtraBold"/>
            </a:endParaRPr>
          </a:p>
        </p:txBody>
      </p:sp>
      <p:sp>
        <p:nvSpPr>
          <p:cNvPr id="84" name="Google Shape;84;p16"/>
          <p:cNvSpPr txBox="1"/>
          <p:nvPr>
            <p:ph idx="1" type="body"/>
          </p:nvPr>
        </p:nvSpPr>
        <p:spPr>
          <a:xfrm>
            <a:off x="311700" y="1343200"/>
            <a:ext cx="8520600" cy="322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nl" sz="1600">
                <a:solidFill>
                  <a:srgbClr val="404040"/>
                </a:solidFill>
                <a:highlight>
                  <a:srgbClr val="FFFFFF"/>
                </a:highlight>
                <a:latin typeface="Lexend ExtraBold"/>
                <a:ea typeface="Lexend ExtraBold"/>
                <a:cs typeface="Lexend ExtraBold"/>
                <a:sym typeface="Lexend ExtraBold"/>
              </a:rPr>
              <a:t>Doelgroep</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Strategie waarbij je </a:t>
            </a:r>
            <a:r>
              <a:rPr b="1" lang="nl" sz="1600">
                <a:solidFill>
                  <a:srgbClr val="404040"/>
                </a:solidFill>
                <a:highlight>
                  <a:srgbClr val="FFFFFF"/>
                </a:highlight>
                <a:latin typeface="Lexend"/>
                <a:ea typeface="Lexend"/>
                <a:cs typeface="Lexend"/>
                <a:sym typeface="Lexend"/>
              </a:rPr>
              <a:t>één Doelgroep</a:t>
            </a:r>
            <a:r>
              <a:rPr lang="nl" sz="1600">
                <a:solidFill>
                  <a:srgbClr val="404040"/>
                </a:solidFill>
                <a:highlight>
                  <a:srgbClr val="FFFFFF"/>
                </a:highlight>
                <a:latin typeface="Lexend"/>
                <a:ea typeface="Lexend"/>
                <a:cs typeface="Lexend"/>
                <a:sym typeface="Lexend"/>
              </a:rPr>
              <a:t> rechtstreeks benadert?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Strategie waarbij je </a:t>
            </a:r>
            <a:r>
              <a:rPr b="1" lang="nl" sz="1600">
                <a:solidFill>
                  <a:srgbClr val="404040"/>
                </a:solidFill>
                <a:highlight>
                  <a:srgbClr val="FFFFFF"/>
                </a:highlight>
                <a:latin typeface="Lexend"/>
                <a:ea typeface="Lexend"/>
                <a:cs typeface="Lexend"/>
                <a:sym typeface="Lexend"/>
              </a:rPr>
              <a:t>verschillende Doelgroepen</a:t>
            </a:r>
            <a:r>
              <a:rPr lang="nl" sz="1600">
                <a:solidFill>
                  <a:srgbClr val="404040"/>
                </a:solidFill>
                <a:highlight>
                  <a:srgbClr val="FFFFFF"/>
                </a:highlight>
                <a:latin typeface="Lexend"/>
                <a:ea typeface="Lexend"/>
                <a:cs typeface="Lexend"/>
                <a:sym typeface="Lexend"/>
              </a:rPr>
              <a:t> elkaar laat beïnvloeden?</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rgbClr val="404040"/>
                </a:solidFill>
                <a:highlight>
                  <a:srgbClr val="FFFFFF"/>
                </a:highlight>
                <a:latin typeface="Lexend ExtraBold"/>
                <a:ea typeface="Lexend ExtraBold"/>
                <a:cs typeface="Lexend ExtraBold"/>
                <a:sym typeface="Lexend ExtraBold"/>
              </a:rPr>
              <a:t>Doelstelling</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Strategie gericht op verandering van alleen </a:t>
            </a:r>
            <a:r>
              <a:rPr b="1" lang="nl" sz="1600">
                <a:solidFill>
                  <a:srgbClr val="404040"/>
                </a:solidFill>
                <a:highlight>
                  <a:srgbClr val="FFFFFF"/>
                </a:highlight>
                <a:latin typeface="Lexend"/>
                <a:ea typeface="Lexend"/>
                <a:cs typeface="Lexend"/>
                <a:sym typeface="Lexend"/>
              </a:rPr>
              <a:t>Kennis</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Strategie gericht op verandering van </a:t>
            </a:r>
            <a:r>
              <a:rPr b="1" lang="nl" sz="1600">
                <a:solidFill>
                  <a:srgbClr val="404040"/>
                </a:solidFill>
                <a:highlight>
                  <a:srgbClr val="FFFFFF"/>
                </a:highlight>
                <a:latin typeface="Lexend"/>
                <a:ea typeface="Lexend"/>
                <a:cs typeface="Lexend"/>
                <a:sym typeface="Lexend"/>
              </a:rPr>
              <a:t>Kennis</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Houding</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Strategie gericht op verandering van </a:t>
            </a:r>
            <a:r>
              <a:rPr b="1" lang="nl" sz="1600">
                <a:solidFill>
                  <a:srgbClr val="404040"/>
                </a:solidFill>
                <a:highlight>
                  <a:srgbClr val="FFFFFF"/>
                </a:highlight>
                <a:latin typeface="Lexend"/>
                <a:ea typeface="Lexend"/>
                <a:cs typeface="Lexend"/>
                <a:sym typeface="Lexend"/>
              </a:rPr>
              <a:t>Kennis</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Houding</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Gedrag</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Strategie alleen gericht op het overbrengen van een </a:t>
            </a:r>
            <a:r>
              <a:rPr b="1" lang="nl" sz="1600">
                <a:solidFill>
                  <a:srgbClr val="404040"/>
                </a:solidFill>
                <a:highlight>
                  <a:srgbClr val="FFFFFF"/>
                </a:highlight>
                <a:latin typeface="Lexend"/>
                <a:ea typeface="Lexend"/>
                <a:cs typeface="Lexend"/>
                <a:sym typeface="Lexend"/>
              </a:rPr>
              <a:t>Boodschap</a:t>
            </a:r>
            <a:r>
              <a:rPr lang="nl" sz="1600">
                <a:solidFill>
                  <a:srgbClr val="404040"/>
                </a:solidFill>
                <a:highlight>
                  <a:srgbClr val="FFFFFF"/>
                </a:highlight>
                <a:latin typeface="Lexend"/>
                <a:ea typeface="Lexend"/>
                <a:cs typeface="Lexend"/>
                <a:sym typeface="Lexend"/>
              </a:rPr>
              <a:t>? </a:t>
            </a:r>
            <a:endParaRPr sz="1600">
              <a:latin typeface="Lexend"/>
              <a:ea typeface="Lexend"/>
              <a:cs typeface="Lexend"/>
              <a:sym typeface="Lexend"/>
            </a:endParaRPr>
          </a:p>
        </p:txBody>
      </p:sp>
      <p:pic>
        <p:nvPicPr>
          <p:cNvPr id="85" name="Google Shape;85;p16"/>
          <p:cNvPicPr preferRelativeResize="0"/>
          <p:nvPr/>
        </p:nvPicPr>
        <p:blipFill>
          <a:blip r:embed="rId3">
            <a:alphaModFix/>
          </a:blip>
          <a:stretch>
            <a:fillRect/>
          </a:stretch>
        </p:blipFill>
        <p:spPr>
          <a:xfrm>
            <a:off x="6595900" y="3861775"/>
            <a:ext cx="1692675" cy="851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latin typeface="Lexend ExtraBold"/>
                <a:ea typeface="Lexend ExtraBold"/>
                <a:cs typeface="Lexend ExtraBold"/>
                <a:sym typeface="Lexend ExtraBold"/>
              </a:rPr>
              <a:t>SWOT-analyse</a:t>
            </a:r>
            <a:endParaRPr>
              <a:latin typeface="Lexend ExtraBold"/>
              <a:ea typeface="Lexend ExtraBold"/>
              <a:cs typeface="Lexend ExtraBold"/>
              <a:sym typeface="Lexend ExtraBold"/>
            </a:endParaRPr>
          </a:p>
        </p:txBody>
      </p:sp>
      <p:sp>
        <p:nvSpPr>
          <p:cNvPr id="91" name="Google Shape;9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SWOT-analyse bestaat uit:</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AutoNum type="arabicPeriod"/>
            </a:pPr>
            <a:r>
              <a:rPr lang="nl" sz="1600">
                <a:solidFill>
                  <a:srgbClr val="404040"/>
                </a:solidFill>
                <a:highlight>
                  <a:srgbClr val="FFFFFF"/>
                </a:highlight>
                <a:latin typeface="Lexend"/>
                <a:ea typeface="Lexend"/>
                <a:cs typeface="Lexend"/>
                <a:sym typeface="Lexend"/>
              </a:rPr>
              <a:t>SWOT-matrix of SWOT-tabel</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AutoNum type="arabicPeriod"/>
            </a:pPr>
            <a:r>
              <a:rPr lang="nl" sz="1600">
                <a:solidFill>
                  <a:srgbClr val="404040"/>
                </a:solidFill>
                <a:highlight>
                  <a:srgbClr val="FFFFFF"/>
                </a:highlight>
                <a:latin typeface="Lexend"/>
                <a:ea typeface="Lexend"/>
                <a:cs typeface="Lexend"/>
                <a:sym typeface="Lexend"/>
              </a:rPr>
              <a:t>Confrontatiematrix</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0"/>
              </a:spcAft>
              <a:buNone/>
            </a:pPr>
            <a:r>
              <a:rPr lang="nl" sz="1600">
                <a:solidFill>
                  <a:srgbClr val="404040"/>
                </a:solidFill>
                <a:highlight>
                  <a:srgbClr val="FFFFFF"/>
                </a:highlight>
                <a:latin typeface="Lexend"/>
                <a:ea typeface="Lexend"/>
                <a:cs typeface="Lexend"/>
                <a:sym typeface="Lexend"/>
              </a:rPr>
              <a:t>Verzamel alleen </a:t>
            </a:r>
            <a:r>
              <a:rPr lang="nl" sz="1600">
                <a:solidFill>
                  <a:srgbClr val="404040"/>
                </a:solidFill>
                <a:highlight>
                  <a:srgbClr val="FFFFFF"/>
                </a:highlight>
                <a:latin typeface="Lexend ExtraBold"/>
                <a:ea typeface="Lexend ExtraBold"/>
                <a:cs typeface="Lexend ExtraBold"/>
                <a:sym typeface="Lexend ExtraBold"/>
              </a:rPr>
              <a:t>Sterktes, Zwaktes, Kansen en Bedreigingen</a:t>
            </a:r>
            <a:r>
              <a:rPr lang="nl" sz="1600">
                <a:solidFill>
                  <a:srgbClr val="404040"/>
                </a:solidFill>
                <a:highlight>
                  <a:srgbClr val="FFFFFF"/>
                </a:highlight>
                <a:latin typeface="Lexend"/>
                <a:ea typeface="Lexend"/>
                <a:cs typeface="Lexend"/>
                <a:sym typeface="Lexend"/>
              </a:rPr>
              <a:t> die voortkomen uit de analyses uit de voorgaande stappen.</a:t>
            </a:r>
            <a:endParaRPr sz="1600">
              <a:solidFill>
                <a:srgbClr val="404040"/>
              </a:solidFill>
              <a:highlight>
                <a:srgbClr val="FFFFFF"/>
              </a:highlight>
              <a:latin typeface="Lexend"/>
              <a:ea typeface="Lexend"/>
              <a:cs typeface="Lexend"/>
              <a:sym typeface="Lexend"/>
            </a:endParaRPr>
          </a:p>
          <a:p>
            <a:pPr indent="0" lvl="0" marL="0" rtl="0" algn="l">
              <a:spcBef>
                <a:spcPts val="1200"/>
              </a:spcBef>
              <a:spcAft>
                <a:spcPts val="0"/>
              </a:spcAft>
              <a:buNone/>
            </a:pPr>
            <a:r>
              <a:rPr lang="nl" sz="1600">
                <a:solidFill>
                  <a:srgbClr val="404040"/>
                </a:solidFill>
                <a:highlight>
                  <a:srgbClr val="FFFFFF"/>
                </a:highlight>
                <a:latin typeface="Lexend"/>
                <a:ea typeface="Lexend"/>
                <a:cs typeface="Lexend"/>
                <a:sym typeface="Lexend"/>
              </a:rPr>
              <a:t>In de SWOT-analyse mogen </a:t>
            </a:r>
            <a:r>
              <a:rPr lang="nl" sz="1600">
                <a:solidFill>
                  <a:srgbClr val="404040"/>
                </a:solidFill>
                <a:highlight>
                  <a:srgbClr val="FFFFFF"/>
                </a:highlight>
                <a:latin typeface="Lexend ExtraBold"/>
                <a:ea typeface="Lexend ExtraBold"/>
                <a:cs typeface="Lexend ExtraBold"/>
                <a:sym typeface="Lexend ExtraBold"/>
              </a:rPr>
              <a:t>geen nieuwe punten</a:t>
            </a:r>
            <a:r>
              <a:rPr lang="nl" sz="1600">
                <a:solidFill>
                  <a:srgbClr val="404040"/>
                </a:solidFill>
                <a:highlight>
                  <a:srgbClr val="FFFFFF"/>
                </a:highlight>
                <a:latin typeface="Lexend"/>
                <a:ea typeface="Lexend"/>
                <a:cs typeface="Lexend"/>
                <a:sym typeface="Lexend"/>
              </a:rPr>
              <a:t> komen. Anders scoor je slecht op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Competentie 2 Analytisch Vermogen</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0" lvl="0" marL="0" rtl="0" algn="l">
              <a:spcBef>
                <a:spcPts val="700"/>
              </a:spcBef>
              <a:spcAft>
                <a:spcPts val="2800"/>
              </a:spcAft>
              <a:buNone/>
            </a:pPr>
            <a:r>
              <a:rPr lang="nl" sz="1600">
                <a:solidFill>
                  <a:srgbClr val="404040"/>
                </a:solidFill>
                <a:highlight>
                  <a:srgbClr val="FFFFFF"/>
                </a:highlight>
                <a:latin typeface="Lexend ExtraBold"/>
                <a:ea typeface="Lexend ExtraBold"/>
                <a:cs typeface="Lexend ExtraBold"/>
                <a:sym typeface="Lexend ExtraBold"/>
              </a:rPr>
              <a:t>Sterktes, Zwaktes, Kansen en Bedreigingen</a:t>
            </a:r>
            <a:r>
              <a:rPr lang="nl" sz="1600">
                <a:solidFill>
                  <a:srgbClr val="404040"/>
                </a:solidFill>
                <a:highlight>
                  <a:srgbClr val="FFFFFF"/>
                </a:highlight>
                <a:latin typeface="Lexend"/>
                <a:ea typeface="Lexend"/>
                <a:cs typeface="Lexend"/>
                <a:sym typeface="Lexend"/>
              </a:rPr>
              <a:t> moeten betrekking hebben op je </a:t>
            </a:r>
            <a:r>
              <a:rPr i="1" lang="nl" sz="1600">
                <a:solidFill>
                  <a:srgbClr val="404040"/>
                </a:solidFill>
                <a:highlight>
                  <a:srgbClr val="FFFFFF"/>
                </a:highlight>
                <a:latin typeface="Lexend"/>
                <a:ea typeface="Lexend"/>
                <a:cs typeface="Lexend"/>
                <a:sym typeface="Lexend"/>
              </a:rPr>
              <a:t>Communicatieplan</a:t>
            </a:r>
            <a:r>
              <a:rPr lang="nl" sz="1600">
                <a:solidFill>
                  <a:srgbClr val="404040"/>
                </a:solidFill>
                <a:highlight>
                  <a:srgbClr val="FFFFFF"/>
                </a:highlight>
                <a:latin typeface="Lexend"/>
                <a:ea typeface="Lexend"/>
                <a:cs typeface="Lexend"/>
                <a:sym typeface="Lexend"/>
              </a:rPr>
              <a:t> (dus niet op een Marketingplan, HR-plan, etc.).</a:t>
            </a:r>
            <a:endParaRPr sz="1600">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SWOT-matrix</a:t>
            </a:r>
            <a:endParaRPr sz="2000">
              <a:latin typeface="Lexend ExtraBold"/>
              <a:ea typeface="Lexend ExtraBold"/>
              <a:cs typeface="Lexend ExtraBold"/>
              <a:sym typeface="Lexend ExtraBold"/>
            </a:endParaRPr>
          </a:p>
        </p:txBody>
      </p:sp>
      <p:sp>
        <p:nvSpPr>
          <p:cNvPr id="97" name="Google Shape;9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8" name="Google Shape;98;p18"/>
          <p:cNvPicPr preferRelativeResize="0"/>
          <p:nvPr/>
        </p:nvPicPr>
        <p:blipFill>
          <a:blip r:embed="rId3">
            <a:alphaModFix/>
          </a:blip>
          <a:stretch>
            <a:fillRect/>
          </a:stretch>
        </p:blipFill>
        <p:spPr>
          <a:xfrm>
            <a:off x="4860775" y="908560"/>
            <a:ext cx="4050050" cy="3037550"/>
          </a:xfrm>
          <a:prstGeom prst="rect">
            <a:avLst/>
          </a:prstGeom>
          <a:noFill/>
          <a:ln>
            <a:noFill/>
          </a:ln>
        </p:spPr>
      </p:pic>
      <p:graphicFrame>
        <p:nvGraphicFramePr>
          <p:cNvPr id="99" name="Google Shape;99;p18"/>
          <p:cNvGraphicFramePr/>
          <p:nvPr/>
        </p:nvGraphicFramePr>
        <p:xfrm>
          <a:off x="311700" y="1110527"/>
          <a:ext cx="3000000" cy="3000000"/>
        </p:xfrm>
        <a:graphic>
          <a:graphicData uri="http://schemas.openxmlformats.org/drawingml/2006/table">
            <a:tbl>
              <a:tblPr>
                <a:noFill/>
                <a:tableStyleId>{415D5FB9-83EF-4874-AF76-2D5D229AD272}</a:tableStyleId>
              </a:tblPr>
              <a:tblGrid>
                <a:gridCol w="1244950"/>
                <a:gridCol w="1482475"/>
                <a:gridCol w="1732525"/>
              </a:tblGrid>
              <a:tr h="381000">
                <a:tc>
                  <a:txBody>
                    <a:bodyPr/>
                    <a:lstStyle/>
                    <a:p>
                      <a:pPr indent="0" lvl="0" marL="0" rtl="0" algn="l">
                        <a:spcBef>
                          <a:spcPts val="0"/>
                        </a:spcBef>
                        <a:spcAft>
                          <a:spcPts val="0"/>
                        </a:spcAft>
                        <a:buNone/>
                      </a:pPr>
                      <a:r>
                        <a:rPr b="1" lang="nl" sz="1600">
                          <a:solidFill>
                            <a:srgbClr val="404040"/>
                          </a:solidFill>
                          <a:highlight>
                            <a:srgbClr val="C9DAF8"/>
                          </a:highlight>
                          <a:latin typeface="Lexend"/>
                          <a:ea typeface="Lexend"/>
                          <a:cs typeface="Lexend"/>
                          <a:sym typeface="Lexend"/>
                        </a:rPr>
                        <a:t>Intern (</a:t>
                      </a:r>
                      <a:r>
                        <a:rPr b="1" lang="nl" sz="1600">
                          <a:solidFill>
                            <a:srgbClr val="DB0A2D"/>
                          </a:solidFill>
                          <a:highlight>
                            <a:srgbClr val="C9DAF8"/>
                          </a:highlight>
                          <a:uFill>
                            <a:noFill/>
                          </a:uFill>
                          <a:latin typeface="Lexend"/>
                          <a:ea typeface="Lexend"/>
                          <a:cs typeface="Lexend"/>
                          <a:sym typeface="Lexend"/>
                          <a:hlinkClick r:id="rId4">
                            <a:extLst>
                              <a:ext uri="{A12FA001-AC4F-418D-AE19-62706E023703}">
                                <ahyp:hlinkClr val="tx"/>
                              </a:ext>
                            </a:extLst>
                          </a:hlinkClick>
                        </a:rPr>
                        <a:t>Micro</a:t>
                      </a:r>
                      <a:r>
                        <a:rPr b="1" lang="nl" sz="1600">
                          <a:solidFill>
                            <a:srgbClr val="404040"/>
                          </a:solidFill>
                          <a:highlight>
                            <a:srgbClr val="C9DAF8"/>
                          </a:highlight>
                          <a:latin typeface="Lexend"/>
                          <a:ea typeface="Lexend"/>
                          <a:cs typeface="Lexend"/>
                          <a:sym typeface="Lexend"/>
                        </a:rPr>
                        <a:t>)</a:t>
                      </a:r>
                      <a:endParaRPr sz="1600">
                        <a:highlight>
                          <a:srgbClr val="C9DAF8"/>
                        </a:highlight>
                        <a:latin typeface="Lexend"/>
                        <a:ea typeface="Lexend"/>
                        <a:cs typeface="Lexend"/>
                        <a:sym typeface="Lexend"/>
                      </a:endParaRPr>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solidFill>
                      <a:srgbClr val="C9DAF8"/>
                    </a:solidFill>
                  </a:tcPr>
                </a:tc>
                <a:tc>
                  <a:txBody>
                    <a:bodyPr/>
                    <a:lstStyle/>
                    <a:p>
                      <a:pPr indent="0" lvl="0" marL="0" rtl="0" algn="l">
                        <a:spcBef>
                          <a:spcPts val="0"/>
                        </a:spcBef>
                        <a:spcAft>
                          <a:spcPts val="0"/>
                        </a:spcAft>
                        <a:buClr>
                          <a:schemeClr val="dk1"/>
                        </a:buClr>
                        <a:buSzPts val="1100"/>
                        <a:buFont typeface="Arial"/>
                        <a:buNone/>
                      </a:pPr>
                      <a:r>
                        <a:rPr b="1" lang="nl" sz="1600">
                          <a:solidFill>
                            <a:srgbClr val="404040"/>
                          </a:solidFill>
                          <a:highlight>
                            <a:srgbClr val="C9DAF8"/>
                          </a:highlight>
                          <a:latin typeface="Lexend"/>
                          <a:ea typeface="Lexend"/>
                          <a:cs typeface="Lexend"/>
                          <a:sym typeface="Lexend"/>
                        </a:rPr>
                        <a:t>Sterktes</a:t>
                      </a:r>
                      <a:endParaRPr b="1"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S1: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S2: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C9DAF8"/>
                          </a:highlight>
                          <a:latin typeface="Lexend"/>
                          <a:ea typeface="Lexend"/>
                          <a:cs typeface="Lexend"/>
                          <a:sym typeface="Lexend"/>
                        </a:rPr>
                        <a:t>S…: …</a:t>
                      </a:r>
                      <a:endParaRPr sz="1600">
                        <a:highlight>
                          <a:srgbClr val="C9DAF8"/>
                        </a:highlight>
                        <a:latin typeface="Lexend"/>
                        <a:ea typeface="Lexend"/>
                        <a:cs typeface="Lexend"/>
                        <a:sym typeface="Lexend"/>
                      </a:endParaRPr>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solidFill>
                      <a:srgbClr val="C9DAF8"/>
                    </a:solidFill>
                  </a:tcPr>
                </a:tc>
                <a:tc>
                  <a:txBody>
                    <a:bodyPr/>
                    <a:lstStyle/>
                    <a:p>
                      <a:pPr indent="0" lvl="0" marL="0" rtl="0" algn="l">
                        <a:spcBef>
                          <a:spcPts val="0"/>
                        </a:spcBef>
                        <a:spcAft>
                          <a:spcPts val="0"/>
                        </a:spcAft>
                        <a:buClr>
                          <a:schemeClr val="dk1"/>
                        </a:buClr>
                        <a:buSzPts val="1100"/>
                        <a:buFont typeface="Arial"/>
                        <a:buNone/>
                      </a:pPr>
                      <a:r>
                        <a:rPr b="1" lang="nl" sz="1600">
                          <a:solidFill>
                            <a:srgbClr val="404040"/>
                          </a:solidFill>
                          <a:highlight>
                            <a:srgbClr val="C9DAF8"/>
                          </a:highlight>
                          <a:latin typeface="Lexend"/>
                          <a:ea typeface="Lexend"/>
                          <a:cs typeface="Lexend"/>
                          <a:sym typeface="Lexend"/>
                        </a:rPr>
                        <a:t>Zwaktes</a:t>
                      </a:r>
                      <a:endParaRPr b="1"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Z1: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Z2: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C9DAF8"/>
                          </a:highlight>
                          <a:latin typeface="Lexend"/>
                          <a:ea typeface="Lexend"/>
                          <a:cs typeface="Lexend"/>
                          <a:sym typeface="Lexend"/>
                        </a:rPr>
                        <a:t>Z…: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None/>
                      </a:pPr>
                      <a:r>
                        <a:t/>
                      </a:r>
                      <a:endParaRPr sz="1600">
                        <a:solidFill>
                          <a:srgbClr val="404040"/>
                        </a:solidFill>
                        <a:highlight>
                          <a:srgbClr val="C9DAF8"/>
                        </a:highlight>
                        <a:latin typeface="Lexend"/>
                        <a:ea typeface="Lexend"/>
                        <a:cs typeface="Lexend"/>
                        <a:sym typeface="Lexend"/>
                      </a:endParaRPr>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solidFill>
                      <a:srgbClr val="C9DAF8"/>
                    </a:solidFill>
                  </a:tcPr>
                </a:tc>
              </a:tr>
              <a:tr h="1433550">
                <a:tc>
                  <a:txBody>
                    <a:bodyPr/>
                    <a:lstStyle/>
                    <a:p>
                      <a:pPr indent="0" lvl="0" marL="0" rtl="0" algn="l">
                        <a:spcBef>
                          <a:spcPts val="0"/>
                        </a:spcBef>
                        <a:spcAft>
                          <a:spcPts val="0"/>
                        </a:spcAft>
                        <a:buNone/>
                      </a:pPr>
                      <a:r>
                        <a:rPr b="1" lang="nl" sz="1600">
                          <a:solidFill>
                            <a:srgbClr val="404040"/>
                          </a:solidFill>
                          <a:highlight>
                            <a:srgbClr val="C9DAF8"/>
                          </a:highlight>
                          <a:latin typeface="Lexend"/>
                          <a:ea typeface="Lexend"/>
                          <a:cs typeface="Lexend"/>
                          <a:sym typeface="Lexend"/>
                        </a:rPr>
                        <a:t>Extern (</a:t>
                      </a:r>
                      <a:r>
                        <a:rPr b="1" lang="nl" sz="1600">
                          <a:solidFill>
                            <a:srgbClr val="DB0A2D"/>
                          </a:solidFill>
                          <a:highlight>
                            <a:srgbClr val="C9DAF8"/>
                          </a:highlight>
                          <a:uFill>
                            <a:noFill/>
                          </a:uFill>
                          <a:latin typeface="Lexend"/>
                          <a:ea typeface="Lexend"/>
                          <a:cs typeface="Lexend"/>
                          <a:sym typeface="Lexend"/>
                          <a:hlinkClick r:id="rId5">
                            <a:extLst>
                              <a:ext uri="{A12FA001-AC4F-418D-AE19-62706E023703}">
                                <ahyp:hlinkClr val="tx"/>
                              </a:ext>
                            </a:extLst>
                          </a:hlinkClick>
                        </a:rPr>
                        <a:t>Macro</a:t>
                      </a:r>
                      <a:r>
                        <a:rPr b="1" lang="nl" sz="1600">
                          <a:solidFill>
                            <a:srgbClr val="404040"/>
                          </a:solidFill>
                          <a:highlight>
                            <a:srgbClr val="C9DAF8"/>
                          </a:highlight>
                          <a:latin typeface="Lexend"/>
                          <a:ea typeface="Lexend"/>
                          <a:cs typeface="Lexend"/>
                          <a:sym typeface="Lexend"/>
                        </a:rPr>
                        <a:t>, </a:t>
                      </a:r>
                      <a:r>
                        <a:rPr b="1" lang="nl" sz="1600">
                          <a:solidFill>
                            <a:srgbClr val="DB0A2D"/>
                          </a:solidFill>
                          <a:highlight>
                            <a:srgbClr val="C9DAF8"/>
                          </a:highlight>
                          <a:uFill>
                            <a:noFill/>
                          </a:uFill>
                          <a:latin typeface="Lexend"/>
                          <a:ea typeface="Lexend"/>
                          <a:cs typeface="Lexend"/>
                          <a:sym typeface="Lexend"/>
                          <a:hlinkClick r:id="rId6">
                            <a:extLst>
                              <a:ext uri="{A12FA001-AC4F-418D-AE19-62706E023703}">
                                <ahyp:hlinkClr val="tx"/>
                              </a:ext>
                            </a:extLst>
                          </a:hlinkClick>
                        </a:rPr>
                        <a:t>Meso</a:t>
                      </a:r>
                      <a:r>
                        <a:rPr b="1" lang="nl" sz="1600">
                          <a:solidFill>
                            <a:srgbClr val="404040"/>
                          </a:solidFill>
                          <a:highlight>
                            <a:srgbClr val="C9DAF8"/>
                          </a:highlight>
                          <a:latin typeface="Lexend"/>
                          <a:ea typeface="Lexend"/>
                          <a:cs typeface="Lexend"/>
                          <a:sym typeface="Lexend"/>
                        </a:rPr>
                        <a:t>)</a:t>
                      </a:r>
                      <a:endParaRPr sz="1600">
                        <a:highlight>
                          <a:srgbClr val="C9DAF8"/>
                        </a:highlight>
                        <a:latin typeface="Lexend"/>
                        <a:ea typeface="Lexend"/>
                        <a:cs typeface="Lexend"/>
                        <a:sym typeface="Lexend"/>
                      </a:endParaRPr>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solidFill>
                      <a:srgbClr val="C9DAF8"/>
                    </a:solidFill>
                  </a:tcPr>
                </a:tc>
                <a:tc>
                  <a:txBody>
                    <a:bodyPr/>
                    <a:lstStyle/>
                    <a:p>
                      <a:pPr indent="0" lvl="0" marL="0" rtl="0" algn="l">
                        <a:spcBef>
                          <a:spcPts val="0"/>
                        </a:spcBef>
                        <a:spcAft>
                          <a:spcPts val="0"/>
                        </a:spcAft>
                        <a:buClr>
                          <a:schemeClr val="dk1"/>
                        </a:buClr>
                        <a:buSzPts val="1100"/>
                        <a:buFont typeface="Arial"/>
                        <a:buNone/>
                      </a:pPr>
                      <a:r>
                        <a:rPr b="1" lang="nl" sz="1600">
                          <a:solidFill>
                            <a:srgbClr val="404040"/>
                          </a:solidFill>
                          <a:highlight>
                            <a:srgbClr val="C9DAF8"/>
                          </a:highlight>
                          <a:latin typeface="Lexend"/>
                          <a:ea typeface="Lexend"/>
                          <a:cs typeface="Lexend"/>
                          <a:sym typeface="Lexend"/>
                        </a:rPr>
                        <a:t>Kansen</a:t>
                      </a:r>
                      <a:endParaRPr b="1"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K1: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K2: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C9DAF8"/>
                          </a:highlight>
                          <a:latin typeface="Lexend"/>
                          <a:ea typeface="Lexend"/>
                          <a:cs typeface="Lexend"/>
                          <a:sym typeface="Lexend"/>
                        </a:rPr>
                        <a:t>K…: …</a:t>
                      </a:r>
                      <a:endParaRPr sz="1600">
                        <a:highlight>
                          <a:srgbClr val="C9DAF8"/>
                        </a:highlight>
                        <a:latin typeface="Lexend"/>
                        <a:ea typeface="Lexend"/>
                        <a:cs typeface="Lexend"/>
                        <a:sym typeface="Lexend"/>
                      </a:endParaRPr>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solidFill>
                      <a:srgbClr val="C9DAF8"/>
                    </a:solidFill>
                  </a:tcPr>
                </a:tc>
                <a:tc>
                  <a:txBody>
                    <a:bodyPr/>
                    <a:lstStyle/>
                    <a:p>
                      <a:pPr indent="0" lvl="0" marL="0" rtl="0" algn="l">
                        <a:spcBef>
                          <a:spcPts val="0"/>
                        </a:spcBef>
                        <a:spcAft>
                          <a:spcPts val="0"/>
                        </a:spcAft>
                        <a:buClr>
                          <a:schemeClr val="dk1"/>
                        </a:buClr>
                        <a:buSzPts val="1100"/>
                        <a:buFont typeface="Arial"/>
                        <a:buNone/>
                      </a:pPr>
                      <a:r>
                        <a:rPr b="1" lang="nl" sz="1600">
                          <a:solidFill>
                            <a:srgbClr val="404040"/>
                          </a:solidFill>
                          <a:highlight>
                            <a:srgbClr val="C9DAF8"/>
                          </a:highlight>
                          <a:latin typeface="Lexend"/>
                          <a:ea typeface="Lexend"/>
                          <a:cs typeface="Lexend"/>
                          <a:sym typeface="Lexend"/>
                        </a:rPr>
                        <a:t>Bedreigingen</a:t>
                      </a:r>
                      <a:endParaRPr b="1"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B1: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1600">
                          <a:solidFill>
                            <a:srgbClr val="404040"/>
                          </a:solidFill>
                          <a:highlight>
                            <a:srgbClr val="C9DAF8"/>
                          </a:highlight>
                          <a:latin typeface="Lexend"/>
                          <a:ea typeface="Lexend"/>
                          <a:cs typeface="Lexend"/>
                          <a:sym typeface="Lexend"/>
                        </a:rPr>
                        <a:t>B2: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C9DAF8"/>
                          </a:highlight>
                          <a:latin typeface="Lexend"/>
                          <a:ea typeface="Lexend"/>
                          <a:cs typeface="Lexend"/>
                          <a:sym typeface="Lexend"/>
                        </a:rPr>
                        <a:t>B…: …</a:t>
                      </a:r>
                      <a:endParaRPr sz="1600">
                        <a:solidFill>
                          <a:srgbClr val="404040"/>
                        </a:solidFill>
                        <a:highlight>
                          <a:srgbClr val="C9DAF8"/>
                        </a:highlight>
                        <a:latin typeface="Lexend"/>
                        <a:ea typeface="Lexend"/>
                        <a:cs typeface="Lexend"/>
                        <a:sym typeface="Lexend"/>
                      </a:endParaRPr>
                    </a:p>
                    <a:p>
                      <a:pPr indent="0" lvl="0" marL="0" rtl="0" algn="l">
                        <a:spcBef>
                          <a:spcPts val="0"/>
                        </a:spcBef>
                        <a:spcAft>
                          <a:spcPts val="0"/>
                        </a:spcAft>
                        <a:buNone/>
                      </a:pPr>
                      <a:r>
                        <a:t/>
                      </a:r>
                      <a:endParaRPr sz="1600">
                        <a:solidFill>
                          <a:srgbClr val="404040"/>
                        </a:solidFill>
                        <a:highlight>
                          <a:srgbClr val="C9DAF8"/>
                        </a:highlight>
                        <a:latin typeface="Lexend"/>
                        <a:ea typeface="Lexend"/>
                        <a:cs typeface="Lexend"/>
                        <a:sym typeface="Lexend"/>
                      </a:endParaRPr>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solidFill>
                      <a:srgbClr val="C9DAF8"/>
                    </a:solidFill>
                  </a:tcPr>
                </a:tc>
              </a:tr>
            </a:tbl>
          </a:graphicData>
        </a:graphic>
      </p:graphicFrame>
      <p:sp>
        <p:nvSpPr>
          <p:cNvPr id="100" name="Google Shape;100;p18"/>
          <p:cNvSpPr txBox="1"/>
          <p:nvPr/>
        </p:nvSpPr>
        <p:spPr>
          <a:xfrm>
            <a:off x="4957225" y="3834425"/>
            <a:ext cx="3711600" cy="7266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2400"/>
              </a:spcBef>
              <a:spcAft>
                <a:spcPts val="2400"/>
              </a:spcAft>
              <a:buNone/>
            </a:pPr>
            <a:r>
              <a:rPr lang="nl" sz="1600">
                <a:solidFill>
                  <a:srgbClr val="404040"/>
                </a:solidFill>
                <a:highlight>
                  <a:srgbClr val="FFFFFF"/>
                </a:highlight>
                <a:latin typeface="Lexend"/>
                <a:ea typeface="Lexend"/>
                <a:cs typeface="Lexend"/>
                <a:sym typeface="Lexend"/>
              </a:rPr>
              <a:t>Micro-, Meso-, Macro-omgeving van de Organisatie/ het Bedrijf.</a:t>
            </a:r>
            <a:endParaRPr sz="1600">
              <a:solidFill>
                <a:schemeClr val="dk1"/>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Confrontatiematrix</a:t>
            </a:r>
            <a:endParaRPr sz="2000">
              <a:latin typeface="Lexend ExtraBold"/>
              <a:ea typeface="Lexend ExtraBold"/>
              <a:cs typeface="Lexend ExtraBold"/>
              <a:sym typeface="Lexend ExtraBold"/>
            </a:endParaRPr>
          </a:p>
        </p:txBody>
      </p:sp>
      <p:sp>
        <p:nvSpPr>
          <p:cNvPr id="106" name="Google Shape;106;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lang="nl" sz="1600">
                <a:solidFill>
                  <a:srgbClr val="404040"/>
                </a:solidFill>
                <a:highlight>
                  <a:srgbClr val="FFFFFF"/>
                </a:highlight>
                <a:latin typeface="Lexend"/>
                <a:ea typeface="Lexend"/>
                <a:cs typeface="Lexend"/>
                <a:sym typeface="Lexend"/>
              </a:rPr>
              <a:t>Hiervóór heb je overzicht gekregen. Nu kun je concluderen of de interne en externe factoren elkaar versterken of verzwakken: </a:t>
            </a:r>
            <a:endParaRPr sz="1600">
              <a:solidFill>
                <a:srgbClr val="404040"/>
              </a:solidFill>
              <a:highlight>
                <a:srgbClr val="FFFFFF"/>
              </a:highlight>
              <a:latin typeface="Lexend"/>
              <a:ea typeface="Lexend"/>
              <a:cs typeface="Lexend"/>
              <a:sym typeface="Lexend"/>
            </a:endParaRPr>
          </a:p>
          <a:p>
            <a:pPr indent="0" lvl="0" marL="0" rtl="0" algn="l">
              <a:spcBef>
                <a:spcPts val="2100"/>
              </a:spcBef>
              <a:spcAft>
                <a:spcPts val="0"/>
              </a:spcAft>
              <a:buClr>
                <a:schemeClr val="dk1"/>
              </a:buClr>
              <a:buSzPts val="1100"/>
              <a:buFont typeface="Arial"/>
              <a:buNone/>
            </a:pPr>
            <a:r>
              <a:rPr b="1" lang="nl" sz="1600">
                <a:solidFill>
                  <a:srgbClr val="404040"/>
                </a:solidFill>
                <a:highlight>
                  <a:srgbClr val="FFFFFF"/>
                </a:highlight>
                <a:latin typeface="Lexend"/>
                <a:ea typeface="Lexend"/>
                <a:cs typeface="Lexend"/>
                <a:sym typeface="Lexend"/>
              </a:rPr>
              <a:t>Heb je voordeel of nadeel van een combinatie, voor je Communicatiestrategie?</a:t>
            </a:r>
            <a:r>
              <a:rPr lang="nl" sz="1600">
                <a:solidFill>
                  <a:srgbClr val="404040"/>
                </a:solidFill>
                <a:highlight>
                  <a:srgbClr val="FFFFFF"/>
                </a:highlight>
                <a:latin typeface="Lexend"/>
                <a:ea typeface="Lexend"/>
                <a:cs typeface="Lexend"/>
                <a:sym typeface="Lexend"/>
              </a:rPr>
              <a:t> Vul dit in, in de Confrontatiematrix. Als volgt:</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 sterk positief effect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 positief effect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0 neutraal effect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 negatief effect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 sterk negatief effect</a:t>
            </a:r>
            <a:endParaRPr sz="1600">
              <a:latin typeface="Lexend"/>
              <a:ea typeface="Lexend"/>
              <a:cs typeface="Lexend"/>
              <a:sym typeface="Lexend"/>
            </a:endParaRPr>
          </a:p>
        </p:txBody>
      </p:sp>
      <p:sp>
        <p:nvSpPr>
          <p:cNvPr id="107" name="Google Shape;107;p19"/>
          <p:cNvSpPr txBox="1"/>
          <p:nvPr/>
        </p:nvSpPr>
        <p:spPr>
          <a:xfrm>
            <a:off x="4324475" y="2959425"/>
            <a:ext cx="4335300" cy="1463400"/>
          </a:xfrm>
          <a:prstGeom prst="rect">
            <a:avLst/>
          </a:prstGeom>
          <a:solidFill>
            <a:srgbClr val="FFF2CC"/>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nl" sz="1600">
                <a:solidFill>
                  <a:schemeClr val="dk2"/>
                </a:solidFill>
                <a:highlight>
                  <a:srgbClr val="FFF2CC"/>
                </a:highlight>
                <a:latin typeface="Lexend"/>
                <a:ea typeface="Lexend"/>
                <a:cs typeface="Lexend"/>
                <a:sym typeface="Lexend"/>
              </a:rPr>
              <a:t>In de Confrontatiematrix verwijzen S1, S2, etc. naar dezelfde Sterktes etc. als in de SWOT-matrix/ SWOT-tabel.</a:t>
            </a:r>
            <a:endParaRPr sz="1600">
              <a:solidFill>
                <a:schemeClr val="dk2"/>
              </a:solidFill>
              <a:highlight>
                <a:srgbClr val="FFF2CC"/>
              </a:highlight>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Voorbeeld van een </a:t>
            </a:r>
            <a:r>
              <a:rPr lang="nl" sz="2000">
                <a:latin typeface="Lexend ExtraBold"/>
                <a:ea typeface="Lexend ExtraBold"/>
                <a:cs typeface="Lexend ExtraBold"/>
                <a:sym typeface="Lexend ExtraBold"/>
              </a:rPr>
              <a:t>Confrontatiematrix</a:t>
            </a:r>
            <a:endParaRPr sz="2000">
              <a:latin typeface="Lexend ExtraBold"/>
              <a:ea typeface="Lexend ExtraBold"/>
              <a:cs typeface="Lexend ExtraBold"/>
              <a:sym typeface="Lexend ExtraBold"/>
            </a:endParaRPr>
          </a:p>
        </p:txBody>
      </p:sp>
      <p:sp>
        <p:nvSpPr>
          <p:cNvPr id="113" name="Google Shape;113;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graphicFrame>
        <p:nvGraphicFramePr>
          <p:cNvPr id="114" name="Google Shape;114;p20"/>
          <p:cNvGraphicFramePr/>
          <p:nvPr/>
        </p:nvGraphicFramePr>
        <p:xfrm>
          <a:off x="206500" y="1044323"/>
          <a:ext cx="3000000" cy="3000000"/>
        </p:xfrm>
        <a:graphic>
          <a:graphicData uri="http://schemas.openxmlformats.org/drawingml/2006/table">
            <a:tbl>
              <a:tblPr>
                <a:noFill/>
                <a:tableStyleId>{907FF6DE-9FBD-412D-8F07-2D23A2D60DE1}</a:tableStyleId>
              </a:tblPr>
              <a:tblGrid>
                <a:gridCol w="1092750"/>
                <a:gridCol w="1092750"/>
                <a:gridCol w="1092750"/>
                <a:gridCol w="1092750"/>
                <a:gridCol w="1092750"/>
                <a:gridCol w="1092750"/>
                <a:gridCol w="1092750"/>
                <a:gridCol w="1092750"/>
              </a:tblGrid>
              <a:tr h="298500">
                <a:tc gridSpan="2" rowSpan="2">
                  <a:txBody>
                    <a:bodyPr/>
                    <a:lstStyle/>
                    <a:p>
                      <a:pPr indent="0" lvl="0" marL="0" rtl="0" algn="l">
                        <a:lnSpc>
                          <a:spcPct val="100000"/>
                        </a:lnSpc>
                        <a:spcBef>
                          <a:spcPts val="0"/>
                        </a:spcBef>
                        <a:spcAft>
                          <a:spcPts val="0"/>
                        </a:spcAft>
                        <a:buNone/>
                      </a:pPr>
                      <a:r>
                        <a:t/>
                      </a:r>
                      <a:endParaRPr>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rowSpan="2" hMerge="1"/>
                <a:tc gridSpan="3">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Kansen</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hMerge="1"/>
                <a:tc hMerge="1"/>
                <a:tc gridSpan="3">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Bedreigingen</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hMerge="1"/>
                <a:tc hMerge="1"/>
              </a:tr>
              <a:tr h="298500">
                <a:tc gridSpan="2" vMerge="1"/>
                <a:tc hMerge="1" vMerge="1"/>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K1</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K2</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K3</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B1</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B2</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B3</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r h="487925">
                <a:tc rowSpan="3">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Sterktes</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S1</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r h="487925">
                <a:tc vMerge="1"/>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S2</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r h="487925">
                <a:tc vMerge="1"/>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S3</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r h="487925">
                <a:tc rowSpan="3">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Zwaktes</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Z1</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r h="487925">
                <a:tc vMerge="1"/>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Z2</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r h="487925">
                <a:tc vMerge="1"/>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ExtraBold"/>
                          <a:ea typeface="Lexend ExtraBold"/>
                          <a:cs typeface="Lexend ExtraBold"/>
                          <a:sym typeface="Lexend ExtraBold"/>
                        </a:rPr>
                        <a:t>Z3</a:t>
                      </a:r>
                      <a:endParaRPr>
                        <a:solidFill>
                          <a:srgbClr val="404040"/>
                        </a:solidFill>
                        <a:highlight>
                          <a:srgbClr val="FFF2CC"/>
                        </a:highlight>
                        <a:latin typeface="Lexend ExtraBold"/>
                        <a:ea typeface="Lexend ExtraBold"/>
                        <a:cs typeface="Lexend ExtraBold"/>
                        <a:sym typeface="Lexend ExtraBol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0</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c>
                  <a:txBody>
                    <a:bodyPr/>
                    <a:lstStyle/>
                    <a:p>
                      <a:pPr indent="0" lvl="0" marL="0" rtl="0" algn="l">
                        <a:lnSpc>
                          <a:spcPct val="100000"/>
                        </a:lnSpc>
                        <a:spcBef>
                          <a:spcPts val="0"/>
                        </a:spcBef>
                        <a:spcAft>
                          <a:spcPts val="0"/>
                        </a:spcAft>
                        <a:buNone/>
                      </a:pPr>
                      <a:r>
                        <a:rPr lang="nl">
                          <a:solidFill>
                            <a:srgbClr val="404040"/>
                          </a:solidFill>
                          <a:highlight>
                            <a:srgbClr val="FFF2CC"/>
                          </a:highlight>
                          <a:latin typeface="Lexend"/>
                          <a:ea typeface="Lexend"/>
                          <a:cs typeface="Lexend"/>
                          <a:sym typeface="Lexend"/>
                        </a:rPr>
                        <a:t>–</a:t>
                      </a:r>
                      <a:endParaRPr>
                        <a:solidFill>
                          <a:srgbClr val="404040"/>
                        </a:solidFill>
                        <a:highlight>
                          <a:srgbClr val="FFF2CC"/>
                        </a:highlight>
                        <a:latin typeface="Lexend"/>
                        <a:ea typeface="Lexend"/>
                        <a:cs typeface="Lexend"/>
                        <a:sym typeface="Lexend"/>
                      </a:endParaRPr>
                    </a:p>
                  </a:txBody>
                  <a:tcPr marT="60325" marB="60325" marR="60325" marL="60325">
                    <a:lnL cap="flat" cmpd="sng" w="38100">
                      <a:solidFill>
                        <a:srgbClr val="404040"/>
                      </a:solidFill>
                      <a:prstDash val="solid"/>
                      <a:round/>
                      <a:headEnd len="sm" w="sm" type="none"/>
                      <a:tailEnd len="sm" w="sm" type="none"/>
                    </a:lnL>
                    <a:lnR cap="flat" cmpd="sng" w="38100">
                      <a:solidFill>
                        <a:srgbClr val="404040"/>
                      </a:solidFill>
                      <a:prstDash val="solid"/>
                      <a:round/>
                      <a:headEnd len="sm" w="sm" type="none"/>
                      <a:tailEnd len="sm" w="sm" type="none"/>
                    </a:lnR>
                    <a:lnT cap="flat" cmpd="sng" w="38100">
                      <a:solidFill>
                        <a:srgbClr val="404040"/>
                      </a:solidFill>
                      <a:prstDash val="solid"/>
                      <a:round/>
                      <a:headEnd len="sm" w="sm" type="none"/>
                      <a:tailEnd len="sm" w="sm" type="none"/>
                    </a:lnT>
                    <a:lnB cap="flat" cmpd="sng" w="38100">
                      <a:solidFill>
                        <a:srgbClr val="404040"/>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Conclusies over Boodschappen, Middelenmix en Afzenders</a:t>
            </a:r>
            <a:endParaRPr sz="2000">
              <a:latin typeface="Lexend ExtraBold"/>
              <a:ea typeface="Lexend ExtraBold"/>
              <a:cs typeface="Lexend ExtraBold"/>
              <a:sym typeface="Lexend ExtraBold"/>
            </a:endParaRPr>
          </a:p>
        </p:txBody>
      </p:sp>
      <p:sp>
        <p:nvSpPr>
          <p:cNvPr id="120" name="Google Shape;120;p21"/>
          <p:cNvSpPr/>
          <p:nvPr/>
        </p:nvSpPr>
        <p:spPr>
          <a:xfrm>
            <a:off x="321283" y="1729950"/>
            <a:ext cx="2508300" cy="2778600"/>
          </a:xfrm>
          <a:prstGeom prst="homePlate">
            <a:avLst>
              <a:gd fmla="val 55663"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rPr lang="nl" sz="1600">
                <a:solidFill>
                  <a:schemeClr val="dk1"/>
                </a:solidFill>
                <a:latin typeface="Lexend"/>
                <a:ea typeface="Lexend"/>
                <a:cs typeface="Lexend"/>
                <a:sym typeface="Lexend"/>
              </a:rPr>
              <a:t>Zoek antwoord op de vragen in de volgende slides en confronteer deze antwoorden met elkaar.</a:t>
            </a:r>
            <a:endParaRPr/>
          </a:p>
        </p:txBody>
      </p:sp>
      <p:sp>
        <p:nvSpPr>
          <p:cNvPr id="121" name="Google Shape;121;p21"/>
          <p:cNvSpPr/>
          <p:nvPr/>
        </p:nvSpPr>
        <p:spPr>
          <a:xfrm>
            <a:off x="1581653" y="1731475"/>
            <a:ext cx="4448400" cy="2778600"/>
          </a:xfrm>
          <a:prstGeom prst="chevron">
            <a:avLst>
              <a:gd fmla="val 50000" name="adj"/>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600">
              <a:solidFill>
                <a:schemeClr val="dk1"/>
              </a:solidFill>
              <a:latin typeface="Lexend"/>
              <a:ea typeface="Lexend"/>
              <a:cs typeface="Lexend"/>
              <a:sym typeface="Lexend"/>
            </a:endParaRPr>
          </a:p>
          <a:p>
            <a:pPr indent="0" lvl="0" marL="0" rtl="0" algn="l">
              <a:lnSpc>
                <a:spcPct val="115000"/>
              </a:lnSpc>
              <a:spcBef>
                <a:spcPts val="1200"/>
              </a:spcBef>
              <a:spcAft>
                <a:spcPts val="1200"/>
              </a:spcAft>
              <a:buNone/>
            </a:pPr>
            <a:r>
              <a:rPr lang="nl" sz="1600">
                <a:solidFill>
                  <a:schemeClr val="dk1"/>
                </a:solidFill>
                <a:latin typeface="Lexend"/>
                <a:ea typeface="Lexend"/>
                <a:cs typeface="Lexend"/>
                <a:sym typeface="Lexend"/>
              </a:rPr>
              <a:t>Confronteer de antwoorden ook met andere Sterktes, Zwaktes, Kansen en Bedreigingen. </a:t>
            </a:r>
            <a:endParaRPr/>
          </a:p>
        </p:txBody>
      </p:sp>
      <p:sp>
        <p:nvSpPr>
          <p:cNvPr id="122" name="Google Shape;122;p21"/>
          <p:cNvSpPr/>
          <p:nvPr/>
        </p:nvSpPr>
        <p:spPr>
          <a:xfrm>
            <a:off x="4769700" y="1731475"/>
            <a:ext cx="4176600" cy="2778600"/>
          </a:xfrm>
          <a:prstGeom prst="chevron">
            <a:avLst>
              <a:gd fmla="val 50000" name="adj"/>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600">
              <a:solidFill>
                <a:schemeClr val="dk1"/>
              </a:solidFill>
              <a:latin typeface="Lexend"/>
              <a:ea typeface="Lexend"/>
              <a:cs typeface="Lexend"/>
              <a:sym typeface="Lexend"/>
            </a:endParaRPr>
          </a:p>
          <a:p>
            <a:pPr indent="0" lvl="0" marL="0" rtl="0" algn="l">
              <a:lnSpc>
                <a:spcPct val="115000"/>
              </a:lnSpc>
              <a:spcBef>
                <a:spcPts val="1200"/>
              </a:spcBef>
              <a:spcAft>
                <a:spcPts val="1200"/>
              </a:spcAft>
              <a:buNone/>
            </a:pPr>
            <a:r>
              <a:rPr lang="nl" sz="1600">
                <a:solidFill>
                  <a:schemeClr val="dk1"/>
                </a:solidFill>
                <a:latin typeface="Lexend"/>
                <a:ea typeface="Lexend"/>
                <a:cs typeface="Lexend"/>
                <a:sym typeface="Lexend"/>
              </a:rPr>
              <a:t>Trek conclusies uit al deze confrontaties.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Vragen over de Boodschap</a:t>
            </a:r>
            <a:endParaRPr sz="2000">
              <a:latin typeface="Lexend ExtraBold"/>
              <a:ea typeface="Lexend ExtraBold"/>
              <a:cs typeface="Lexend ExtraBold"/>
              <a:sym typeface="Lexend ExtraBold"/>
            </a:endParaRPr>
          </a:p>
        </p:txBody>
      </p:sp>
      <p:sp>
        <p:nvSpPr>
          <p:cNvPr id="128" name="Google Shape;128;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Wat kunnen we de Doelgroep vertellen, zodat ze een positief gevoel krijgen bij het product/ de vacature?</a:t>
            </a:r>
            <a:endParaRPr sz="1600">
              <a:solidFill>
                <a:schemeClr val="dk1"/>
              </a:solidFill>
              <a:latin typeface="Lexend"/>
              <a:ea typeface="Lexend"/>
              <a:cs typeface="Lexend"/>
              <a:sym typeface="Lexend"/>
            </a:endParaRPr>
          </a:p>
          <a:p>
            <a:pPr indent="-330200" lvl="1" marL="9144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Dit heb je bijvoorbeeld kunnen vinden in</a:t>
            </a:r>
            <a:r>
              <a:rPr lang="nl" sz="1600">
                <a:solidFill>
                  <a:schemeClr val="dk1"/>
                </a:solidFill>
                <a:uFill>
                  <a:noFill/>
                </a:uFill>
                <a:latin typeface="Lexend"/>
                <a:ea typeface="Lexend"/>
                <a:cs typeface="Lexend"/>
                <a:sym typeface="Lexend"/>
                <a:hlinkClick r:id="rId3">
                  <a:extLst>
                    <a:ext uri="{A12FA001-AC4F-418D-AE19-62706E023703}">
                      <ahyp:hlinkClr val="tx"/>
                    </a:ext>
                  </a:extLst>
                </a:hlinkClick>
              </a:rPr>
              <a:t> </a:t>
            </a:r>
            <a:r>
              <a:rPr lang="nl" sz="1600" u="sng">
                <a:solidFill>
                  <a:schemeClr val="hlink"/>
                </a:solidFill>
                <a:latin typeface="Lexend"/>
                <a:ea typeface="Lexend"/>
                <a:cs typeface="Lexend"/>
                <a:sym typeface="Lexend"/>
                <a:hlinkClick r:id="rId4"/>
              </a:rPr>
              <a:t>Stap 2 Communicatiestrategie Analyseren</a:t>
            </a:r>
            <a:r>
              <a:rPr lang="nl" sz="1600">
                <a:solidFill>
                  <a:schemeClr val="dk1"/>
                </a:solidFill>
                <a:latin typeface="Lexend"/>
                <a:ea typeface="Lexend"/>
                <a:cs typeface="Lexend"/>
                <a:sym typeface="Lexend"/>
              </a:rPr>
              <a:t>, in paragraaf</a:t>
            </a:r>
            <a:r>
              <a:rPr lang="nl" sz="1600">
                <a:solidFill>
                  <a:schemeClr val="dk1"/>
                </a:solidFill>
                <a:uFill>
                  <a:noFill/>
                </a:uFill>
                <a:latin typeface="Lexend"/>
                <a:ea typeface="Lexend"/>
                <a:cs typeface="Lexend"/>
                <a:sym typeface="Lexend"/>
                <a:hlinkClick r:id="rId5">
                  <a:extLst>
                    <a:ext uri="{A12FA001-AC4F-418D-AE19-62706E023703}">
                      <ahyp:hlinkClr val="tx"/>
                    </a:ext>
                  </a:extLst>
                </a:hlinkClick>
              </a:rPr>
              <a:t> </a:t>
            </a:r>
            <a:r>
              <a:rPr lang="nl" sz="1600" u="sng">
                <a:solidFill>
                  <a:schemeClr val="hlink"/>
                </a:solidFill>
                <a:latin typeface="Lexend"/>
                <a:ea typeface="Lexend"/>
                <a:cs typeface="Lexend"/>
                <a:sym typeface="Lexend"/>
                <a:hlinkClick r:id="rId6"/>
              </a:rPr>
              <a:t>Micro-omgeving: Eigen Communicatiestrategie Analyseren met Lasswell</a:t>
            </a:r>
            <a:r>
              <a:rPr lang="nl" sz="1600">
                <a:solidFill>
                  <a:schemeClr val="dk1"/>
                </a:solidFill>
                <a:latin typeface="Lexend"/>
                <a:ea typeface="Lexend"/>
                <a:cs typeface="Lexend"/>
                <a:sym typeface="Lexend"/>
              </a:rPr>
              <a:t> (met interviews met</a:t>
            </a:r>
            <a:r>
              <a:rPr lang="nl" sz="1600">
                <a:solidFill>
                  <a:schemeClr val="dk1"/>
                </a:solidFill>
                <a:uFill>
                  <a:noFill/>
                </a:uFill>
                <a:latin typeface="Lexend"/>
                <a:ea typeface="Lexend"/>
                <a:cs typeface="Lexend"/>
                <a:sym typeface="Lexend"/>
                <a:hlinkClick r:id="rId7">
                  <a:extLst>
                    <a:ext uri="{A12FA001-AC4F-418D-AE19-62706E023703}">
                      <ahyp:hlinkClr val="tx"/>
                    </a:ext>
                  </a:extLst>
                </a:hlinkClick>
              </a:rPr>
              <a:t> </a:t>
            </a:r>
            <a:r>
              <a:rPr lang="nl" sz="1600" u="sng">
                <a:solidFill>
                  <a:schemeClr val="hlink"/>
                </a:solidFill>
                <a:latin typeface="Lexend"/>
                <a:ea typeface="Lexend"/>
                <a:cs typeface="Lexend"/>
                <a:sym typeface="Lexend"/>
                <a:hlinkClick r:id="rId8"/>
              </a:rPr>
              <a:t>7 mensen uit de Doelgroep</a:t>
            </a:r>
            <a:r>
              <a:rPr lang="nl" sz="1600">
                <a:solidFill>
                  <a:schemeClr val="dk1"/>
                </a:solidFill>
                <a:latin typeface="Lexend"/>
                <a:ea typeface="Lexend"/>
                <a:cs typeface="Lexend"/>
                <a:sym typeface="Lexend"/>
              </a:rPr>
              <a:t>, eventueel</a:t>
            </a:r>
            <a:r>
              <a:rPr lang="nl" sz="1600">
                <a:solidFill>
                  <a:schemeClr val="dk1"/>
                </a:solidFill>
                <a:uFill>
                  <a:noFill/>
                </a:uFill>
                <a:latin typeface="Lexend"/>
                <a:ea typeface="Lexend"/>
                <a:cs typeface="Lexend"/>
                <a:sym typeface="Lexend"/>
                <a:hlinkClick r:id="rId9">
                  <a:extLst>
                    <a:ext uri="{A12FA001-AC4F-418D-AE19-62706E023703}">
                      <ahyp:hlinkClr val="tx"/>
                    </a:ext>
                  </a:extLst>
                </a:hlinkClick>
              </a:rPr>
              <a:t> </a:t>
            </a:r>
            <a:r>
              <a:rPr lang="nl" sz="1600" u="sng">
                <a:solidFill>
                  <a:schemeClr val="hlink"/>
                </a:solidFill>
                <a:latin typeface="Lexend"/>
                <a:ea typeface="Lexend"/>
                <a:cs typeface="Lexend"/>
                <a:sym typeface="Lexend"/>
                <a:hlinkClick r:id="rId10"/>
              </a:rPr>
              <a:t>Laddering interviews</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Wat zijn </a:t>
            </a:r>
            <a:r>
              <a:rPr i="1" lang="nl" sz="1600">
                <a:solidFill>
                  <a:schemeClr val="dk1"/>
                </a:solidFill>
                <a:latin typeface="Lexend"/>
                <a:ea typeface="Lexend"/>
                <a:cs typeface="Lexend"/>
                <a:sym typeface="Lexend"/>
              </a:rPr>
              <a:t>woorden</a:t>
            </a:r>
            <a:r>
              <a:rPr lang="nl" sz="1600">
                <a:solidFill>
                  <a:schemeClr val="dk1"/>
                </a:solidFill>
                <a:latin typeface="Lexend"/>
                <a:ea typeface="Lexend"/>
                <a:cs typeface="Lexend"/>
                <a:sym typeface="Lexend"/>
              </a:rPr>
              <a:t> en </a:t>
            </a:r>
            <a:r>
              <a:rPr i="1" lang="nl" sz="1600">
                <a:solidFill>
                  <a:schemeClr val="dk1"/>
                </a:solidFill>
                <a:latin typeface="Lexend"/>
                <a:ea typeface="Lexend"/>
                <a:cs typeface="Lexend"/>
                <a:sym typeface="Lexend"/>
              </a:rPr>
              <a:t>waarden</a:t>
            </a:r>
            <a:r>
              <a:rPr lang="nl" sz="1600">
                <a:solidFill>
                  <a:schemeClr val="dk1"/>
                </a:solidFill>
                <a:latin typeface="Lexend"/>
                <a:ea typeface="Lexend"/>
                <a:cs typeface="Lexend"/>
                <a:sym typeface="Lexend"/>
              </a:rPr>
              <a:t> die moeten worden overgebracht op de Doelgroep?</a:t>
            </a:r>
            <a:endParaRPr sz="1600">
              <a:solidFill>
                <a:schemeClr val="dk1"/>
              </a:solidFill>
              <a:latin typeface="Lexend"/>
              <a:ea typeface="Lexend"/>
              <a:cs typeface="Lexend"/>
              <a:sym typeface="Lexend"/>
            </a:endParaRPr>
          </a:p>
          <a:p>
            <a:pPr indent="-330200" lvl="1" marL="9144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Gebruik hiervoor de </a:t>
            </a:r>
            <a:r>
              <a:rPr i="1" lang="nl" sz="1600">
                <a:solidFill>
                  <a:schemeClr val="dk1"/>
                </a:solidFill>
                <a:latin typeface="Lexend"/>
                <a:ea typeface="Lexend"/>
                <a:cs typeface="Lexend"/>
                <a:sym typeface="Lexend"/>
              </a:rPr>
              <a:t>kernwoorden</a:t>
            </a:r>
            <a:r>
              <a:rPr lang="nl" sz="1600">
                <a:solidFill>
                  <a:schemeClr val="dk1"/>
                </a:solidFill>
                <a:latin typeface="Lexend"/>
                <a:ea typeface="Lexend"/>
                <a:cs typeface="Lexend"/>
                <a:sym typeface="Lexend"/>
              </a:rPr>
              <a:t> en </a:t>
            </a:r>
            <a:r>
              <a:rPr i="1" lang="nl" sz="1600">
                <a:solidFill>
                  <a:schemeClr val="dk1"/>
                </a:solidFill>
                <a:latin typeface="Lexend"/>
                <a:ea typeface="Lexend"/>
                <a:cs typeface="Lexend"/>
                <a:sym typeface="Lexend"/>
              </a:rPr>
              <a:t>kernwaarden</a:t>
            </a:r>
            <a:r>
              <a:rPr lang="nl" sz="1600">
                <a:solidFill>
                  <a:schemeClr val="dk1"/>
                </a:solidFill>
                <a:latin typeface="Lexend"/>
                <a:ea typeface="Lexend"/>
                <a:cs typeface="Lexend"/>
                <a:sym typeface="Lexend"/>
              </a:rPr>
              <a:t> die je hebt gevonden in </a:t>
            </a:r>
            <a:r>
              <a:rPr lang="nl" sz="1600" u="sng">
                <a:solidFill>
                  <a:schemeClr val="hlink"/>
                </a:solidFill>
                <a:latin typeface="Lexend"/>
                <a:ea typeface="Lexend"/>
                <a:cs typeface="Lexend"/>
                <a:sym typeface="Lexend"/>
                <a:hlinkClick r:id="rId11"/>
              </a:rPr>
              <a:t>Stap 1 Strategisch Kader</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Wat zijn de belangrijkste </a:t>
            </a:r>
            <a:r>
              <a:rPr lang="nl" sz="1600" u="sng">
                <a:solidFill>
                  <a:schemeClr val="hlink"/>
                </a:solidFill>
                <a:latin typeface="Lexend"/>
                <a:ea typeface="Lexend"/>
                <a:cs typeface="Lexend"/>
                <a:sym typeface="Lexend"/>
                <a:hlinkClick r:id="rId12"/>
              </a:rPr>
              <a:t>USP’s</a:t>
            </a:r>
            <a:r>
              <a:rPr lang="nl" sz="1600">
                <a:solidFill>
                  <a:schemeClr val="dk1"/>
                </a:solidFill>
                <a:latin typeface="Lexend"/>
                <a:ea typeface="Lexend"/>
                <a:cs typeface="Lexend"/>
                <a:sym typeface="Lexend"/>
              </a:rPr>
              <a:t> die passen bij de het product/ de vacature én die een positief gevoel oproepen?</a:t>
            </a:r>
            <a:endParaRPr sz="1600">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Vragen over de Middelenmix</a:t>
            </a:r>
            <a:endParaRPr sz="2000">
              <a:latin typeface="Lexend ExtraBold"/>
              <a:ea typeface="Lexend ExtraBold"/>
              <a:cs typeface="Lexend ExtraBold"/>
              <a:sym typeface="Lexend ExtraBold"/>
            </a:endParaRPr>
          </a:p>
        </p:txBody>
      </p:sp>
      <p:sp>
        <p:nvSpPr>
          <p:cNvPr id="134" name="Google Shape;134;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nl" sz="1600">
                <a:solidFill>
                  <a:schemeClr val="dk1"/>
                </a:solidFill>
                <a:highlight>
                  <a:srgbClr val="FFFFFF"/>
                </a:highlight>
                <a:latin typeface="Lexend"/>
                <a:ea typeface="Lexend"/>
                <a:cs typeface="Lexend"/>
                <a:sym typeface="Lexend"/>
              </a:rPr>
              <a:t>Via welke Media, Communicatiemiddelen en Activiteiten kunnen we het best de Boodschap overbrengen?</a:t>
            </a:r>
            <a:endParaRPr sz="1600">
              <a:solidFill>
                <a:schemeClr val="dk1"/>
              </a:solidFill>
              <a:highlight>
                <a:srgbClr val="FFFFFF"/>
              </a:highlight>
              <a:latin typeface="Lexend"/>
              <a:ea typeface="Lexend"/>
              <a:cs typeface="Lexend"/>
              <a:sym typeface="Lexend"/>
            </a:endParaRPr>
          </a:p>
          <a:p>
            <a:pPr indent="-330200" lvl="0" marL="457200" rtl="0" algn="l">
              <a:spcBef>
                <a:spcPts val="120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Dit heb je bijvoorbeeld kunnen vinden in</a:t>
            </a:r>
            <a:r>
              <a:rPr lang="nl" sz="1600">
                <a:solidFill>
                  <a:schemeClr val="dk1"/>
                </a:solidFill>
                <a:highlight>
                  <a:srgbClr val="FFFFFF"/>
                </a:highlight>
                <a:uFill>
                  <a:noFill/>
                </a:uFill>
                <a:latin typeface="Lexend"/>
                <a:ea typeface="Lexend"/>
                <a:cs typeface="Lexend"/>
                <a:sym typeface="Lexend"/>
                <a:hlinkClick r:id="rId3">
                  <a:extLst>
                    <a:ext uri="{A12FA001-AC4F-418D-AE19-62706E023703}">
                      <ahyp:hlinkClr val="tx"/>
                    </a:ext>
                  </a:extLst>
                </a:hlinkClick>
              </a:rPr>
              <a:t> </a:t>
            </a:r>
            <a:r>
              <a:rPr lang="nl" sz="1600" u="sng">
                <a:solidFill>
                  <a:srgbClr val="2271B1"/>
                </a:solidFill>
                <a:highlight>
                  <a:srgbClr val="FFFFFF"/>
                </a:highlight>
                <a:latin typeface="Lexend"/>
                <a:ea typeface="Lexend"/>
                <a:cs typeface="Lexend"/>
                <a:sym typeface="Lexend"/>
                <a:hlinkClick r:id="rId4">
                  <a:extLst>
                    <a:ext uri="{A12FA001-AC4F-418D-AE19-62706E023703}">
                      <ahyp:hlinkClr val="tx"/>
                    </a:ext>
                  </a:extLst>
                </a:hlinkClick>
              </a:rPr>
              <a:t>Stap 2 Communicatiestrategie Analyseren</a:t>
            </a:r>
            <a:r>
              <a:rPr lang="nl" sz="1600">
                <a:solidFill>
                  <a:schemeClr val="dk1"/>
                </a:solidFill>
                <a:highlight>
                  <a:srgbClr val="FFFFFF"/>
                </a:highlight>
                <a:latin typeface="Lexend"/>
                <a:ea typeface="Lexend"/>
                <a:cs typeface="Lexend"/>
                <a:sym typeface="Lexend"/>
              </a:rPr>
              <a:t>, in paragraaf</a:t>
            </a:r>
            <a:r>
              <a:rPr lang="nl" sz="1600">
                <a:solidFill>
                  <a:schemeClr val="dk1"/>
                </a:solidFill>
                <a:highlight>
                  <a:srgbClr val="FFFFFF"/>
                </a:highlight>
                <a:uFill>
                  <a:noFill/>
                </a:uFill>
                <a:latin typeface="Lexend"/>
                <a:ea typeface="Lexend"/>
                <a:cs typeface="Lexend"/>
                <a:sym typeface="Lexend"/>
                <a:hlinkClick r:id="rId5">
                  <a:extLst>
                    <a:ext uri="{A12FA001-AC4F-418D-AE19-62706E023703}">
                      <ahyp:hlinkClr val="tx"/>
                    </a:ext>
                  </a:extLst>
                </a:hlinkClick>
              </a:rPr>
              <a:t> </a:t>
            </a:r>
            <a:r>
              <a:rPr lang="nl" sz="1600" u="sng">
                <a:solidFill>
                  <a:srgbClr val="2271B1"/>
                </a:solidFill>
                <a:highlight>
                  <a:srgbClr val="FFFFFF"/>
                </a:highlight>
                <a:latin typeface="Lexend"/>
                <a:ea typeface="Lexend"/>
                <a:cs typeface="Lexend"/>
                <a:sym typeface="Lexend"/>
                <a:hlinkClick r:id="rId6">
                  <a:extLst>
                    <a:ext uri="{A12FA001-AC4F-418D-AE19-62706E023703}">
                      <ahyp:hlinkClr val="tx"/>
                    </a:ext>
                  </a:extLst>
                </a:hlinkClick>
              </a:rPr>
              <a:t>Micro-omgeving: Eigen Communicatiestrategie Analyseren met Lasswell</a:t>
            </a:r>
            <a:r>
              <a:rPr lang="nl" sz="1600">
                <a:solidFill>
                  <a:schemeClr val="dk1"/>
                </a:solidFill>
                <a:highlight>
                  <a:srgbClr val="FFFFFF"/>
                </a:highlight>
                <a:latin typeface="Lexend"/>
                <a:ea typeface="Lexend"/>
                <a:cs typeface="Lexend"/>
                <a:sym typeface="Lexend"/>
              </a:rPr>
              <a:t> (met interviews met</a:t>
            </a:r>
            <a:r>
              <a:rPr lang="nl" sz="1600">
                <a:solidFill>
                  <a:schemeClr val="dk1"/>
                </a:solidFill>
                <a:highlight>
                  <a:srgbClr val="FFFFFF"/>
                </a:highlight>
                <a:uFill>
                  <a:noFill/>
                </a:uFill>
                <a:latin typeface="Lexend"/>
                <a:ea typeface="Lexend"/>
                <a:cs typeface="Lexend"/>
                <a:sym typeface="Lexend"/>
                <a:hlinkClick r:id="rId7">
                  <a:extLst>
                    <a:ext uri="{A12FA001-AC4F-418D-AE19-62706E023703}">
                      <ahyp:hlinkClr val="tx"/>
                    </a:ext>
                  </a:extLst>
                </a:hlinkClick>
              </a:rPr>
              <a:t> </a:t>
            </a:r>
            <a:r>
              <a:rPr lang="nl" sz="1600" u="sng">
                <a:solidFill>
                  <a:srgbClr val="2271B1"/>
                </a:solidFill>
                <a:highlight>
                  <a:srgbClr val="FFFFFF"/>
                </a:highlight>
                <a:latin typeface="Lexend"/>
                <a:ea typeface="Lexend"/>
                <a:cs typeface="Lexend"/>
                <a:sym typeface="Lexend"/>
                <a:hlinkClick r:id="rId8">
                  <a:extLst>
                    <a:ext uri="{A12FA001-AC4F-418D-AE19-62706E023703}">
                      <ahyp:hlinkClr val="tx"/>
                    </a:ext>
                  </a:extLst>
                </a:hlinkClick>
              </a:rPr>
              <a:t>7 mensen uit de Doelgroep</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0" lvl="0" marL="0" rtl="0" algn="l">
              <a:spcBef>
                <a:spcPts val="1200"/>
              </a:spcBef>
              <a:spcAft>
                <a:spcPts val="1200"/>
              </a:spcAft>
              <a:buNone/>
            </a:pPr>
            <a:r>
              <a:t/>
            </a:r>
            <a:endParaRPr sz="1600">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Vragen over de Afzender</a:t>
            </a:r>
            <a:endParaRPr sz="2000">
              <a:latin typeface="Lexend ExtraBold"/>
              <a:ea typeface="Lexend ExtraBold"/>
              <a:cs typeface="Lexend ExtraBold"/>
              <a:sym typeface="Lexend ExtraBold"/>
            </a:endParaRPr>
          </a:p>
        </p:txBody>
      </p:sp>
      <p:sp>
        <p:nvSpPr>
          <p:cNvPr id="140" name="Google Shape;140;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2100"/>
              </a:spcBef>
              <a:spcAft>
                <a:spcPts val="0"/>
              </a:spcAft>
              <a:buClr>
                <a:schemeClr val="dk1"/>
              </a:buClr>
              <a:buSzPts val="2000"/>
              <a:buFont typeface="Lexend"/>
              <a:buChar char="●"/>
            </a:pPr>
            <a:r>
              <a:rPr lang="nl" sz="2000">
                <a:solidFill>
                  <a:schemeClr val="dk1"/>
                </a:solidFill>
                <a:highlight>
                  <a:srgbClr val="FFFFFF"/>
                </a:highlight>
                <a:latin typeface="Lexend"/>
                <a:ea typeface="Lexend"/>
                <a:cs typeface="Lexend"/>
                <a:sym typeface="Lexend"/>
              </a:rPr>
              <a:t>Welke </a:t>
            </a:r>
            <a:r>
              <a:rPr i="1" lang="nl" sz="2000">
                <a:solidFill>
                  <a:schemeClr val="dk1"/>
                </a:solidFill>
                <a:highlight>
                  <a:srgbClr val="FFFFFF"/>
                </a:highlight>
                <a:latin typeface="Lexend"/>
                <a:ea typeface="Lexend"/>
                <a:cs typeface="Lexend"/>
                <a:sym typeface="Lexend"/>
              </a:rPr>
              <a:t>Mensen</a:t>
            </a:r>
            <a:r>
              <a:rPr lang="nl" sz="2000">
                <a:solidFill>
                  <a:schemeClr val="dk1"/>
                </a:solidFill>
                <a:highlight>
                  <a:srgbClr val="FFFFFF"/>
                </a:highlight>
                <a:latin typeface="Lexend"/>
                <a:ea typeface="Lexend"/>
                <a:cs typeface="Lexend"/>
                <a:sym typeface="Lexend"/>
              </a:rPr>
              <a:t> en </a:t>
            </a:r>
            <a:r>
              <a:rPr i="1" lang="nl" sz="2000">
                <a:solidFill>
                  <a:schemeClr val="dk1"/>
                </a:solidFill>
                <a:highlight>
                  <a:srgbClr val="FFFFFF"/>
                </a:highlight>
                <a:latin typeface="Lexend"/>
                <a:ea typeface="Lexend"/>
                <a:cs typeface="Lexend"/>
                <a:sym typeface="Lexend"/>
              </a:rPr>
              <a:t>Merken</a:t>
            </a:r>
            <a:r>
              <a:rPr lang="nl" sz="2000">
                <a:solidFill>
                  <a:schemeClr val="dk1"/>
                </a:solidFill>
                <a:highlight>
                  <a:srgbClr val="FFFFFF"/>
                </a:highlight>
                <a:latin typeface="Lexend"/>
                <a:ea typeface="Lexend"/>
                <a:cs typeface="Lexend"/>
                <a:sym typeface="Lexend"/>
              </a:rPr>
              <a:t> kunnen helpen bij het óverbrengen van de Boodschap?</a:t>
            </a:r>
            <a:endParaRPr sz="2000">
              <a:solidFill>
                <a:schemeClr val="dk1"/>
              </a:solidFill>
              <a:highlight>
                <a:srgbClr val="FFFFFF"/>
              </a:highlight>
              <a:latin typeface="Lexend"/>
              <a:ea typeface="Lexend"/>
              <a:cs typeface="Lexend"/>
              <a:sym typeface="Lexend"/>
            </a:endParaRPr>
          </a:p>
          <a:p>
            <a:pPr indent="-355600" lvl="1" marL="914400" rtl="0" algn="l">
              <a:spcBef>
                <a:spcPts val="0"/>
              </a:spcBef>
              <a:spcAft>
                <a:spcPts val="0"/>
              </a:spcAft>
              <a:buClr>
                <a:schemeClr val="dk1"/>
              </a:buClr>
              <a:buSzPts val="2000"/>
              <a:buFont typeface="Lexend"/>
              <a:buChar char="●"/>
            </a:pPr>
            <a:r>
              <a:rPr lang="nl" sz="2000">
                <a:solidFill>
                  <a:schemeClr val="dk1"/>
                </a:solidFill>
                <a:highlight>
                  <a:srgbClr val="FFFFFF"/>
                </a:highlight>
                <a:latin typeface="Lexend"/>
                <a:ea typeface="Lexend"/>
                <a:cs typeface="Lexend"/>
                <a:sym typeface="Lexend"/>
              </a:rPr>
              <a:t>Dit zijn </a:t>
            </a:r>
            <a:r>
              <a:rPr i="1" lang="nl" sz="2000">
                <a:solidFill>
                  <a:schemeClr val="dk1"/>
                </a:solidFill>
                <a:highlight>
                  <a:srgbClr val="FFFFFF"/>
                </a:highlight>
                <a:latin typeface="Lexend"/>
                <a:ea typeface="Lexend"/>
                <a:cs typeface="Lexend"/>
                <a:sym typeface="Lexend"/>
              </a:rPr>
              <a:t>Mensen</a:t>
            </a:r>
            <a:r>
              <a:rPr lang="nl" sz="2000">
                <a:solidFill>
                  <a:schemeClr val="dk1"/>
                </a:solidFill>
                <a:highlight>
                  <a:srgbClr val="FFFFFF"/>
                </a:highlight>
                <a:latin typeface="Lexend"/>
                <a:ea typeface="Lexend"/>
                <a:cs typeface="Lexend"/>
                <a:sym typeface="Lexend"/>
              </a:rPr>
              <a:t> en </a:t>
            </a:r>
            <a:r>
              <a:rPr i="1" lang="nl" sz="2000">
                <a:solidFill>
                  <a:schemeClr val="dk1"/>
                </a:solidFill>
                <a:highlight>
                  <a:srgbClr val="FFFFFF"/>
                </a:highlight>
                <a:latin typeface="Lexend"/>
                <a:ea typeface="Lexend"/>
                <a:cs typeface="Lexend"/>
                <a:sym typeface="Lexend"/>
              </a:rPr>
              <a:t>Merken</a:t>
            </a:r>
            <a:r>
              <a:rPr lang="nl" sz="2000">
                <a:solidFill>
                  <a:schemeClr val="dk1"/>
                </a:solidFill>
                <a:highlight>
                  <a:srgbClr val="FFFFFF"/>
                </a:highlight>
                <a:latin typeface="Lexend"/>
                <a:ea typeface="Lexend"/>
                <a:cs typeface="Lexend"/>
                <a:sym typeface="Lexend"/>
              </a:rPr>
              <a:t> die de mensen in de Doelgroep leuk vinden of waarvan ze zelfs fan zijn.</a:t>
            </a:r>
            <a:endParaRPr sz="2000">
              <a:solidFill>
                <a:schemeClr val="dk1"/>
              </a:solidFill>
              <a:highlight>
                <a:srgbClr val="FFFFFF"/>
              </a:highlight>
              <a:latin typeface="Lexend"/>
              <a:ea typeface="Lexend"/>
              <a:cs typeface="Lexend"/>
              <a:sym typeface="Lexend"/>
            </a:endParaRPr>
          </a:p>
          <a:p>
            <a:pPr indent="-355600" lvl="1" marL="914400" rtl="0" algn="l">
              <a:spcBef>
                <a:spcPts val="0"/>
              </a:spcBef>
              <a:spcAft>
                <a:spcPts val="0"/>
              </a:spcAft>
              <a:buClr>
                <a:schemeClr val="dk1"/>
              </a:buClr>
              <a:buSzPts val="2000"/>
              <a:buFont typeface="Lexend"/>
              <a:buChar char="●"/>
            </a:pPr>
            <a:r>
              <a:rPr lang="nl" sz="2000">
                <a:solidFill>
                  <a:schemeClr val="dk1"/>
                </a:solidFill>
                <a:highlight>
                  <a:srgbClr val="FFFFFF"/>
                </a:highlight>
                <a:latin typeface="Lexend"/>
                <a:ea typeface="Lexend"/>
                <a:cs typeface="Lexend"/>
                <a:sym typeface="Lexend"/>
              </a:rPr>
              <a:t>Dit heb je bijvoorbeeld kunnen vinden in</a:t>
            </a:r>
            <a:r>
              <a:rPr lang="nl" sz="2000">
                <a:solidFill>
                  <a:schemeClr val="dk1"/>
                </a:solidFill>
                <a:highlight>
                  <a:srgbClr val="FFFFFF"/>
                </a:highlight>
                <a:uFill>
                  <a:noFill/>
                </a:uFill>
                <a:latin typeface="Lexend"/>
                <a:ea typeface="Lexend"/>
                <a:cs typeface="Lexend"/>
                <a:sym typeface="Lexend"/>
                <a:hlinkClick r:id="rId3">
                  <a:extLst>
                    <a:ext uri="{A12FA001-AC4F-418D-AE19-62706E023703}">
                      <ahyp:hlinkClr val="tx"/>
                    </a:ext>
                  </a:extLst>
                </a:hlinkClick>
              </a:rPr>
              <a:t> </a:t>
            </a:r>
            <a:r>
              <a:rPr lang="nl" sz="2000" u="sng">
                <a:solidFill>
                  <a:srgbClr val="2271B1"/>
                </a:solidFill>
                <a:highlight>
                  <a:srgbClr val="FFFFFF"/>
                </a:highlight>
                <a:latin typeface="Lexend"/>
                <a:ea typeface="Lexend"/>
                <a:cs typeface="Lexend"/>
                <a:sym typeface="Lexend"/>
                <a:hlinkClick r:id="rId4">
                  <a:extLst>
                    <a:ext uri="{A12FA001-AC4F-418D-AE19-62706E023703}">
                      <ahyp:hlinkClr val="tx"/>
                    </a:ext>
                  </a:extLst>
                </a:hlinkClick>
              </a:rPr>
              <a:t>Stap 2 Communicatiestrategie Analyseren</a:t>
            </a:r>
            <a:r>
              <a:rPr lang="nl" sz="2000">
                <a:solidFill>
                  <a:schemeClr val="dk1"/>
                </a:solidFill>
                <a:highlight>
                  <a:srgbClr val="FFFFFF"/>
                </a:highlight>
                <a:latin typeface="Lexend"/>
                <a:ea typeface="Lexend"/>
                <a:cs typeface="Lexend"/>
                <a:sym typeface="Lexend"/>
              </a:rPr>
              <a:t>, in paragraaf</a:t>
            </a:r>
            <a:r>
              <a:rPr lang="nl" sz="2000">
                <a:solidFill>
                  <a:schemeClr val="dk1"/>
                </a:solidFill>
                <a:highlight>
                  <a:srgbClr val="FFFFFF"/>
                </a:highlight>
                <a:uFill>
                  <a:noFill/>
                </a:uFill>
                <a:latin typeface="Lexend"/>
                <a:ea typeface="Lexend"/>
                <a:cs typeface="Lexend"/>
                <a:sym typeface="Lexend"/>
                <a:hlinkClick r:id="rId5">
                  <a:extLst>
                    <a:ext uri="{A12FA001-AC4F-418D-AE19-62706E023703}">
                      <ahyp:hlinkClr val="tx"/>
                    </a:ext>
                  </a:extLst>
                </a:hlinkClick>
              </a:rPr>
              <a:t> </a:t>
            </a:r>
            <a:r>
              <a:rPr lang="nl" sz="2000" u="sng">
                <a:solidFill>
                  <a:srgbClr val="2271B1"/>
                </a:solidFill>
                <a:highlight>
                  <a:srgbClr val="FFFFFF"/>
                </a:highlight>
                <a:latin typeface="Lexend"/>
                <a:ea typeface="Lexend"/>
                <a:cs typeface="Lexend"/>
                <a:sym typeface="Lexend"/>
                <a:hlinkClick r:id="rId6">
                  <a:extLst>
                    <a:ext uri="{A12FA001-AC4F-418D-AE19-62706E023703}">
                      <ahyp:hlinkClr val="tx"/>
                    </a:ext>
                  </a:extLst>
                </a:hlinkClick>
              </a:rPr>
              <a:t>Micro-omgeving: Eigen Communicatiestrategie Analyseren met Lasswell</a:t>
            </a:r>
            <a:r>
              <a:rPr lang="nl" sz="2000">
                <a:solidFill>
                  <a:schemeClr val="dk1"/>
                </a:solidFill>
                <a:highlight>
                  <a:srgbClr val="FFFFFF"/>
                </a:highlight>
                <a:latin typeface="Lexend"/>
                <a:ea typeface="Lexend"/>
                <a:cs typeface="Lexend"/>
                <a:sym typeface="Lexend"/>
              </a:rPr>
              <a:t> (met interviews met</a:t>
            </a:r>
            <a:r>
              <a:rPr lang="nl" sz="2000">
                <a:solidFill>
                  <a:schemeClr val="dk1"/>
                </a:solidFill>
                <a:highlight>
                  <a:srgbClr val="FFFFFF"/>
                </a:highlight>
                <a:uFill>
                  <a:noFill/>
                </a:uFill>
                <a:latin typeface="Lexend"/>
                <a:ea typeface="Lexend"/>
                <a:cs typeface="Lexend"/>
                <a:sym typeface="Lexend"/>
                <a:hlinkClick r:id="rId7">
                  <a:extLst>
                    <a:ext uri="{A12FA001-AC4F-418D-AE19-62706E023703}">
                      <ahyp:hlinkClr val="tx"/>
                    </a:ext>
                  </a:extLst>
                </a:hlinkClick>
              </a:rPr>
              <a:t> </a:t>
            </a:r>
            <a:r>
              <a:rPr lang="nl" sz="2000" u="sng">
                <a:solidFill>
                  <a:srgbClr val="2271B1"/>
                </a:solidFill>
                <a:highlight>
                  <a:srgbClr val="FFFFFF"/>
                </a:highlight>
                <a:latin typeface="Lexend"/>
                <a:ea typeface="Lexend"/>
                <a:cs typeface="Lexend"/>
                <a:sym typeface="Lexend"/>
                <a:hlinkClick r:id="rId8">
                  <a:extLst>
                    <a:ext uri="{A12FA001-AC4F-418D-AE19-62706E023703}">
                      <ahyp:hlinkClr val="tx"/>
                    </a:ext>
                  </a:extLst>
                </a:hlinkClick>
              </a:rPr>
              <a:t>7 mensen uit de Doelgroep</a:t>
            </a:r>
            <a:r>
              <a:rPr lang="nl" sz="2000">
                <a:solidFill>
                  <a:schemeClr val="dk1"/>
                </a:solidFill>
                <a:highlight>
                  <a:srgbClr val="FFFFFF"/>
                </a:highlight>
                <a:latin typeface="Lexend"/>
                <a:ea typeface="Lexend"/>
                <a:cs typeface="Lexend"/>
                <a:sym typeface="Lexend"/>
              </a:rPr>
              <a:t>).</a:t>
            </a:r>
            <a:endParaRPr sz="2000">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Combinaties vinden</a:t>
            </a:r>
            <a:endParaRPr sz="2000">
              <a:latin typeface="Lexend ExtraBold"/>
              <a:ea typeface="Lexend ExtraBold"/>
              <a:cs typeface="Lexend ExtraBold"/>
              <a:sym typeface="Lexend ExtraBold"/>
            </a:endParaRPr>
          </a:p>
        </p:txBody>
      </p:sp>
      <p:sp>
        <p:nvSpPr>
          <p:cNvPr id="146" name="Google Shape;146;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chemeClr val="dk1"/>
                </a:solidFill>
                <a:latin typeface="Lexend"/>
                <a:ea typeface="Lexend"/>
                <a:cs typeface="Lexend"/>
                <a:sym typeface="Lexend"/>
              </a:rPr>
              <a:t>Er zijn verschillende manieren om te komen aan de scores voor de Confrontatiematrix en voor het bedenken van de positieve combinaties en negatieve combinaties:</a:t>
            </a:r>
            <a:endParaRPr sz="1600">
              <a:solidFill>
                <a:schemeClr val="dk1"/>
              </a:solidFill>
              <a:latin typeface="Lexend"/>
              <a:ea typeface="Lexend"/>
              <a:cs typeface="Lexend"/>
              <a:sym typeface="Lexend"/>
            </a:endParaRPr>
          </a:p>
          <a:p>
            <a:pPr indent="-330200" lvl="0" marL="457200" rtl="0" algn="l">
              <a:spcBef>
                <a:spcPts val="1200"/>
              </a:spcBef>
              <a:spcAft>
                <a:spcPts val="0"/>
              </a:spcAft>
              <a:buClr>
                <a:schemeClr val="dk1"/>
              </a:buClr>
              <a:buSzPts val="1600"/>
              <a:buChar char="●"/>
            </a:pPr>
            <a:r>
              <a:rPr b="1" lang="nl" sz="1600">
                <a:solidFill>
                  <a:schemeClr val="dk1"/>
                </a:solidFill>
                <a:latin typeface="Lexend"/>
                <a:ea typeface="Lexend"/>
                <a:cs typeface="Lexend"/>
                <a:sym typeface="Lexend"/>
              </a:rPr>
              <a:t>Zelf invullen</a:t>
            </a:r>
            <a:r>
              <a:rPr lang="nl" sz="1600">
                <a:solidFill>
                  <a:schemeClr val="dk1"/>
                </a:solidFill>
                <a:latin typeface="Lexend"/>
                <a:ea typeface="Lexend"/>
                <a:cs typeface="Lexend"/>
                <a:sym typeface="Lexend"/>
              </a:rPr>
              <a:t>: subjectief, niet zo betrouwbaar.</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b="1" lang="nl" sz="1600">
                <a:solidFill>
                  <a:schemeClr val="dk1"/>
                </a:solidFill>
                <a:latin typeface="Lexend"/>
                <a:ea typeface="Lexend"/>
                <a:cs typeface="Lexend"/>
                <a:sym typeface="Lexend"/>
              </a:rPr>
              <a:t>Met team/ collega's invullen</a:t>
            </a:r>
            <a:r>
              <a:rPr lang="nl" sz="1600">
                <a:solidFill>
                  <a:schemeClr val="dk1"/>
                </a:solidFill>
                <a:latin typeface="Lexend"/>
                <a:ea typeface="Lexend"/>
                <a:cs typeface="Lexend"/>
                <a:sym typeface="Lexend"/>
              </a:rPr>
              <a:t>: objectiever, dus betrouwbaarder.</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b="1" lang="nl" sz="1600">
                <a:solidFill>
                  <a:schemeClr val="dk1"/>
                </a:solidFill>
                <a:latin typeface="Lexend"/>
                <a:ea typeface="Lexend"/>
                <a:cs typeface="Lexend"/>
                <a:sym typeface="Lexend"/>
              </a:rPr>
              <a:t>Met opdrachtgever invullen</a:t>
            </a:r>
            <a:r>
              <a:rPr lang="nl" sz="1600">
                <a:solidFill>
                  <a:schemeClr val="dk1"/>
                </a:solidFill>
                <a:latin typeface="Lexend"/>
                <a:ea typeface="Lexend"/>
                <a:cs typeface="Lexend"/>
                <a:sym typeface="Lexend"/>
              </a:rPr>
              <a:t>: minder objectief dan met een team/ collega's invullen. Voordeel: meer </a:t>
            </a:r>
            <a:r>
              <a:rPr i="1" lang="nl" sz="1600">
                <a:solidFill>
                  <a:schemeClr val="dk1"/>
                </a:solidFill>
                <a:latin typeface="Lexend"/>
                <a:ea typeface="Lexend"/>
                <a:cs typeface="Lexend"/>
                <a:sym typeface="Lexend"/>
              </a:rPr>
              <a:t>draagvlak</a:t>
            </a:r>
            <a:r>
              <a:rPr lang="nl" sz="1600">
                <a:solidFill>
                  <a:schemeClr val="dk1"/>
                </a:solidFill>
                <a:latin typeface="Lexend"/>
                <a:ea typeface="Lexend"/>
                <a:cs typeface="Lexend"/>
                <a:sym typeface="Lexend"/>
              </a:rPr>
              <a:t> voor de gekozen oplossingsrichting.</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b="1" lang="nl" sz="1600">
                <a:solidFill>
                  <a:schemeClr val="dk1"/>
                </a:solidFill>
                <a:latin typeface="Lexend"/>
                <a:ea typeface="Lexend"/>
                <a:cs typeface="Lexend"/>
                <a:sym typeface="Lexend"/>
              </a:rPr>
              <a:t>Met opdrachtgever én team/ collega's invullen</a:t>
            </a:r>
            <a:r>
              <a:rPr lang="nl" sz="1600">
                <a:solidFill>
                  <a:schemeClr val="dk1"/>
                </a:solidFill>
                <a:latin typeface="Lexend"/>
                <a:ea typeface="Lexend"/>
                <a:cs typeface="Lexend"/>
                <a:sym typeface="Lexend"/>
              </a:rPr>
              <a:t>: redelijk objectief én zo creëer je </a:t>
            </a:r>
            <a:r>
              <a:rPr i="1" lang="nl" sz="1600">
                <a:solidFill>
                  <a:schemeClr val="dk1"/>
                </a:solidFill>
                <a:latin typeface="Lexend"/>
                <a:ea typeface="Lexend"/>
                <a:cs typeface="Lexend"/>
                <a:sym typeface="Lexend"/>
              </a:rPr>
              <a:t>draagvlak</a:t>
            </a:r>
            <a:r>
              <a:rPr lang="nl" sz="1600">
                <a:solidFill>
                  <a:schemeClr val="dk1"/>
                </a:solidFill>
                <a:latin typeface="Lexend"/>
                <a:ea typeface="Lexend"/>
                <a:cs typeface="Lexend"/>
                <a:sym typeface="Lexend"/>
              </a:rPr>
              <a:t> voor de gekozen oplossingsrichting.</a:t>
            </a:r>
            <a:endParaRPr sz="1600">
              <a:solidFill>
                <a:schemeClr val="dk1"/>
              </a:solidFill>
              <a:latin typeface="Lexend"/>
              <a:ea typeface="Lexend"/>
              <a:cs typeface="Lexend"/>
              <a:sym typeface="Lexend"/>
            </a:endParaRPr>
          </a:p>
          <a:p>
            <a:pPr indent="0" lvl="0" marL="0" rtl="0" algn="l">
              <a:spcBef>
                <a:spcPts val="1200"/>
              </a:spcBef>
              <a:spcAft>
                <a:spcPts val="0"/>
              </a:spcAft>
              <a:buClr>
                <a:schemeClr val="dk1"/>
              </a:buClr>
              <a:buSzPts val="1100"/>
              <a:buFont typeface="Arial"/>
              <a:buNone/>
            </a:pPr>
            <a:r>
              <a:rPr lang="nl" sz="1600">
                <a:solidFill>
                  <a:schemeClr val="dk1"/>
                </a:solidFill>
                <a:latin typeface="Lexend"/>
                <a:ea typeface="Lexend"/>
                <a:cs typeface="Lexend"/>
                <a:sym typeface="Lexend"/>
              </a:rPr>
              <a:t>Je kunt hierbij eventueel het </a:t>
            </a:r>
            <a:r>
              <a:rPr lang="nl" sz="1600" u="sng">
                <a:solidFill>
                  <a:srgbClr val="0000FF"/>
                </a:solidFill>
                <a:latin typeface="Lexend"/>
                <a:ea typeface="Lexend"/>
                <a:cs typeface="Lexend"/>
                <a:sym typeface="Lexend"/>
                <a:hlinkClick r:id="rId3">
                  <a:extLst>
                    <a:ext uri="{A12FA001-AC4F-418D-AE19-62706E023703}">
                      <ahyp:hlinkClr val="tx"/>
                    </a:ext>
                  </a:extLst>
                </a:hlinkClick>
              </a:rPr>
              <a:t>FSA-model</a:t>
            </a:r>
            <a:r>
              <a:rPr lang="nl" sz="1600">
                <a:solidFill>
                  <a:schemeClr val="dk1"/>
                </a:solidFill>
                <a:latin typeface="Lexend"/>
                <a:ea typeface="Lexend"/>
                <a:cs typeface="Lexend"/>
                <a:sym typeface="Lexend"/>
              </a:rPr>
              <a:t> toepassen.</a:t>
            </a:r>
            <a:endParaRPr sz="1600">
              <a:solidFill>
                <a:schemeClr val="dk1"/>
              </a:solidFill>
              <a:latin typeface="Lexend"/>
              <a:ea typeface="Lexend"/>
              <a:cs typeface="Lexend"/>
              <a:sym typeface="Lexend"/>
            </a:endParaRPr>
          </a:p>
          <a:p>
            <a:pPr indent="0" lvl="0" marL="0" rtl="0" algn="l">
              <a:spcBef>
                <a:spcPts val="1200"/>
              </a:spcBef>
              <a:spcAft>
                <a:spcPts val="1200"/>
              </a:spcAft>
              <a:buNone/>
            </a:pPr>
            <a:r>
              <a:t/>
            </a:r>
            <a:endParaRPr sz="1600">
              <a:solidFill>
                <a:schemeClr val="dk1"/>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6"/>
          <p:cNvPicPr preferRelativeResize="0"/>
          <p:nvPr/>
        </p:nvPicPr>
        <p:blipFill>
          <a:blip r:embed="rId3">
            <a:alphaModFix/>
          </a:blip>
          <a:stretch>
            <a:fillRect/>
          </a:stretch>
        </p:blipFill>
        <p:spPr>
          <a:xfrm>
            <a:off x="4293005" y="609575"/>
            <a:ext cx="4980924" cy="3735701"/>
          </a:xfrm>
          <a:prstGeom prst="rect">
            <a:avLst/>
          </a:prstGeom>
          <a:noFill/>
          <a:ln>
            <a:noFill/>
          </a:ln>
        </p:spPr>
      </p:pic>
      <p:sp>
        <p:nvSpPr>
          <p:cNvPr id="152" name="Google Shape;152;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Doelgroep defini</a:t>
            </a:r>
            <a:r>
              <a:rPr lang="nl" sz="2000">
                <a:latin typeface="Lexend ExtraBold"/>
                <a:ea typeface="Lexend ExtraBold"/>
                <a:cs typeface="Lexend ExtraBold"/>
                <a:sym typeface="Lexend ExtraBold"/>
              </a:rPr>
              <a:t>ëren</a:t>
            </a:r>
            <a:endParaRPr sz="2000">
              <a:latin typeface="Lexend ExtraBold"/>
              <a:ea typeface="Lexend ExtraBold"/>
              <a:cs typeface="Lexend ExtraBold"/>
              <a:sym typeface="Lexend ExtraBold"/>
            </a:endParaRPr>
          </a:p>
        </p:txBody>
      </p:sp>
      <p:sp>
        <p:nvSpPr>
          <p:cNvPr id="153" name="Google Shape;153;p26"/>
          <p:cNvSpPr txBox="1"/>
          <p:nvPr>
            <p:ph idx="1" type="body"/>
          </p:nvPr>
        </p:nvSpPr>
        <p:spPr>
          <a:xfrm>
            <a:off x="311700" y="1031688"/>
            <a:ext cx="4751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b="1" lang="nl" sz="1600">
                <a:solidFill>
                  <a:schemeClr val="dk1"/>
                </a:solidFill>
                <a:latin typeface="Lexend"/>
                <a:ea typeface="Lexend"/>
                <a:cs typeface="Lexend"/>
                <a:sym typeface="Lexend"/>
              </a:rPr>
              <a:t>Segmenteren door te analyseren wie, wie beïnvloedt</a:t>
            </a:r>
            <a:r>
              <a:rPr lang="nl" sz="1600">
                <a:solidFill>
                  <a:schemeClr val="dk1"/>
                </a:solidFill>
                <a:latin typeface="Lexend"/>
                <a:ea typeface="Lexend"/>
                <a:cs typeface="Lexend"/>
                <a:sym typeface="Lexend"/>
              </a:rPr>
              <a:t>: In dit plaatje staat het segment centraal dat het gewenste Gedrag moet gaan vertonen: kopen, solliciteren etc. Eromheen staan degenen die dit segment beïnvloeden, zoals familie en vrienden. Ook familie en vrienden worden beïnvloed door anderen, maar het is niet effectief en efficiënt om de campagne ook specifiek op deze anderen te richten. Elk van deze segmenten heeft enigszins andere kenmerken. </a:t>
            </a:r>
            <a:r>
              <a:rPr b="1" lang="nl" sz="1600">
                <a:solidFill>
                  <a:schemeClr val="dk1"/>
                </a:solidFill>
                <a:latin typeface="Lexend"/>
                <a:ea typeface="Lexend"/>
                <a:cs typeface="Lexend"/>
                <a:sym typeface="Lexend"/>
              </a:rPr>
              <a:t>Met deze typische kenmerken kan elk segment als een unieke Communicatiedoelgroep worden gedefinieerd.</a:t>
            </a:r>
            <a:endParaRPr b="1" sz="1600">
              <a:solidFill>
                <a:schemeClr val="dk1"/>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Doelgroep definiëren mbv ‘Rollen in het Beslissingsproces’ (</a:t>
            </a:r>
            <a:r>
              <a:rPr lang="nl" sz="2000">
                <a:highlight>
                  <a:srgbClr val="FFFFFF"/>
                </a:highlight>
                <a:latin typeface="Lexend ExtraBold"/>
                <a:ea typeface="Lexend ExtraBold"/>
                <a:cs typeface="Lexend ExtraBold"/>
                <a:sym typeface="Lexend ExtraBold"/>
              </a:rPr>
              <a:t>Floor &amp; Van Raaij, 2010, p140)</a:t>
            </a:r>
            <a:endParaRPr sz="2000">
              <a:latin typeface="Lexend ExtraBold"/>
              <a:ea typeface="Lexend ExtraBold"/>
              <a:cs typeface="Lexend ExtraBold"/>
              <a:sym typeface="Lexend ExtraBold"/>
            </a:endParaRPr>
          </a:p>
        </p:txBody>
      </p:sp>
      <p:sp>
        <p:nvSpPr>
          <p:cNvPr id="159" name="Google Shape;159;p27"/>
          <p:cNvSpPr txBox="1"/>
          <p:nvPr>
            <p:ph idx="1" type="body"/>
          </p:nvPr>
        </p:nvSpPr>
        <p:spPr>
          <a:xfrm>
            <a:off x="311700" y="1152475"/>
            <a:ext cx="6331500" cy="3930600"/>
          </a:xfrm>
          <a:prstGeom prst="rect">
            <a:avLst/>
          </a:prstGeom>
        </p:spPr>
        <p:txBody>
          <a:bodyPr anchorCtr="0" anchor="t" bIns="91425" lIns="91425" spcFirstLastPara="1" rIns="91425" wrap="square" tIns="91425">
            <a:noAutofit/>
          </a:bodyPr>
          <a:lstStyle/>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Initiator: </a:t>
            </a:r>
            <a:r>
              <a:rPr lang="nl" sz="1600">
                <a:solidFill>
                  <a:schemeClr val="dk1"/>
                </a:solidFill>
                <a:highlight>
                  <a:srgbClr val="FFFFFF"/>
                </a:highlight>
                <a:latin typeface="Lexend"/>
                <a:ea typeface="Lexend"/>
                <a:cs typeface="Lexend"/>
                <a:sym typeface="Lexend"/>
              </a:rPr>
              <a:t>Stelt de aankoop voor. </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Beïnvloeder</a:t>
            </a:r>
            <a:r>
              <a:rPr lang="nl" sz="1600">
                <a:solidFill>
                  <a:schemeClr val="dk1"/>
                </a:solidFill>
                <a:highlight>
                  <a:srgbClr val="FFFFFF"/>
                </a:highlight>
                <a:latin typeface="Lexend"/>
                <a:ea typeface="Lexend"/>
                <a:cs typeface="Lexend"/>
                <a:sym typeface="Lexend"/>
              </a:rPr>
              <a:t>: Kan het beslissingsproces in een bepaalde richting bijsturen: kan een merk/ product/ vacature voorstellen, afkeuren of goedkeuren. </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Beslisser</a:t>
            </a:r>
            <a:r>
              <a:rPr lang="nl" sz="1600">
                <a:solidFill>
                  <a:schemeClr val="dk1"/>
                </a:solidFill>
                <a:highlight>
                  <a:srgbClr val="FFFFFF"/>
                </a:highlight>
                <a:latin typeface="Lexend"/>
                <a:ea typeface="Lexend"/>
                <a:cs typeface="Lexend"/>
                <a:sym typeface="Lexend"/>
              </a:rPr>
              <a:t>: De persoon die de knoop doorhakt.</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Koper</a:t>
            </a:r>
            <a:r>
              <a:rPr lang="nl" sz="1600">
                <a:solidFill>
                  <a:schemeClr val="dk1"/>
                </a:solidFill>
                <a:highlight>
                  <a:srgbClr val="FFFFFF"/>
                </a:highlight>
                <a:latin typeface="Lexend"/>
                <a:ea typeface="Lexend"/>
                <a:cs typeface="Lexend"/>
                <a:sym typeface="Lexend"/>
              </a:rPr>
              <a:t>: Degene die afrekent.</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Betaler</a:t>
            </a:r>
            <a:r>
              <a:rPr lang="nl" sz="1600">
                <a:solidFill>
                  <a:schemeClr val="dk1"/>
                </a:solidFill>
                <a:highlight>
                  <a:srgbClr val="FFFFFF"/>
                </a:highlight>
                <a:latin typeface="Lexend"/>
                <a:ea typeface="Lexend"/>
                <a:cs typeface="Lexend"/>
                <a:sym typeface="Lexend"/>
              </a:rPr>
              <a:t>: Als iemand bijvoorbeeld een vakantiehuisje huurt voor een vriendenkring, dan is hij d</a:t>
            </a:r>
            <a:r>
              <a:rPr lang="nl" sz="1600">
                <a:solidFill>
                  <a:schemeClr val="dk1"/>
                </a:solidFill>
                <a:highlight>
                  <a:srgbClr val="FFFFFF"/>
                </a:highlight>
                <a:latin typeface="Lexend"/>
                <a:ea typeface="Lexend"/>
                <a:cs typeface="Lexend"/>
                <a:sym typeface="Lexend"/>
              </a:rPr>
              <a:t>e koper.</a:t>
            </a:r>
            <a:r>
              <a:rPr lang="nl" sz="1600">
                <a:solidFill>
                  <a:schemeClr val="dk1"/>
                </a:solidFill>
                <a:highlight>
                  <a:srgbClr val="FFFFFF"/>
                </a:highlight>
                <a:latin typeface="Lexend"/>
                <a:ea typeface="Lexend"/>
                <a:cs typeface="Lexend"/>
                <a:sym typeface="Lexend"/>
              </a:rPr>
              <a:t> Terwijl ieder individuele vriend mede-betaler is.</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Gebruiker</a:t>
            </a:r>
            <a:r>
              <a:rPr lang="nl" sz="1600">
                <a:solidFill>
                  <a:schemeClr val="dk1"/>
                </a:solidFill>
                <a:highlight>
                  <a:srgbClr val="FFFFFF"/>
                </a:highlight>
                <a:latin typeface="Lexend"/>
                <a:ea typeface="Lexend"/>
                <a:cs typeface="Lexend"/>
                <a:sym typeface="Lexend"/>
              </a:rPr>
              <a:t>: Bijvoorbeeld: de koper van een fatbike is de ouder van de gebruiker die erop rijdt. Daarnaast zijn er mede-gebruikers: mensen die achterop zitten en andere verkeersdeelnemers. </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Klager:</a:t>
            </a:r>
            <a:r>
              <a:rPr lang="nl" sz="1600">
                <a:solidFill>
                  <a:schemeClr val="dk1"/>
                </a:solidFill>
                <a:highlight>
                  <a:srgbClr val="FFFFFF"/>
                </a:highlight>
                <a:latin typeface="Lexend"/>
                <a:ea typeface="Lexend"/>
                <a:cs typeface="Lexend"/>
                <a:sym typeface="Lexend"/>
              </a:rPr>
              <a:t> Degene die na aankoop contact opneemt met de verkoper.</a:t>
            </a:r>
            <a:endParaRPr sz="1600">
              <a:solidFill>
                <a:schemeClr val="dk1"/>
              </a:solidFill>
              <a:highlight>
                <a:srgbClr val="FFFFFF"/>
              </a:highlight>
              <a:latin typeface="Lexend"/>
              <a:ea typeface="Lexend"/>
              <a:cs typeface="Lexend"/>
              <a:sym typeface="Lexend"/>
            </a:endParaRPr>
          </a:p>
        </p:txBody>
      </p:sp>
      <p:sp>
        <p:nvSpPr>
          <p:cNvPr id="160" name="Google Shape;160;p27"/>
          <p:cNvSpPr txBox="1"/>
          <p:nvPr/>
        </p:nvSpPr>
        <p:spPr>
          <a:xfrm>
            <a:off x="6643200" y="1248000"/>
            <a:ext cx="2396100" cy="3674100"/>
          </a:xfrm>
          <a:prstGeom prst="rect">
            <a:avLst/>
          </a:prstGeom>
          <a:solidFill>
            <a:srgbClr val="F4CCCC"/>
          </a:solidFill>
          <a:ln>
            <a:noFill/>
          </a:ln>
        </p:spPr>
        <p:txBody>
          <a:bodyPr anchorCtr="0" anchor="ctr" bIns="91425" lIns="91425" spcFirstLastPara="1" rIns="91425" wrap="square" tIns="91425">
            <a:noAutofit/>
          </a:bodyPr>
          <a:lstStyle/>
          <a:p>
            <a:pPr indent="-330200" lvl="0" marL="269999" rtl="0" algn="l">
              <a:spcBef>
                <a:spcPts val="0"/>
              </a:spcBef>
              <a:spcAft>
                <a:spcPts val="0"/>
              </a:spcAft>
              <a:buSzPts val="1600"/>
              <a:buFont typeface="Lexend"/>
              <a:buChar char="●"/>
            </a:pPr>
            <a:r>
              <a:rPr lang="nl" sz="1600">
                <a:solidFill>
                  <a:schemeClr val="dk1"/>
                </a:solidFill>
                <a:highlight>
                  <a:srgbClr val="F4CCCC"/>
                </a:highlight>
                <a:latin typeface="Lexend"/>
                <a:ea typeface="Lexend"/>
                <a:cs typeface="Lexend"/>
                <a:sym typeface="Lexend"/>
              </a:rPr>
              <a:t>Lees</a:t>
            </a:r>
            <a:r>
              <a:rPr lang="nl" sz="1600">
                <a:solidFill>
                  <a:schemeClr val="dk1"/>
                </a:solidFill>
                <a:highlight>
                  <a:srgbClr val="F4CCCC"/>
                </a:highlight>
                <a:uFill>
                  <a:noFill/>
                </a:uFill>
                <a:latin typeface="Lexend"/>
                <a:ea typeface="Lexend"/>
                <a:cs typeface="Lexend"/>
                <a:sym typeface="Lexend"/>
                <a:hlinkClick r:id="rId3">
                  <a:extLst>
                    <a:ext uri="{A12FA001-AC4F-418D-AE19-62706E023703}">
                      <ahyp:hlinkClr val="tx"/>
                    </a:ext>
                  </a:extLst>
                </a:hlinkClick>
              </a:rPr>
              <a:t> </a:t>
            </a:r>
            <a:r>
              <a:rPr lang="nl" sz="1600" u="sng">
                <a:solidFill>
                  <a:srgbClr val="2271B1"/>
                </a:solidFill>
                <a:highlight>
                  <a:srgbClr val="F4CCCC"/>
                </a:highlight>
                <a:latin typeface="Lexend"/>
                <a:ea typeface="Lexend"/>
                <a:cs typeface="Lexend"/>
                <a:sym typeface="Lexend"/>
                <a:hlinkClick r:id="rId4">
                  <a:extLst>
                    <a:ext uri="{A12FA001-AC4F-418D-AE19-62706E023703}">
                      <ahyp:hlinkClr val="tx"/>
                    </a:ext>
                  </a:extLst>
                </a:hlinkClick>
              </a:rPr>
              <a:t>Rollen in het Beslissingsproces</a:t>
            </a:r>
            <a:r>
              <a:rPr lang="nl" sz="1600">
                <a:solidFill>
                  <a:schemeClr val="dk1"/>
                </a:solidFill>
                <a:highlight>
                  <a:srgbClr val="F4CCCC"/>
                </a:highlight>
                <a:latin typeface="Lexend"/>
                <a:ea typeface="Lexend"/>
                <a:cs typeface="Lexend"/>
                <a:sym typeface="Lexend"/>
              </a:rPr>
              <a:t>. </a:t>
            </a:r>
            <a:endParaRPr sz="1600">
              <a:solidFill>
                <a:schemeClr val="dk1"/>
              </a:solidFill>
              <a:highlight>
                <a:srgbClr val="F4CCCC"/>
              </a:highlight>
              <a:latin typeface="Lexend"/>
              <a:ea typeface="Lexend"/>
              <a:cs typeface="Lexend"/>
              <a:sym typeface="Lexend"/>
            </a:endParaRPr>
          </a:p>
          <a:p>
            <a:pPr indent="-330200" lvl="0" marL="269999" rtl="0" algn="l">
              <a:spcBef>
                <a:spcPts val="0"/>
              </a:spcBef>
              <a:spcAft>
                <a:spcPts val="0"/>
              </a:spcAft>
              <a:buSzPts val="1600"/>
              <a:buFont typeface="Lexend"/>
              <a:buChar char="●"/>
            </a:pPr>
            <a:r>
              <a:rPr lang="nl" sz="1600">
                <a:solidFill>
                  <a:schemeClr val="dk1"/>
                </a:solidFill>
                <a:highlight>
                  <a:srgbClr val="F4CCCC"/>
                </a:highlight>
                <a:latin typeface="Lexend"/>
                <a:ea typeface="Lexend"/>
                <a:cs typeface="Lexend"/>
                <a:sym typeface="Lexend"/>
              </a:rPr>
              <a:t>In een Business-to-Business omgeving (B2B) wordt in dit verband meestal gesproken van een</a:t>
            </a:r>
            <a:r>
              <a:rPr lang="nl" sz="1600">
                <a:solidFill>
                  <a:schemeClr val="dk1"/>
                </a:solidFill>
                <a:highlight>
                  <a:srgbClr val="F4CCCC"/>
                </a:highlight>
                <a:uFill>
                  <a:noFill/>
                </a:uFill>
                <a:latin typeface="Lexend"/>
                <a:ea typeface="Lexend"/>
                <a:cs typeface="Lexend"/>
                <a:sym typeface="Lexend"/>
                <a:hlinkClick r:id="rId5">
                  <a:extLst>
                    <a:ext uri="{A12FA001-AC4F-418D-AE19-62706E023703}">
                      <ahyp:hlinkClr val="tx"/>
                    </a:ext>
                  </a:extLst>
                </a:hlinkClick>
              </a:rPr>
              <a:t> </a:t>
            </a:r>
            <a:r>
              <a:rPr lang="nl" sz="1600" u="sng">
                <a:solidFill>
                  <a:srgbClr val="2271B1"/>
                </a:solidFill>
                <a:highlight>
                  <a:srgbClr val="F4CCCC"/>
                </a:highlight>
                <a:latin typeface="Lexend"/>
                <a:ea typeface="Lexend"/>
                <a:cs typeface="Lexend"/>
                <a:sym typeface="Lexend"/>
                <a:hlinkClick r:id="rId6">
                  <a:extLst>
                    <a:ext uri="{A12FA001-AC4F-418D-AE19-62706E023703}">
                      <ahyp:hlinkClr val="tx"/>
                    </a:ext>
                  </a:extLst>
                </a:hlinkClick>
              </a:rPr>
              <a:t>DMU</a:t>
            </a:r>
            <a:r>
              <a:rPr lang="nl" sz="1600">
                <a:solidFill>
                  <a:schemeClr val="dk1"/>
                </a:solidFill>
                <a:highlight>
                  <a:srgbClr val="F4CCCC"/>
                </a:highlight>
                <a:latin typeface="Lexend"/>
                <a:ea typeface="Lexend"/>
                <a:cs typeface="Lexend"/>
                <a:sym typeface="Lexend"/>
              </a:rPr>
              <a:t>: Decision Making Unit.</a:t>
            </a:r>
            <a:endParaRPr sz="1600">
              <a:solidFill>
                <a:schemeClr val="dk1"/>
              </a:solidFill>
              <a:highlight>
                <a:srgbClr val="F4CCCC"/>
              </a:highlight>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Doelgroep definiëren mbv </a:t>
            </a:r>
            <a:endParaRPr sz="2000">
              <a:latin typeface="Lexend ExtraBold"/>
              <a:ea typeface="Lexend ExtraBold"/>
              <a:cs typeface="Lexend ExtraBold"/>
              <a:sym typeface="Lexend ExtraBold"/>
            </a:endParaRPr>
          </a:p>
          <a:p>
            <a:pPr indent="0" lvl="0" marL="0" rtl="0" algn="l">
              <a:spcBef>
                <a:spcPts val="0"/>
              </a:spcBef>
              <a:spcAft>
                <a:spcPts val="0"/>
              </a:spcAft>
              <a:buNone/>
            </a:pPr>
            <a:r>
              <a:rPr lang="nl" sz="2000">
                <a:latin typeface="Lexend ExtraBold"/>
                <a:ea typeface="Lexend ExtraBold"/>
                <a:cs typeface="Lexend ExtraBold"/>
                <a:sym typeface="Lexend ExtraBold"/>
              </a:rPr>
              <a:t>‘</a:t>
            </a:r>
            <a:r>
              <a:rPr lang="nl" sz="2000">
                <a:latin typeface="Lexend ExtraBold"/>
                <a:ea typeface="Lexend ExtraBold"/>
                <a:cs typeface="Lexend ExtraBold"/>
                <a:sym typeface="Lexend ExtraBold"/>
              </a:rPr>
              <a:t>Segmentatie volgens Floor &amp; Van Raaij’</a:t>
            </a:r>
            <a:endParaRPr sz="2000">
              <a:latin typeface="Lexend ExtraBold"/>
              <a:ea typeface="Lexend ExtraBold"/>
              <a:cs typeface="Lexend ExtraBold"/>
              <a:sym typeface="Lexend ExtraBold"/>
            </a:endParaRPr>
          </a:p>
        </p:txBody>
      </p:sp>
      <p:sp>
        <p:nvSpPr>
          <p:cNvPr id="166" name="Google Shape;166;p28"/>
          <p:cNvSpPr txBox="1"/>
          <p:nvPr>
            <p:ph idx="1" type="body"/>
          </p:nvPr>
        </p:nvSpPr>
        <p:spPr>
          <a:xfrm>
            <a:off x="311700" y="1152475"/>
            <a:ext cx="5616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nl" sz="1600" u="sng">
                <a:solidFill>
                  <a:schemeClr val="hlink"/>
                </a:solidFill>
                <a:latin typeface="Lexend"/>
                <a:ea typeface="Lexend"/>
                <a:cs typeface="Lexend"/>
                <a:sym typeface="Lexend"/>
                <a:hlinkClick r:id="rId3"/>
              </a:rPr>
              <a:t>Algemeen niveau</a:t>
            </a:r>
            <a:r>
              <a:rPr lang="nl" sz="1600">
                <a:solidFill>
                  <a:schemeClr val="dk1"/>
                </a:solidFill>
                <a:latin typeface="Lexend"/>
                <a:ea typeface="Lexend"/>
                <a:cs typeface="Lexend"/>
                <a:sym typeface="Lexend"/>
              </a:rPr>
              <a:t> (persoonsgebonden)</a:t>
            </a:r>
            <a:endParaRPr sz="1600">
              <a:solidFill>
                <a:schemeClr val="dk1"/>
              </a:solidFill>
              <a:latin typeface="Lexend"/>
              <a:ea typeface="Lexend"/>
              <a:cs typeface="Lexend"/>
              <a:sym typeface="Lexend"/>
            </a:endParaRPr>
          </a:p>
          <a:p>
            <a:pPr indent="-330200" lvl="0" marL="457200" rtl="0" algn="l">
              <a:lnSpc>
                <a:spcPct val="100000"/>
              </a:lnSpc>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geografische kenmerken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socio-economische kenmerken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psychografische kenmerken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productbezit</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2800"/>
              </a:spcBef>
              <a:spcAft>
                <a:spcPts val="0"/>
              </a:spcAft>
              <a:buNone/>
            </a:pPr>
            <a:r>
              <a:rPr lang="nl" sz="1600" u="sng">
                <a:solidFill>
                  <a:schemeClr val="hlink"/>
                </a:solidFill>
                <a:latin typeface="Lexend"/>
                <a:ea typeface="Lexend"/>
                <a:cs typeface="Lexend"/>
                <a:sym typeface="Lexend"/>
                <a:hlinkClick r:id="rId4"/>
              </a:rPr>
              <a:t>Domeinspecifiek niveau</a:t>
            </a:r>
            <a:r>
              <a:rPr lang="nl" sz="1600">
                <a:solidFill>
                  <a:schemeClr val="dk1"/>
                </a:solidFill>
                <a:latin typeface="Lexend"/>
                <a:ea typeface="Lexend"/>
                <a:cs typeface="Lexend"/>
                <a:sym typeface="Lexend"/>
              </a:rPr>
              <a:t> (productgroepgebonden)</a:t>
            </a:r>
            <a:endParaRPr sz="1600">
              <a:solidFill>
                <a:schemeClr val="dk1"/>
              </a:solidFill>
              <a:latin typeface="Lexend"/>
              <a:ea typeface="Lexend"/>
              <a:cs typeface="Lexend"/>
              <a:sym typeface="Lexend"/>
            </a:endParaRPr>
          </a:p>
          <a:p>
            <a:pPr indent="-330200" lvl="0" marL="457200" rtl="0" algn="l">
              <a:lnSpc>
                <a:spcPct val="100000"/>
              </a:lnSpc>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Betrokkenheid</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Gewenste producteigenschappen en-voordelen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Productbezit en-gebruik</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Aard van het productgebruik</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Momentconsument</a:t>
            </a:r>
            <a:endParaRPr sz="1600">
              <a:latin typeface="Lexend"/>
              <a:ea typeface="Lexend"/>
              <a:cs typeface="Lexend"/>
              <a:sym typeface="Lexend"/>
            </a:endParaRPr>
          </a:p>
        </p:txBody>
      </p:sp>
      <p:sp>
        <p:nvSpPr>
          <p:cNvPr id="167" name="Google Shape;167;p28"/>
          <p:cNvSpPr txBox="1"/>
          <p:nvPr>
            <p:ph idx="2" type="body"/>
          </p:nvPr>
        </p:nvSpPr>
        <p:spPr>
          <a:xfrm>
            <a:off x="6321175" y="1152475"/>
            <a:ext cx="2511300" cy="3416400"/>
          </a:xfrm>
          <a:prstGeom prst="rect">
            <a:avLst/>
          </a:prstGeom>
        </p:spPr>
        <p:txBody>
          <a:bodyPr anchorCtr="0" anchor="t" bIns="91425" lIns="91425" spcFirstLastPara="1" rIns="91425" wrap="square" tIns="91425">
            <a:normAutofit lnSpcReduction="10000"/>
          </a:bodyPr>
          <a:lstStyle/>
          <a:p>
            <a:pPr indent="0" lvl="0" marL="0" rtl="0" algn="l">
              <a:spcBef>
                <a:spcPts val="1200"/>
              </a:spcBef>
              <a:spcAft>
                <a:spcPts val="0"/>
              </a:spcAft>
              <a:buNone/>
            </a:pPr>
            <a:r>
              <a:rPr lang="nl" sz="1600" u="sng">
                <a:solidFill>
                  <a:schemeClr val="accent5"/>
                </a:solidFill>
                <a:latin typeface="Lexend"/>
                <a:ea typeface="Lexend"/>
                <a:cs typeface="Lexend"/>
                <a:sym typeface="Lexend"/>
                <a:hlinkClick r:id="rId5">
                  <a:extLst>
                    <a:ext uri="{A12FA001-AC4F-418D-AE19-62706E023703}">
                      <ahyp:hlinkClr val="tx"/>
                    </a:ext>
                  </a:extLst>
                </a:hlinkClick>
              </a:rPr>
              <a:t>Merkspecifiek niveau</a:t>
            </a:r>
            <a:r>
              <a:rPr lang="nl" sz="1600">
                <a:solidFill>
                  <a:schemeClr val="dk1"/>
                </a:solidFill>
                <a:latin typeface="Lexend"/>
                <a:ea typeface="Lexend"/>
                <a:cs typeface="Lexend"/>
                <a:sym typeface="Lexend"/>
              </a:rPr>
              <a:t> (merkgebonden)</a:t>
            </a:r>
            <a:endParaRPr sz="1600">
              <a:solidFill>
                <a:schemeClr val="dk1"/>
              </a:solidFill>
              <a:latin typeface="Lexend"/>
              <a:ea typeface="Lexend"/>
              <a:cs typeface="Lexend"/>
              <a:sym typeface="Lexend"/>
            </a:endParaRPr>
          </a:p>
          <a:p>
            <a:pPr indent="-330200" lvl="0" marL="457200" rtl="0" algn="l">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merkbekendheid</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attitudes ten aanzien van merken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koopintenties</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koop- en gebruiksgedrag</a:t>
            </a:r>
            <a:endParaRPr sz="1600">
              <a:solidFill>
                <a:srgbClr val="404040"/>
              </a:solidFill>
              <a:highlight>
                <a:srgbClr val="FFFFFF"/>
              </a:highlight>
              <a:latin typeface="Lexend"/>
              <a:ea typeface="Lexend"/>
              <a:cs typeface="Lexend"/>
              <a:sym typeface="Lexend"/>
            </a:endParaRPr>
          </a:p>
          <a:p>
            <a:pPr indent="0" lvl="0" marL="0" rtl="0" algn="l">
              <a:spcBef>
                <a:spcPts val="2800"/>
              </a:spcBef>
              <a:spcAft>
                <a:spcPts val="1200"/>
              </a:spcAft>
              <a:buNone/>
            </a:pPr>
            <a:r>
              <a:t/>
            </a:r>
            <a:endParaRPr sz="1600">
              <a:solidFill>
                <a:schemeClr val="dk1"/>
              </a:solidFill>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29"/>
          <p:cNvPicPr preferRelativeResize="0"/>
          <p:nvPr/>
        </p:nvPicPr>
        <p:blipFill>
          <a:blip r:embed="rId3">
            <a:alphaModFix/>
          </a:blip>
          <a:stretch>
            <a:fillRect/>
          </a:stretch>
        </p:blipFill>
        <p:spPr>
          <a:xfrm>
            <a:off x="3935472" y="1232975"/>
            <a:ext cx="5208528" cy="3910525"/>
          </a:xfrm>
          <a:prstGeom prst="rect">
            <a:avLst/>
          </a:prstGeom>
          <a:noFill/>
          <a:ln>
            <a:noFill/>
          </a:ln>
        </p:spPr>
      </p:pic>
      <p:sp>
        <p:nvSpPr>
          <p:cNvPr id="173" name="Google Shape;173;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Doelgroep definiëren mbv </a:t>
            </a:r>
            <a:endParaRPr sz="2000">
              <a:latin typeface="Lexend ExtraBold"/>
              <a:ea typeface="Lexend ExtraBold"/>
              <a:cs typeface="Lexend ExtraBold"/>
              <a:sym typeface="Lexend ExtraBold"/>
            </a:endParaRPr>
          </a:p>
          <a:p>
            <a:pPr indent="0" lvl="0" marL="0" rtl="0" algn="l">
              <a:spcBef>
                <a:spcPts val="0"/>
              </a:spcBef>
              <a:spcAft>
                <a:spcPts val="0"/>
              </a:spcAft>
              <a:buNone/>
            </a:pPr>
            <a:r>
              <a:rPr lang="nl" sz="2000">
                <a:latin typeface="Lexend ExtraBold"/>
                <a:ea typeface="Lexend ExtraBold"/>
                <a:cs typeface="Lexend ExtraBold"/>
                <a:sym typeface="Lexend ExtraBold"/>
              </a:rPr>
              <a:t>‘Segmentatie volgens Van Ommen &amp; Sterk’</a:t>
            </a:r>
            <a:endParaRPr sz="2000">
              <a:latin typeface="Lexend ExtraBold"/>
              <a:ea typeface="Lexend ExtraBold"/>
              <a:cs typeface="Lexend ExtraBold"/>
              <a:sym typeface="Lexend ExtraBold"/>
            </a:endParaRPr>
          </a:p>
        </p:txBody>
      </p:sp>
      <p:sp>
        <p:nvSpPr>
          <p:cNvPr id="174" name="Google Shape;174;p29"/>
          <p:cNvSpPr txBox="1"/>
          <p:nvPr>
            <p:ph idx="1" type="body"/>
          </p:nvPr>
        </p:nvSpPr>
        <p:spPr>
          <a:xfrm>
            <a:off x="311700" y="1152475"/>
            <a:ext cx="2607300" cy="3416400"/>
          </a:xfrm>
          <a:prstGeom prst="rect">
            <a:avLst/>
          </a:prstGeom>
        </p:spPr>
        <p:txBody>
          <a:bodyPr anchorCtr="0" anchor="t" bIns="91425" lIns="91425" spcFirstLastPara="1" rIns="91425" wrap="square" tIns="91425">
            <a:noAutofit/>
          </a:bodyPr>
          <a:lstStyle/>
          <a:p>
            <a:pPr indent="0" lvl="0" marL="0" rtl="0" algn="l">
              <a:spcBef>
                <a:spcPts val="700"/>
              </a:spcBef>
              <a:spcAft>
                <a:spcPts val="0"/>
              </a:spcAft>
              <a:buNone/>
            </a:pPr>
            <a:r>
              <a:rPr lang="nl" sz="1450" u="sng">
                <a:solidFill>
                  <a:srgbClr val="DB0A2D"/>
                </a:solidFill>
                <a:highlight>
                  <a:srgbClr val="FFFFFF"/>
                </a:highlight>
                <a:hlinkClick r:id="rId4">
                  <a:extLst>
                    <a:ext uri="{A12FA001-AC4F-418D-AE19-62706E023703}">
                      <ahyp:hlinkClr val="tx"/>
                    </a:ext>
                  </a:extLst>
                </a:hlinkClick>
              </a:rPr>
              <a:t>1 Relationele kenmerken</a:t>
            </a:r>
            <a:endParaRPr sz="1450" u="sng">
              <a:solidFill>
                <a:srgbClr val="DB0A2D"/>
              </a:solidFill>
              <a:highlight>
                <a:srgbClr val="FFFFFF"/>
              </a:highlight>
            </a:endParaRPr>
          </a:p>
          <a:p>
            <a:pPr indent="-320675" lvl="0" marL="457200" rtl="0" algn="l">
              <a:spcBef>
                <a:spcPts val="700"/>
              </a:spcBef>
              <a:spcAft>
                <a:spcPts val="0"/>
              </a:spcAft>
              <a:buClr>
                <a:schemeClr val="dk1"/>
              </a:buClr>
              <a:buSzPts val="1450"/>
              <a:buChar char="●"/>
            </a:pPr>
            <a:r>
              <a:rPr lang="nl" sz="1450">
                <a:solidFill>
                  <a:schemeClr val="dk1"/>
                </a:solidFill>
                <a:highlight>
                  <a:srgbClr val="FFFFFF"/>
                </a:highlight>
              </a:rPr>
              <a:t>Aard relatie</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Beeldvorming</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Betrokkenheid</a:t>
            </a:r>
            <a:endParaRPr sz="1450" u="sng">
              <a:solidFill>
                <a:srgbClr val="DB0A2D"/>
              </a:solidFill>
              <a:highlight>
                <a:srgbClr val="FFFFFF"/>
              </a:highlight>
            </a:endParaRPr>
          </a:p>
          <a:p>
            <a:pPr indent="0" lvl="0" marL="0" rtl="0" algn="l">
              <a:spcBef>
                <a:spcPts val="700"/>
              </a:spcBef>
              <a:spcAft>
                <a:spcPts val="0"/>
              </a:spcAft>
              <a:buNone/>
            </a:pPr>
            <a:r>
              <a:rPr lang="nl" sz="1450" u="sng">
                <a:solidFill>
                  <a:srgbClr val="DB0A2D"/>
                </a:solidFill>
                <a:highlight>
                  <a:srgbClr val="FFFFFF"/>
                </a:highlight>
                <a:hlinkClick r:id="rId5">
                  <a:extLst>
                    <a:ext uri="{A12FA001-AC4F-418D-AE19-62706E023703}">
                      <ahyp:hlinkClr val="tx"/>
                    </a:ext>
                  </a:extLst>
                </a:hlinkClick>
              </a:rPr>
              <a:t>2 Profielkenmerken</a:t>
            </a:r>
            <a:endParaRPr sz="1450" u="sng">
              <a:solidFill>
                <a:srgbClr val="DB0A2D"/>
              </a:solidFill>
              <a:highlight>
                <a:srgbClr val="FFFFFF"/>
              </a:highlight>
            </a:endParaRPr>
          </a:p>
          <a:p>
            <a:pPr indent="-320675" lvl="0" marL="457200" rtl="0" algn="l">
              <a:spcBef>
                <a:spcPts val="700"/>
              </a:spcBef>
              <a:spcAft>
                <a:spcPts val="0"/>
              </a:spcAft>
              <a:buClr>
                <a:schemeClr val="dk1"/>
              </a:buClr>
              <a:buSzPts val="1450"/>
              <a:buChar char="●"/>
            </a:pPr>
            <a:r>
              <a:rPr lang="nl" sz="1450">
                <a:solidFill>
                  <a:schemeClr val="dk1"/>
                </a:solidFill>
                <a:highlight>
                  <a:srgbClr val="FFFFFF"/>
                </a:highlight>
              </a:rPr>
              <a:t>Cultureel</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Demografisch</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Geografisch</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Socio-economisch</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Levensstijl</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Maatschappij-</a:t>
            </a:r>
            <a:r>
              <a:rPr lang="nl" sz="1450">
                <a:solidFill>
                  <a:schemeClr val="dk1"/>
                </a:solidFill>
                <a:highlight>
                  <a:srgbClr val="FFFFFF"/>
                </a:highlight>
              </a:rPr>
              <a:t>oriëntatie</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Organisatiegraad</a:t>
            </a:r>
            <a:endParaRPr sz="1450">
              <a:solidFill>
                <a:schemeClr val="dk1"/>
              </a:solidFill>
              <a:highlight>
                <a:srgbClr val="FFFFFF"/>
              </a:highlight>
            </a:endParaRPr>
          </a:p>
          <a:p>
            <a:pPr indent="0" lvl="0" marL="0" rtl="0" algn="l">
              <a:spcBef>
                <a:spcPts val="700"/>
              </a:spcBef>
              <a:spcAft>
                <a:spcPts val="2800"/>
              </a:spcAft>
              <a:buNone/>
            </a:pPr>
            <a:r>
              <a:t/>
            </a:r>
            <a:endParaRPr sz="1450">
              <a:solidFill>
                <a:srgbClr val="404040"/>
              </a:solidFill>
              <a:highlight>
                <a:srgbClr val="FFFFFF"/>
              </a:highlight>
            </a:endParaRPr>
          </a:p>
        </p:txBody>
      </p:sp>
      <p:sp>
        <p:nvSpPr>
          <p:cNvPr id="175" name="Google Shape;175;p29"/>
          <p:cNvSpPr txBox="1"/>
          <p:nvPr>
            <p:ph idx="2" type="body"/>
          </p:nvPr>
        </p:nvSpPr>
        <p:spPr>
          <a:xfrm>
            <a:off x="2567625" y="1232975"/>
            <a:ext cx="2666400" cy="3416400"/>
          </a:xfrm>
          <a:prstGeom prst="rect">
            <a:avLst/>
          </a:prstGeom>
        </p:spPr>
        <p:txBody>
          <a:bodyPr anchorCtr="0" anchor="t" bIns="91425" lIns="91425" spcFirstLastPara="1" rIns="91425" wrap="square" tIns="91425">
            <a:normAutofit lnSpcReduction="20000"/>
          </a:bodyPr>
          <a:lstStyle/>
          <a:p>
            <a:pPr indent="0" lvl="0" marL="0" rtl="0" algn="l">
              <a:spcBef>
                <a:spcPts val="700"/>
              </a:spcBef>
              <a:spcAft>
                <a:spcPts val="0"/>
              </a:spcAft>
              <a:buNone/>
            </a:pPr>
            <a:r>
              <a:rPr lang="nl" sz="1450" u="sng">
                <a:solidFill>
                  <a:srgbClr val="DB0A2D"/>
                </a:solidFill>
                <a:highlight>
                  <a:srgbClr val="FFFFFF"/>
                </a:highlight>
                <a:hlinkClick r:id="rId6">
                  <a:extLst>
                    <a:ext uri="{A12FA001-AC4F-418D-AE19-62706E023703}">
                      <ahyp:hlinkClr val="tx"/>
                    </a:ext>
                  </a:extLst>
                </a:hlinkClick>
              </a:rPr>
              <a:t>3 Communicatieve kenmerken</a:t>
            </a:r>
            <a:endParaRPr sz="1450" u="sng">
              <a:solidFill>
                <a:srgbClr val="DB0A2D"/>
              </a:solidFill>
              <a:highlight>
                <a:srgbClr val="FFFFFF"/>
              </a:highlight>
            </a:endParaRPr>
          </a:p>
          <a:p>
            <a:pPr indent="-320675" lvl="0" marL="457200" rtl="0" algn="l">
              <a:spcBef>
                <a:spcPts val="700"/>
              </a:spcBef>
              <a:spcAft>
                <a:spcPts val="0"/>
              </a:spcAft>
              <a:buClr>
                <a:schemeClr val="dk1"/>
              </a:buClr>
              <a:buSzPts val="1450"/>
              <a:buChar char="●"/>
            </a:pPr>
            <a:r>
              <a:rPr lang="nl" sz="1450">
                <a:solidFill>
                  <a:schemeClr val="dk1"/>
                </a:solidFill>
                <a:highlight>
                  <a:srgbClr val="FFFFFF"/>
                </a:highlight>
              </a:rPr>
              <a:t>Taalvaardigheid</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Mediagebruik</a:t>
            </a:r>
            <a:endParaRPr sz="1450">
              <a:solidFill>
                <a:schemeClr val="dk1"/>
              </a:solidFill>
              <a:highlight>
                <a:srgbClr val="FFFFFF"/>
              </a:highlight>
            </a:endParaRPr>
          </a:p>
          <a:p>
            <a:pPr indent="-320675" lvl="0" marL="457200" rtl="0" algn="l">
              <a:spcBef>
                <a:spcPts val="0"/>
              </a:spcBef>
              <a:spcAft>
                <a:spcPts val="0"/>
              </a:spcAft>
              <a:buClr>
                <a:schemeClr val="dk1"/>
              </a:buClr>
              <a:buSzPts val="1450"/>
              <a:buChar char="●"/>
            </a:pPr>
            <a:r>
              <a:rPr lang="nl" sz="1450">
                <a:solidFill>
                  <a:schemeClr val="dk1"/>
                </a:solidFill>
                <a:highlight>
                  <a:srgbClr val="FFFFFF"/>
                </a:highlight>
              </a:rPr>
              <a:t>Onderlinge communicatie</a:t>
            </a:r>
            <a:endParaRPr sz="1450">
              <a:solidFill>
                <a:schemeClr val="dk1"/>
              </a:solidFill>
              <a:highlight>
                <a:srgbClr val="FFFFFF"/>
              </a:highlight>
            </a:endParaRPr>
          </a:p>
          <a:p>
            <a:pPr indent="0" lvl="0" marL="0" rtl="0" algn="l">
              <a:spcBef>
                <a:spcPts val="700"/>
              </a:spcBef>
              <a:spcAft>
                <a:spcPts val="0"/>
              </a:spcAft>
              <a:buNone/>
            </a:pPr>
            <a:r>
              <a:rPr lang="nl" sz="1450" u="sng">
                <a:solidFill>
                  <a:srgbClr val="DB0A2D"/>
                </a:solidFill>
                <a:highlight>
                  <a:srgbClr val="FFFFFF"/>
                </a:highlight>
                <a:hlinkClick r:id="rId7">
                  <a:extLst>
                    <a:ext uri="{A12FA001-AC4F-418D-AE19-62706E023703}">
                      <ahyp:hlinkClr val="tx"/>
                    </a:ext>
                  </a:extLst>
                </a:hlinkClick>
              </a:rPr>
              <a:t>4 Einddoelgroepen</a:t>
            </a:r>
            <a:endParaRPr sz="1450" u="sng">
              <a:solidFill>
                <a:srgbClr val="DB0A2D"/>
              </a:solidFill>
              <a:highlight>
                <a:srgbClr val="FFFFFF"/>
              </a:highlight>
            </a:endParaRPr>
          </a:p>
          <a:p>
            <a:pPr indent="0" lvl="0" marL="0" rtl="0" algn="l">
              <a:spcBef>
                <a:spcPts val="700"/>
              </a:spcBef>
              <a:spcAft>
                <a:spcPts val="0"/>
              </a:spcAft>
              <a:buNone/>
            </a:pPr>
            <a:r>
              <a:rPr lang="nl" sz="1450">
                <a:solidFill>
                  <a:schemeClr val="dk1"/>
                </a:solidFill>
                <a:highlight>
                  <a:srgbClr val="FFFFFF"/>
                </a:highlight>
              </a:rPr>
              <a:t>Zie illustratie.</a:t>
            </a:r>
            <a:endParaRPr sz="1450">
              <a:solidFill>
                <a:schemeClr val="dk1"/>
              </a:solidFill>
              <a:highlight>
                <a:srgbClr val="FFFFFF"/>
              </a:highlight>
            </a:endParaRPr>
          </a:p>
          <a:p>
            <a:pPr indent="0" lvl="0" marL="0" rtl="0" algn="l">
              <a:spcBef>
                <a:spcPts val="700"/>
              </a:spcBef>
              <a:spcAft>
                <a:spcPts val="0"/>
              </a:spcAft>
              <a:buNone/>
            </a:pPr>
            <a:r>
              <a:rPr lang="nl" sz="1450" u="sng">
                <a:solidFill>
                  <a:srgbClr val="DB0A2D"/>
                </a:solidFill>
                <a:highlight>
                  <a:schemeClr val="lt1"/>
                </a:highlight>
                <a:hlinkClick r:id="rId8">
                  <a:extLst>
                    <a:ext uri="{A12FA001-AC4F-418D-AE19-62706E023703}">
                      <ahyp:hlinkClr val="tx"/>
                    </a:ext>
                  </a:extLst>
                </a:hlinkClick>
              </a:rPr>
              <a:t>5 Intermediairs</a:t>
            </a:r>
            <a:endParaRPr sz="1450" u="sng">
              <a:solidFill>
                <a:srgbClr val="DB0A2D"/>
              </a:solidFill>
              <a:highlight>
                <a:schemeClr val="lt1"/>
              </a:highlight>
            </a:endParaRPr>
          </a:p>
          <a:p>
            <a:pPr indent="0" lvl="0" marL="0" rtl="0" algn="l">
              <a:spcBef>
                <a:spcPts val="700"/>
              </a:spcBef>
              <a:spcAft>
                <a:spcPts val="0"/>
              </a:spcAft>
              <a:buNone/>
            </a:pPr>
            <a:r>
              <a:rPr lang="nl" sz="1450">
                <a:solidFill>
                  <a:schemeClr val="dk1"/>
                </a:solidFill>
                <a:highlight>
                  <a:srgbClr val="FFFFFF"/>
                </a:highlight>
              </a:rPr>
              <a:t>Zie illustratie.</a:t>
            </a:r>
            <a:endParaRPr sz="1450">
              <a:solidFill>
                <a:schemeClr val="dk1"/>
              </a:solidFill>
              <a:highlight>
                <a:srgbClr val="FFFFFF"/>
              </a:highlight>
            </a:endParaRPr>
          </a:p>
          <a:p>
            <a:pPr indent="0" lvl="0" marL="0" rtl="0" algn="l">
              <a:spcBef>
                <a:spcPts val="700"/>
              </a:spcBef>
              <a:spcAft>
                <a:spcPts val="0"/>
              </a:spcAft>
              <a:buNone/>
            </a:pPr>
            <a:r>
              <a:t/>
            </a:r>
            <a:endParaRPr sz="1450" u="sng">
              <a:solidFill>
                <a:srgbClr val="DB0A2D"/>
              </a:solidFill>
              <a:highlight>
                <a:srgbClr val="FFFFFF"/>
              </a:highlight>
            </a:endParaRPr>
          </a:p>
          <a:p>
            <a:pPr indent="0" lvl="0" marL="0" rtl="0" algn="l">
              <a:spcBef>
                <a:spcPts val="7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Persona</a:t>
            </a:r>
            <a:endParaRPr sz="2000">
              <a:latin typeface="Lexend ExtraBold"/>
              <a:ea typeface="Lexend ExtraBold"/>
              <a:cs typeface="Lexend ExtraBold"/>
              <a:sym typeface="Lexend ExtraBold"/>
            </a:endParaRPr>
          </a:p>
        </p:txBody>
      </p:sp>
      <p:sp>
        <p:nvSpPr>
          <p:cNvPr id="181" name="Google Shape;181;p30"/>
          <p:cNvSpPr txBox="1"/>
          <p:nvPr>
            <p:ph idx="1" type="body"/>
          </p:nvPr>
        </p:nvSpPr>
        <p:spPr>
          <a:xfrm>
            <a:off x="311700" y="1152475"/>
            <a:ext cx="3321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PASFOTO van de persona.</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Leeftijd:</a:t>
            </a:r>
            <a:r>
              <a:rPr lang="nl" sz="800">
                <a:solidFill>
                  <a:schemeClr val="dk1"/>
                </a:solidFill>
                <a:latin typeface="Lexend"/>
                <a:ea typeface="Lexend"/>
                <a:cs typeface="Lexend"/>
                <a:sym typeface="Lexend"/>
              </a:rPr>
              <a:t> …</a:t>
            </a:r>
            <a:endParaRPr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Beroep/ studie:</a:t>
            </a:r>
            <a:r>
              <a:rPr lang="nl" sz="800">
                <a:solidFill>
                  <a:schemeClr val="dk1"/>
                </a:solidFill>
                <a:latin typeface="Lexend"/>
                <a:ea typeface="Lexend"/>
                <a:cs typeface="Lexend"/>
                <a:sym typeface="Lexend"/>
              </a:rPr>
              <a:t> …</a:t>
            </a:r>
            <a:endParaRPr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Getrouwd/ samenwonend/ single:</a:t>
            </a:r>
            <a:r>
              <a:rPr lang="nl" sz="800">
                <a:solidFill>
                  <a:schemeClr val="dk1"/>
                </a:solidFill>
                <a:latin typeface="Lexend"/>
                <a:ea typeface="Lexend"/>
                <a:cs typeface="Lexend"/>
                <a:sym typeface="Lexend"/>
              </a:rPr>
              <a:t> …</a:t>
            </a:r>
            <a:endParaRPr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Hobbies:</a:t>
            </a:r>
            <a:r>
              <a:rPr lang="nl" sz="800">
                <a:solidFill>
                  <a:schemeClr val="dk1"/>
                </a:solidFill>
                <a:latin typeface="Lexend"/>
                <a:ea typeface="Lexend"/>
                <a:cs typeface="Lexend"/>
                <a:sym typeface="Lexend"/>
              </a:rPr>
              <a:t> …</a:t>
            </a:r>
            <a:endParaRPr sz="800">
              <a:solidFill>
                <a:schemeClr val="dk1"/>
              </a:solidFill>
              <a:latin typeface="Lexend"/>
              <a:ea typeface="Lexend"/>
              <a:cs typeface="Lexend"/>
              <a:sym typeface="Lexend"/>
            </a:endParaRPr>
          </a:p>
          <a:p>
            <a:pPr indent="0" lvl="0" marL="0" rtl="0" algn="l">
              <a:spcBef>
                <a:spcPts val="0"/>
              </a:spcBef>
              <a:spcAft>
                <a:spcPts val="0"/>
              </a:spcAft>
              <a:buNone/>
            </a:pPr>
            <a:r>
              <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Doelen </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800">
                <a:solidFill>
                  <a:schemeClr val="dk1"/>
                </a:solidFill>
                <a:latin typeface="Lexend"/>
                <a:ea typeface="Lexend"/>
                <a:cs typeface="Lexend"/>
                <a:sym typeface="Lexend"/>
              </a:rPr>
              <a:t>Dingen waarnaar de persona streeft en waaraan het aanbod/ propositie van het merk/ onderwerp uit jouw communicatieplan kan bijdragen. Bijvoorbeeld: </a:t>
            </a:r>
            <a:endParaRPr sz="800">
              <a:solidFill>
                <a:schemeClr val="dk1"/>
              </a:solidFill>
              <a:latin typeface="Lexend"/>
              <a:ea typeface="Lexend"/>
              <a:cs typeface="Lexend"/>
              <a:sym typeface="Lexend"/>
            </a:endParaRPr>
          </a:p>
          <a:p>
            <a:pPr indent="-279400" lvl="0" marL="457200" rtl="0" algn="l">
              <a:spcBef>
                <a:spcPts val="1200"/>
              </a:spcBef>
              <a:spcAft>
                <a:spcPts val="0"/>
              </a:spcAft>
              <a:buClr>
                <a:schemeClr val="dk1"/>
              </a:buClr>
              <a:buSzPts val="800"/>
              <a:buFont typeface="Lexend"/>
              <a:buChar char="●"/>
            </a:pPr>
            <a:r>
              <a:rPr lang="nl" sz="800">
                <a:solidFill>
                  <a:schemeClr val="dk1"/>
                </a:solidFill>
                <a:latin typeface="Lexend"/>
                <a:ea typeface="Lexend"/>
                <a:cs typeface="Lexend"/>
                <a:sym typeface="Lexend"/>
              </a:rPr>
              <a:t>schone was; </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gezonder leven; </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leuke baan; </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etc.</a:t>
            </a:r>
            <a:endParaRPr sz="800">
              <a:solidFill>
                <a:schemeClr val="dk1"/>
              </a:solidFill>
              <a:latin typeface="Lexend"/>
              <a:ea typeface="Lexend"/>
              <a:cs typeface="Lexend"/>
              <a:sym typeface="Lexend"/>
            </a:endParaRPr>
          </a:p>
          <a:p>
            <a:pPr indent="0" lvl="0" marL="0" rtl="0" algn="l">
              <a:spcBef>
                <a:spcPts val="1200"/>
              </a:spcBef>
              <a:spcAft>
                <a:spcPts val="0"/>
              </a:spcAft>
              <a:buClr>
                <a:schemeClr val="dk1"/>
              </a:buClr>
              <a:buSzPts val="1100"/>
              <a:buFont typeface="Arial"/>
              <a:buNone/>
            </a:pPr>
            <a:r>
              <a:rPr b="1" lang="nl" sz="800">
                <a:solidFill>
                  <a:schemeClr val="dk1"/>
                </a:solidFill>
                <a:latin typeface="Lexend"/>
                <a:ea typeface="Lexend"/>
                <a:cs typeface="Lexend"/>
                <a:sym typeface="Lexend"/>
              </a:rPr>
              <a:t>Motivaties </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800">
                <a:solidFill>
                  <a:schemeClr val="dk1"/>
                </a:solidFill>
                <a:latin typeface="Lexend"/>
                <a:ea typeface="Lexend"/>
                <a:cs typeface="Lexend"/>
                <a:sym typeface="Lexend"/>
              </a:rPr>
              <a:t>Wat wil hij/ zij? Waarvoor komt hij/ zij in beweging? </a:t>
            </a:r>
            <a:endParaRPr sz="800">
              <a:solidFill>
                <a:schemeClr val="dk1"/>
              </a:solidFill>
              <a:latin typeface="Lexend"/>
              <a:ea typeface="Lexend"/>
              <a:cs typeface="Lexend"/>
              <a:sym typeface="Lexend"/>
            </a:endParaRPr>
          </a:p>
          <a:p>
            <a:pPr indent="-279400" lvl="0" marL="457200" rtl="0" algn="l">
              <a:spcBef>
                <a:spcPts val="1200"/>
              </a:spcBef>
              <a:spcAft>
                <a:spcPts val="0"/>
              </a:spcAft>
              <a:buClr>
                <a:schemeClr val="dk1"/>
              </a:buClr>
              <a:buSzPts val="800"/>
              <a:buFont typeface="Lexend"/>
              <a:buChar char="●"/>
            </a:pPr>
            <a:r>
              <a:rPr lang="nl" sz="800">
                <a:solidFill>
                  <a:schemeClr val="dk1"/>
                </a:solidFill>
                <a:latin typeface="Lexend"/>
                <a:ea typeface="Lexend"/>
                <a:cs typeface="Lexend"/>
                <a:sym typeface="Lexend"/>
              </a:rPr>
              <a:t>WAAROM wil hij/ zij een schone was/ gezonder leven/ leuke baan/ etc.? </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Wat verstaat hij/ zij onder schoon/ gezond/ leuk/ etc.?</a:t>
            </a:r>
            <a:endParaRPr sz="800">
              <a:solidFill>
                <a:schemeClr val="dk1"/>
              </a:solidFill>
              <a:latin typeface="Lexend"/>
              <a:ea typeface="Lexend"/>
              <a:cs typeface="Lexend"/>
              <a:sym typeface="Lexend"/>
            </a:endParaRPr>
          </a:p>
          <a:p>
            <a:pPr indent="0" lvl="0" marL="0" rtl="0" algn="l">
              <a:spcBef>
                <a:spcPts val="1200"/>
              </a:spcBef>
              <a:spcAft>
                <a:spcPts val="1200"/>
              </a:spcAft>
              <a:buNone/>
            </a:pPr>
            <a:r>
              <a:t/>
            </a:r>
            <a:endParaRPr sz="800">
              <a:latin typeface="Lexend"/>
              <a:ea typeface="Lexend"/>
              <a:cs typeface="Lexend"/>
              <a:sym typeface="Lexend"/>
            </a:endParaRPr>
          </a:p>
        </p:txBody>
      </p:sp>
      <p:sp>
        <p:nvSpPr>
          <p:cNvPr id="182" name="Google Shape;182;p30"/>
          <p:cNvSpPr txBox="1"/>
          <p:nvPr>
            <p:ph idx="2" type="body"/>
          </p:nvPr>
        </p:nvSpPr>
        <p:spPr>
          <a:xfrm>
            <a:off x="3553150" y="593875"/>
            <a:ext cx="5279100" cy="39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Frustraties</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800">
                <a:solidFill>
                  <a:schemeClr val="dk1"/>
                </a:solidFill>
                <a:latin typeface="Lexend"/>
                <a:ea typeface="Lexend"/>
                <a:cs typeface="Lexend"/>
                <a:sym typeface="Lexend"/>
              </a:rPr>
              <a:t>Wat wil hij/ zij niet. Wat zet hem/ haar in beweging om iets te veranderen? Bijvoorbeeld:</a:t>
            </a:r>
            <a:endParaRPr sz="800">
              <a:solidFill>
                <a:schemeClr val="dk1"/>
              </a:solidFill>
              <a:latin typeface="Lexend"/>
              <a:ea typeface="Lexend"/>
              <a:cs typeface="Lexend"/>
              <a:sym typeface="Lexend"/>
            </a:endParaRPr>
          </a:p>
          <a:p>
            <a:pPr indent="-279400" lvl="0" marL="457200" rtl="0" algn="l">
              <a:spcBef>
                <a:spcPts val="1200"/>
              </a:spcBef>
              <a:spcAft>
                <a:spcPts val="0"/>
              </a:spcAft>
              <a:buClr>
                <a:schemeClr val="dk1"/>
              </a:buClr>
              <a:buSzPts val="800"/>
              <a:buFont typeface="Lexend"/>
              <a:buChar char="●"/>
            </a:pPr>
            <a:r>
              <a:rPr lang="nl" sz="800">
                <a:solidFill>
                  <a:schemeClr val="dk1"/>
                </a:solidFill>
                <a:latin typeface="Lexend"/>
                <a:ea typeface="Lexend"/>
                <a:cs typeface="Lexend"/>
                <a:sym typeface="Lexend"/>
              </a:rPr>
              <a:t>wasmiddelen die ik ken ruiken niet lekker/ zijn duur/ zijn milieuvervuilend/ etc.</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gezonde voeding is niet lekker/ duur/ etc.</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sporten is niet leuk, want…</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in mijn huidige baan ontwikkel ik me niet meer/ verdien ik weinig/ ontmoet ik geen interessante mensen/ etc.</a:t>
            </a:r>
            <a:endParaRPr sz="800">
              <a:solidFill>
                <a:schemeClr val="dk1"/>
              </a:solidFill>
              <a:latin typeface="Lexend"/>
              <a:ea typeface="Lexend"/>
              <a:cs typeface="Lexend"/>
              <a:sym typeface="Lexend"/>
            </a:endParaRPr>
          </a:p>
          <a:p>
            <a:pPr indent="0" lvl="0" marL="0" rtl="0" algn="l">
              <a:spcBef>
                <a:spcPts val="1200"/>
              </a:spcBef>
              <a:spcAft>
                <a:spcPts val="0"/>
              </a:spcAft>
              <a:buClr>
                <a:schemeClr val="dk1"/>
              </a:buClr>
              <a:buSzPts val="1100"/>
              <a:buFont typeface="Arial"/>
              <a:buNone/>
            </a:pPr>
            <a:r>
              <a:rPr b="1" lang="nl" sz="800">
                <a:solidFill>
                  <a:schemeClr val="dk1"/>
                </a:solidFill>
                <a:latin typeface="Lexend"/>
                <a:ea typeface="Lexend"/>
                <a:cs typeface="Lexend"/>
                <a:sym typeface="Lexend"/>
              </a:rPr>
              <a:t>Bio</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800">
                <a:solidFill>
                  <a:schemeClr val="dk1"/>
                </a:solidFill>
                <a:latin typeface="Lexend"/>
                <a:ea typeface="Lexend"/>
                <a:cs typeface="Lexend"/>
                <a:sym typeface="Lexend"/>
              </a:rPr>
              <a:t>Korte beschrijving waarmee de persona zich voorstelt als hij/ zij nieuwe mensen ontmoet.</a:t>
            </a:r>
            <a:endParaRPr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b="1" lang="nl" sz="800">
                <a:solidFill>
                  <a:schemeClr val="dk1"/>
                </a:solidFill>
                <a:latin typeface="Lexend"/>
                <a:ea typeface="Lexend"/>
                <a:cs typeface="Lexend"/>
                <a:sym typeface="Lexend"/>
              </a:rPr>
              <a:t>Mensen en Merken</a:t>
            </a:r>
            <a:endParaRPr b="1" sz="800">
              <a:solidFill>
                <a:schemeClr val="dk1"/>
              </a:solidFill>
              <a:latin typeface="Lexend"/>
              <a:ea typeface="Lexend"/>
              <a:cs typeface="Lexend"/>
              <a:sym typeface="Lexend"/>
            </a:endParaRPr>
          </a:p>
          <a:p>
            <a:pPr indent="-279400" lvl="0" marL="457200" rtl="0" algn="l">
              <a:spcBef>
                <a:spcPts val="1200"/>
              </a:spcBef>
              <a:spcAft>
                <a:spcPts val="0"/>
              </a:spcAft>
              <a:buClr>
                <a:schemeClr val="dk1"/>
              </a:buClr>
              <a:buSzPts val="800"/>
              <a:buFont typeface="Lexend"/>
              <a:buChar char="●"/>
            </a:pPr>
            <a:r>
              <a:rPr lang="nl" sz="800">
                <a:solidFill>
                  <a:schemeClr val="dk1"/>
                </a:solidFill>
                <a:latin typeface="Lexend"/>
                <a:ea typeface="Lexend"/>
                <a:cs typeface="Lexend"/>
                <a:sym typeface="Lexend"/>
              </a:rPr>
              <a:t>Mensen die invloed hebben op de persona: vrienden, familie, influencers, helden, etc.</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Merken waarmee de persona zich graag identificeert, die hij/ zij bij hem/ haar vindt passen.</a:t>
            </a:r>
            <a:endParaRPr sz="800">
              <a:solidFill>
                <a:schemeClr val="dk1"/>
              </a:solidFill>
              <a:latin typeface="Lexend"/>
              <a:ea typeface="Lexend"/>
              <a:cs typeface="Lexend"/>
              <a:sym typeface="Lexend"/>
            </a:endParaRPr>
          </a:p>
          <a:p>
            <a:pPr indent="0" lvl="0" marL="0" rtl="0" algn="l">
              <a:spcBef>
                <a:spcPts val="1200"/>
              </a:spcBef>
              <a:spcAft>
                <a:spcPts val="0"/>
              </a:spcAft>
              <a:buClr>
                <a:schemeClr val="dk1"/>
              </a:buClr>
              <a:buSzPts val="1100"/>
              <a:buFont typeface="Arial"/>
              <a:buNone/>
            </a:pPr>
            <a:r>
              <a:rPr b="1" lang="nl" sz="800">
                <a:solidFill>
                  <a:schemeClr val="dk1"/>
                </a:solidFill>
                <a:latin typeface="Lexend"/>
                <a:ea typeface="Lexend"/>
                <a:cs typeface="Lexend"/>
                <a:sym typeface="Lexend"/>
              </a:rPr>
              <a:t>Plaatsen</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800">
                <a:solidFill>
                  <a:schemeClr val="dk1"/>
                </a:solidFill>
                <a:latin typeface="Lexend"/>
                <a:ea typeface="Lexend"/>
                <a:cs typeface="Lexend"/>
                <a:sym typeface="Lexend"/>
              </a:rPr>
              <a:t>Plaatsen (Mogelijke Touchpoints) waar de persona vaak komt, zoals:</a:t>
            </a:r>
            <a:endParaRPr sz="800">
              <a:solidFill>
                <a:schemeClr val="dk1"/>
              </a:solidFill>
              <a:latin typeface="Lexend"/>
              <a:ea typeface="Lexend"/>
              <a:cs typeface="Lexend"/>
              <a:sym typeface="Lexend"/>
            </a:endParaRPr>
          </a:p>
          <a:p>
            <a:pPr indent="-279400" lvl="0" marL="457200" rtl="0" algn="l">
              <a:spcBef>
                <a:spcPts val="1200"/>
              </a:spcBef>
              <a:spcAft>
                <a:spcPts val="0"/>
              </a:spcAft>
              <a:buClr>
                <a:schemeClr val="dk1"/>
              </a:buClr>
              <a:buSzPts val="800"/>
              <a:buFont typeface="Lexend"/>
              <a:buChar char="●"/>
            </a:pPr>
            <a:r>
              <a:rPr lang="nl" sz="800">
                <a:solidFill>
                  <a:schemeClr val="dk1"/>
                </a:solidFill>
                <a:latin typeface="Lexend"/>
                <a:ea typeface="Lexend"/>
                <a:cs typeface="Lexend"/>
                <a:sym typeface="Lexend"/>
              </a:rPr>
              <a:t>Supermarkt</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Fitnessclub</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Buslijn 12</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School</a:t>
            </a:r>
            <a:endParaRPr sz="800">
              <a:solidFill>
                <a:schemeClr val="dk1"/>
              </a:solidFill>
              <a:latin typeface="Lexend"/>
              <a:ea typeface="Lexend"/>
              <a:cs typeface="Lexend"/>
              <a:sym typeface="Lexend"/>
            </a:endParaRPr>
          </a:p>
          <a:p>
            <a:pPr indent="-279400" lvl="0" marL="457200" rtl="0" algn="l">
              <a:spcBef>
                <a:spcPts val="0"/>
              </a:spcBef>
              <a:spcAft>
                <a:spcPts val="0"/>
              </a:spcAft>
              <a:buClr>
                <a:schemeClr val="dk1"/>
              </a:buClr>
              <a:buSzPts val="800"/>
              <a:buFont typeface="Lexend"/>
              <a:buChar char="●"/>
            </a:pPr>
            <a:r>
              <a:rPr lang="nl" sz="800">
                <a:solidFill>
                  <a:schemeClr val="dk1"/>
                </a:solidFill>
                <a:latin typeface="Lexend"/>
                <a:ea typeface="Lexend"/>
                <a:cs typeface="Lexend"/>
                <a:sym typeface="Lexend"/>
              </a:rPr>
              <a:t>Etc.</a:t>
            </a:r>
            <a:endParaRPr sz="800">
              <a:solidFill>
                <a:schemeClr val="dk1"/>
              </a:solidFill>
              <a:latin typeface="Lexend"/>
              <a:ea typeface="Lexend"/>
              <a:cs typeface="Lexend"/>
              <a:sym typeface="Lexend"/>
            </a:endParaRPr>
          </a:p>
          <a:p>
            <a:pPr indent="0" lvl="0" marL="0" rtl="0" algn="l">
              <a:spcBef>
                <a:spcPts val="1200"/>
              </a:spcBef>
              <a:spcAft>
                <a:spcPts val="0"/>
              </a:spcAft>
              <a:buClr>
                <a:schemeClr val="dk1"/>
              </a:buClr>
              <a:buSzPts val="1100"/>
              <a:buFont typeface="Arial"/>
              <a:buNone/>
            </a:pPr>
            <a:r>
              <a:rPr b="1" lang="nl" sz="800">
                <a:solidFill>
                  <a:schemeClr val="dk1"/>
                </a:solidFill>
                <a:latin typeface="Lexend"/>
                <a:ea typeface="Lexend"/>
                <a:cs typeface="Lexend"/>
                <a:sym typeface="Lexend"/>
              </a:rPr>
              <a:t>Media</a:t>
            </a:r>
            <a:endParaRPr b="1" sz="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nl" sz="800">
                <a:solidFill>
                  <a:schemeClr val="dk1"/>
                </a:solidFill>
                <a:latin typeface="Lexend"/>
                <a:ea typeface="Lexend"/>
                <a:cs typeface="Lexend"/>
                <a:sym typeface="Lexend"/>
              </a:rPr>
              <a:t>Concrete media, programma’s, onderwerpen die de persona volgt.</a:t>
            </a:r>
            <a:endParaRPr sz="800">
              <a:solidFill>
                <a:schemeClr val="dk1"/>
              </a:solidFill>
              <a:latin typeface="Lexend"/>
              <a:ea typeface="Lexend"/>
              <a:cs typeface="Lexend"/>
              <a:sym typeface="Lexend"/>
            </a:endParaRPr>
          </a:p>
          <a:p>
            <a:pPr indent="0" lvl="0" marL="0" rtl="0" algn="l">
              <a:spcBef>
                <a:spcPts val="0"/>
              </a:spcBef>
              <a:spcAft>
                <a:spcPts val="1200"/>
              </a:spcAft>
              <a:buNone/>
            </a:pPr>
            <a:r>
              <a:t/>
            </a:r>
            <a:endParaRPr sz="800">
              <a:latin typeface="Lexend"/>
              <a:ea typeface="Lexend"/>
              <a:cs typeface="Lexend"/>
              <a:sym typeface="Lexend"/>
            </a:endParaRPr>
          </a:p>
        </p:txBody>
      </p:sp>
      <p:sp>
        <p:nvSpPr>
          <p:cNvPr id="183" name="Google Shape;183;p30"/>
          <p:cNvSpPr txBox="1"/>
          <p:nvPr/>
        </p:nvSpPr>
        <p:spPr>
          <a:xfrm>
            <a:off x="311700" y="4575632"/>
            <a:ext cx="8520600" cy="3231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nl" sz="900">
                <a:solidFill>
                  <a:schemeClr val="dk1"/>
                </a:solidFill>
                <a:highlight>
                  <a:srgbClr val="F4CCCC"/>
                </a:highlight>
                <a:latin typeface="Lexend"/>
                <a:ea typeface="Lexend"/>
                <a:cs typeface="Lexend"/>
                <a:sym typeface="Lexend"/>
              </a:rPr>
              <a:t>Persona Schetsvel </a:t>
            </a:r>
            <a:r>
              <a:rPr lang="nl" sz="900">
                <a:solidFill>
                  <a:schemeClr val="dk1"/>
                </a:solidFill>
                <a:highlight>
                  <a:srgbClr val="F4CCCC"/>
                </a:highlight>
                <a:latin typeface="Lexend"/>
                <a:ea typeface="Lexend"/>
                <a:cs typeface="Lexend"/>
                <a:sym typeface="Lexend"/>
              </a:rPr>
              <a:t>DOWNLOADEN </a:t>
            </a:r>
            <a:r>
              <a:rPr lang="nl" sz="900" u="sng">
                <a:solidFill>
                  <a:schemeClr val="hlink"/>
                </a:solidFill>
                <a:highlight>
                  <a:srgbClr val="F4CCCC"/>
                </a:highlight>
                <a:latin typeface="Lexend"/>
                <a:ea typeface="Lexend"/>
                <a:cs typeface="Lexend"/>
                <a:sym typeface="Lexend"/>
                <a:hlinkClick r:id="rId3"/>
              </a:rPr>
              <a:t>persona-schetsvel</a:t>
            </a:r>
            <a:endParaRPr sz="900" u="sng">
              <a:solidFill>
                <a:schemeClr val="hlink"/>
              </a:solidFill>
              <a:highlight>
                <a:srgbClr val="F4CCCC"/>
              </a:highlight>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Doelstellingen SMART formuleren</a:t>
            </a:r>
            <a:endParaRPr sz="2000">
              <a:latin typeface="Lexend ExtraBold"/>
              <a:ea typeface="Lexend ExtraBold"/>
              <a:cs typeface="Lexend ExtraBold"/>
              <a:sym typeface="Lexend ExtraBold"/>
            </a:endParaRPr>
          </a:p>
        </p:txBody>
      </p:sp>
      <p:sp>
        <p:nvSpPr>
          <p:cNvPr id="189" name="Google Shape;189;p31"/>
          <p:cNvSpPr txBox="1"/>
          <p:nvPr>
            <p:ph idx="1" type="body"/>
          </p:nvPr>
        </p:nvSpPr>
        <p:spPr>
          <a:xfrm>
            <a:off x="311700" y="4367625"/>
            <a:ext cx="8520600" cy="437400"/>
          </a:xfrm>
          <a:prstGeom prst="rect">
            <a:avLst/>
          </a:prstGeom>
        </p:spPr>
        <p:txBody>
          <a:bodyPr anchorCtr="0" anchor="t" bIns="91425" lIns="91425" spcFirstLastPara="1" rIns="91425" wrap="square" tIns="91425">
            <a:normAutofit lnSpcReduction="20000"/>
          </a:bodyPr>
          <a:lstStyle/>
          <a:p>
            <a:pPr indent="0" lvl="0" marL="0" marR="800100" rtl="0" algn="l">
              <a:lnSpc>
                <a:spcPct val="95000"/>
              </a:lnSpc>
              <a:spcBef>
                <a:spcPts val="2100"/>
              </a:spcBef>
              <a:spcAft>
                <a:spcPts val="2100"/>
              </a:spcAft>
              <a:buSzPts val="1018"/>
              <a:buNone/>
            </a:pPr>
            <a:r>
              <a:rPr lang="nl" sz="1000">
                <a:solidFill>
                  <a:schemeClr val="dk1"/>
                </a:solidFill>
                <a:highlight>
                  <a:srgbClr val="FFFFFF"/>
                </a:highlight>
                <a:latin typeface="Lexend"/>
                <a:ea typeface="Lexend"/>
                <a:cs typeface="Lexend"/>
                <a:sym typeface="Lexend"/>
              </a:rPr>
              <a:t>In het examen wordt je onder andere beoordeeld op je SMART Doelstellingen in </a:t>
            </a:r>
            <a:r>
              <a:rPr i="1" lang="nl" sz="1000">
                <a:solidFill>
                  <a:schemeClr val="dk1"/>
                </a:solidFill>
                <a:highlight>
                  <a:srgbClr val="FFFFFF"/>
                </a:highlight>
                <a:latin typeface="Lexend"/>
                <a:ea typeface="Lexend"/>
                <a:cs typeface="Lexend"/>
                <a:sym typeface="Lexend"/>
              </a:rPr>
              <a:t>Competentie 5 Accountability</a:t>
            </a:r>
            <a:r>
              <a:rPr lang="nl" sz="1000">
                <a:solidFill>
                  <a:schemeClr val="dk1"/>
                </a:solidFill>
                <a:highlight>
                  <a:srgbClr val="FFFFFF"/>
                </a:highlight>
                <a:latin typeface="Lexend"/>
                <a:ea typeface="Lexend"/>
                <a:cs typeface="Lexend"/>
                <a:sym typeface="Lexend"/>
              </a:rPr>
              <a:t>. (Zie</a:t>
            </a:r>
            <a:r>
              <a:rPr lang="nl" sz="1000">
                <a:solidFill>
                  <a:schemeClr val="dk1"/>
                </a:solidFill>
                <a:highlight>
                  <a:srgbClr val="FFFFFF"/>
                </a:highlight>
                <a:uFill>
                  <a:noFill/>
                </a:uFill>
                <a:latin typeface="Lexend"/>
                <a:ea typeface="Lexend"/>
                <a:cs typeface="Lexend"/>
                <a:sym typeface="Lexend"/>
                <a:hlinkClick r:id="rId3">
                  <a:extLst>
                    <a:ext uri="{A12FA001-AC4F-418D-AE19-62706E023703}">
                      <ahyp:hlinkClr val="tx"/>
                    </a:ext>
                  </a:extLst>
                </a:hlinkClick>
              </a:rPr>
              <a:t> </a:t>
            </a:r>
            <a:r>
              <a:rPr lang="nl" sz="1000" u="sng">
                <a:solidFill>
                  <a:srgbClr val="2271B1"/>
                </a:solidFill>
                <a:highlight>
                  <a:srgbClr val="FFFFFF"/>
                </a:highlight>
                <a:latin typeface="Lexend"/>
                <a:ea typeface="Lexend"/>
                <a:cs typeface="Lexend"/>
                <a:sym typeface="Lexend"/>
                <a:hlinkClick r:id="rId4">
                  <a:extLst>
                    <a:ext uri="{A12FA001-AC4F-418D-AE19-62706E023703}">
                      <ahyp:hlinkClr val="tx"/>
                    </a:ext>
                  </a:extLst>
                </a:hlinkClick>
              </a:rPr>
              <a:t>Exameneisen en Beoordeling</a:t>
            </a:r>
            <a:r>
              <a:rPr lang="nl" sz="1000">
                <a:solidFill>
                  <a:schemeClr val="dk1"/>
                </a:solidFill>
                <a:highlight>
                  <a:srgbClr val="FFFFFF"/>
                </a:highlight>
                <a:latin typeface="Lexend"/>
                <a:ea typeface="Lexend"/>
                <a:cs typeface="Lexend"/>
                <a:sym typeface="Lexend"/>
              </a:rPr>
              <a:t>.)</a:t>
            </a:r>
            <a:endParaRPr sz="1000">
              <a:latin typeface="Lexend"/>
              <a:ea typeface="Lexend"/>
              <a:cs typeface="Lexend"/>
              <a:sym typeface="Lexend"/>
            </a:endParaRPr>
          </a:p>
        </p:txBody>
      </p:sp>
      <p:graphicFrame>
        <p:nvGraphicFramePr>
          <p:cNvPr id="190" name="Google Shape;190;p31"/>
          <p:cNvGraphicFramePr/>
          <p:nvPr/>
        </p:nvGraphicFramePr>
        <p:xfrm>
          <a:off x="382200" y="996768"/>
          <a:ext cx="3000000" cy="3000000"/>
        </p:xfrm>
        <a:graphic>
          <a:graphicData uri="http://schemas.openxmlformats.org/drawingml/2006/table">
            <a:tbl>
              <a:tblPr>
                <a:noFill/>
                <a:tableStyleId>{415D5FB9-83EF-4874-AF76-2D5D229AD272}</a:tableStyleId>
              </a:tblPr>
              <a:tblGrid>
                <a:gridCol w="1696675"/>
                <a:gridCol w="6891475"/>
              </a:tblGrid>
              <a:tr h="656425">
                <a:tc>
                  <a:txBody>
                    <a:bodyPr/>
                    <a:lstStyle/>
                    <a:p>
                      <a:pPr indent="0" lvl="0" marL="0" rtl="0" algn="l">
                        <a:spcBef>
                          <a:spcPts val="0"/>
                        </a:spcBef>
                        <a:spcAft>
                          <a:spcPts val="0"/>
                        </a:spcAft>
                        <a:buNone/>
                      </a:pPr>
                      <a:r>
                        <a:rPr lang="nl" sz="1600">
                          <a:latin typeface="Lexend ExtraBold"/>
                          <a:ea typeface="Lexend ExtraBold"/>
                          <a:cs typeface="Lexend ExtraBold"/>
                          <a:sym typeface="Lexend ExtraBold"/>
                        </a:rPr>
                        <a:t>Specifiek</a:t>
                      </a:r>
                      <a:endParaRPr sz="1600">
                        <a:latin typeface="Lexend ExtraBold"/>
                        <a:ea typeface="Lexend ExtraBold"/>
                        <a:cs typeface="Lexend ExtraBold"/>
                        <a:sym typeface="Lexend ExtraBold"/>
                      </a:endParaRPr>
                    </a:p>
                  </a:txBody>
                  <a:tcPr marT="91425" marB="91425" marR="91425" marL="91425"/>
                </a:tc>
                <a:tc>
                  <a:txBody>
                    <a:bodyPr/>
                    <a:lstStyle/>
                    <a:p>
                      <a:pPr indent="0" lvl="0" marL="0" rtl="0" algn="l">
                        <a:spcBef>
                          <a:spcPts val="0"/>
                        </a:spcBef>
                        <a:spcAft>
                          <a:spcPts val="0"/>
                        </a:spcAft>
                        <a:buNone/>
                      </a:pPr>
                      <a:r>
                        <a:rPr lang="nl" sz="1600">
                          <a:latin typeface="Lexend"/>
                          <a:ea typeface="Lexend"/>
                          <a:cs typeface="Lexend"/>
                          <a:sym typeface="Lexend"/>
                        </a:rPr>
                        <a:t>Eén Communicatiedoelstelling per Communicatie-effect: verandering in ofwel Kennis, ofwel Houding, ofwel Gedrag bij de Doelgroep.</a:t>
                      </a:r>
                      <a:endParaRPr sz="1600">
                        <a:latin typeface="Lexend"/>
                        <a:ea typeface="Lexend"/>
                        <a:cs typeface="Lexend"/>
                        <a:sym typeface="Lexend"/>
                      </a:endParaRPr>
                    </a:p>
                  </a:txBody>
                  <a:tcPr marT="91425" marB="91425" marR="91425" marL="91425"/>
                </a:tc>
              </a:tr>
              <a:tr h="339300">
                <a:tc>
                  <a:txBody>
                    <a:bodyPr/>
                    <a:lstStyle/>
                    <a:p>
                      <a:pPr indent="0" lvl="0" marL="0" rtl="0" algn="l">
                        <a:spcBef>
                          <a:spcPts val="0"/>
                        </a:spcBef>
                        <a:spcAft>
                          <a:spcPts val="0"/>
                        </a:spcAft>
                        <a:buNone/>
                      </a:pPr>
                      <a:r>
                        <a:rPr lang="nl" sz="1600">
                          <a:latin typeface="Lexend ExtraBold"/>
                          <a:ea typeface="Lexend ExtraBold"/>
                          <a:cs typeface="Lexend ExtraBold"/>
                          <a:sym typeface="Lexend ExtraBold"/>
                        </a:rPr>
                        <a:t>Meetbaar</a:t>
                      </a:r>
                      <a:endParaRPr sz="1600">
                        <a:latin typeface="Lexend ExtraBold"/>
                        <a:ea typeface="Lexend ExtraBold"/>
                        <a:cs typeface="Lexend ExtraBold"/>
                        <a:sym typeface="Lexend ExtraBold"/>
                      </a:endParaRPr>
                    </a:p>
                  </a:txBody>
                  <a:tcPr marT="91425" marB="91425" marR="91425" marL="91425"/>
                </a:tc>
                <a:tc>
                  <a:txBody>
                    <a:bodyPr/>
                    <a:lstStyle/>
                    <a:p>
                      <a:pPr indent="0" lvl="0" marL="0" rtl="0" algn="l">
                        <a:spcBef>
                          <a:spcPts val="0"/>
                        </a:spcBef>
                        <a:spcAft>
                          <a:spcPts val="0"/>
                        </a:spcAft>
                        <a:buNone/>
                      </a:pPr>
                      <a:r>
                        <a:rPr lang="nl" sz="1600">
                          <a:latin typeface="Lexend"/>
                          <a:ea typeface="Lexend"/>
                          <a:cs typeface="Lexend"/>
                          <a:sym typeface="Lexend"/>
                        </a:rPr>
                        <a:t>Geef aan hoe je gaat meten of het Communicatie-effect bereikt is.</a:t>
                      </a:r>
                      <a:endParaRPr sz="1600">
                        <a:latin typeface="Lexend"/>
                        <a:ea typeface="Lexend"/>
                        <a:cs typeface="Lexend"/>
                        <a:sym typeface="Lexend"/>
                      </a:endParaRPr>
                    </a:p>
                  </a:txBody>
                  <a:tcPr marT="91425" marB="91425" marR="91425" marL="91425"/>
                </a:tc>
              </a:tr>
              <a:tr h="554225">
                <a:tc>
                  <a:txBody>
                    <a:bodyPr/>
                    <a:lstStyle/>
                    <a:p>
                      <a:pPr indent="0" lvl="0" marL="0" rtl="0" algn="l">
                        <a:spcBef>
                          <a:spcPts val="0"/>
                        </a:spcBef>
                        <a:spcAft>
                          <a:spcPts val="0"/>
                        </a:spcAft>
                        <a:buNone/>
                      </a:pPr>
                      <a:r>
                        <a:rPr lang="nl" sz="1600">
                          <a:latin typeface="Lexend ExtraBold"/>
                          <a:ea typeface="Lexend ExtraBold"/>
                          <a:cs typeface="Lexend ExtraBold"/>
                          <a:sym typeface="Lexend ExtraBold"/>
                        </a:rPr>
                        <a:t>Acceptabel</a:t>
                      </a:r>
                      <a:endParaRPr sz="1600">
                        <a:latin typeface="Lexend ExtraBold"/>
                        <a:ea typeface="Lexend ExtraBold"/>
                        <a:cs typeface="Lexend ExtraBold"/>
                        <a:sym typeface="Lexend ExtraBold"/>
                      </a:endParaRPr>
                    </a:p>
                  </a:txBody>
                  <a:tcPr marT="91425" marB="91425" marR="91425" marL="91425"/>
                </a:tc>
                <a:tc>
                  <a:txBody>
                    <a:bodyPr/>
                    <a:lstStyle/>
                    <a:p>
                      <a:pPr indent="0" lvl="0" marL="0" rtl="0" algn="l">
                        <a:spcBef>
                          <a:spcPts val="0"/>
                        </a:spcBef>
                        <a:spcAft>
                          <a:spcPts val="0"/>
                        </a:spcAft>
                        <a:buNone/>
                      </a:pPr>
                      <a:r>
                        <a:rPr lang="nl" sz="1600">
                          <a:solidFill>
                            <a:schemeClr val="dk1"/>
                          </a:solidFill>
                          <a:latin typeface="Lexend"/>
                          <a:ea typeface="Lexend"/>
                          <a:cs typeface="Lexend"/>
                          <a:sym typeface="Lexend"/>
                        </a:rPr>
                        <a:t>Communicatiedoelstelling moet bijdragen aan bereiken </a:t>
                      </a:r>
                      <a:r>
                        <a:rPr lang="nl" sz="1600" u="sng">
                          <a:solidFill>
                            <a:schemeClr val="hlink"/>
                          </a:solidFill>
                          <a:latin typeface="Lexend"/>
                          <a:ea typeface="Lexend"/>
                          <a:cs typeface="Lexend"/>
                          <a:sym typeface="Lexend"/>
                          <a:hlinkClick r:id="rId5"/>
                        </a:rPr>
                        <a:t>Beleidsdoelstellingen</a:t>
                      </a:r>
                      <a:r>
                        <a:rPr lang="nl" sz="1600">
                          <a:solidFill>
                            <a:schemeClr val="dk1"/>
                          </a:solidFill>
                          <a:latin typeface="Lexend"/>
                          <a:ea typeface="Lexend"/>
                          <a:cs typeface="Lexend"/>
                          <a:sym typeface="Lexend"/>
                        </a:rPr>
                        <a:t>.</a:t>
                      </a:r>
                      <a:endParaRPr sz="1600">
                        <a:latin typeface="Lexend"/>
                        <a:ea typeface="Lexend"/>
                        <a:cs typeface="Lexend"/>
                        <a:sym typeface="Lexend"/>
                      </a:endParaRPr>
                    </a:p>
                  </a:txBody>
                  <a:tcPr marT="91425" marB="91425" marR="91425" marL="91425"/>
                </a:tc>
              </a:tr>
              <a:tr h="499100">
                <a:tc>
                  <a:txBody>
                    <a:bodyPr/>
                    <a:lstStyle/>
                    <a:p>
                      <a:pPr indent="0" lvl="0" marL="0" rtl="0" algn="l">
                        <a:spcBef>
                          <a:spcPts val="0"/>
                        </a:spcBef>
                        <a:spcAft>
                          <a:spcPts val="0"/>
                        </a:spcAft>
                        <a:buNone/>
                      </a:pPr>
                      <a:r>
                        <a:rPr lang="nl" sz="1600">
                          <a:latin typeface="Lexend ExtraBold"/>
                          <a:ea typeface="Lexend ExtraBold"/>
                          <a:cs typeface="Lexend ExtraBold"/>
                          <a:sym typeface="Lexend ExtraBold"/>
                        </a:rPr>
                        <a:t>Realistisch</a:t>
                      </a:r>
                      <a:endParaRPr sz="1600">
                        <a:latin typeface="Lexend ExtraBold"/>
                        <a:ea typeface="Lexend ExtraBold"/>
                        <a:cs typeface="Lexend ExtraBold"/>
                        <a:sym typeface="Lexend ExtraBold"/>
                      </a:endParaRPr>
                    </a:p>
                  </a:txBody>
                  <a:tcPr marT="91425" marB="91425" marR="91425" marL="91425"/>
                </a:tc>
                <a:tc>
                  <a:txBody>
                    <a:bodyPr/>
                    <a:lstStyle/>
                    <a:p>
                      <a:pPr indent="0" lvl="0" marL="0" rtl="0" algn="l">
                        <a:spcBef>
                          <a:spcPts val="0"/>
                        </a:spcBef>
                        <a:spcAft>
                          <a:spcPts val="0"/>
                        </a:spcAft>
                        <a:buNone/>
                      </a:pPr>
                      <a:r>
                        <a:rPr lang="nl" sz="1600">
                          <a:latin typeface="Lexend"/>
                          <a:ea typeface="Lexend"/>
                          <a:cs typeface="Lexend"/>
                          <a:sym typeface="Lexend"/>
                        </a:rPr>
                        <a:t>Het g</a:t>
                      </a:r>
                      <a:r>
                        <a:rPr lang="nl" sz="1600">
                          <a:latin typeface="Lexend"/>
                          <a:ea typeface="Lexend"/>
                          <a:cs typeface="Lexend"/>
                          <a:sym typeface="Lexend"/>
                        </a:rPr>
                        <a:t>ewenste Communicatie-effect moeten niet onrealistisch hoog zijn. </a:t>
                      </a:r>
                      <a:endParaRPr sz="1600">
                        <a:latin typeface="Lexend"/>
                        <a:ea typeface="Lexend"/>
                        <a:cs typeface="Lexend"/>
                        <a:sym typeface="Lexend"/>
                      </a:endParaRPr>
                    </a:p>
                  </a:txBody>
                  <a:tcPr marT="91425" marB="91425" marR="91425" marL="91425"/>
                </a:tc>
              </a:tr>
              <a:tr h="464300">
                <a:tc>
                  <a:txBody>
                    <a:bodyPr/>
                    <a:lstStyle/>
                    <a:p>
                      <a:pPr indent="0" lvl="0" marL="0" rtl="0" algn="l">
                        <a:spcBef>
                          <a:spcPts val="0"/>
                        </a:spcBef>
                        <a:spcAft>
                          <a:spcPts val="0"/>
                        </a:spcAft>
                        <a:buNone/>
                      </a:pPr>
                      <a:r>
                        <a:rPr lang="nl" sz="1600">
                          <a:latin typeface="Lexend ExtraBold"/>
                          <a:ea typeface="Lexend ExtraBold"/>
                          <a:cs typeface="Lexend ExtraBold"/>
                          <a:sym typeface="Lexend ExtraBold"/>
                        </a:rPr>
                        <a:t>Tijdgebonden</a:t>
                      </a:r>
                      <a:endParaRPr sz="1600">
                        <a:latin typeface="Lexend ExtraBold"/>
                        <a:ea typeface="Lexend ExtraBold"/>
                        <a:cs typeface="Lexend ExtraBold"/>
                        <a:sym typeface="Lexend ExtraBold"/>
                      </a:endParaRPr>
                    </a:p>
                  </a:txBody>
                  <a:tcPr marT="91425" marB="91425" marR="91425" marL="91425"/>
                </a:tc>
                <a:tc>
                  <a:txBody>
                    <a:bodyPr/>
                    <a:lstStyle/>
                    <a:p>
                      <a:pPr indent="0" lvl="0" marL="0" rtl="0" algn="l">
                        <a:spcBef>
                          <a:spcPts val="0"/>
                        </a:spcBef>
                        <a:spcAft>
                          <a:spcPts val="0"/>
                        </a:spcAft>
                        <a:buNone/>
                      </a:pPr>
                      <a:r>
                        <a:rPr lang="nl" sz="1600">
                          <a:latin typeface="Lexend"/>
                          <a:ea typeface="Lexend"/>
                          <a:cs typeface="Lexend"/>
                          <a:sym typeface="Lexend"/>
                        </a:rPr>
                        <a:t>Na de Campagne, of na de confrontatie met het Communicatiemiddel, moet het Communicatie-effect bereikt zijn.</a:t>
                      </a:r>
                      <a:endParaRPr sz="1600">
                        <a:latin typeface="Lexend"/>
                        <a:ea typeface="Lexend"/>
                        <a:cs typeface="Lexend"/>
                        <a:sym typeface="Lexend"/>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Voorbeeld SMART geformuleerde Communicatiedoelstellingen</a:t>
            </a:r>
            <a:endParaRPr sz="2000">
              <a:latin typeface="Lexend ExtraBold"/>
              <a:ea typeface="Lexend ExtraBold"/>
              <a:cs typeface="Lexend ExtraBold"/>
              <a:sym typeface="Lexend ExtraBold"/>
            </a:endParaRPr>
          </a:p>
        </p:txBody>
      </p:sp>
      <p:sp>
        <p:nvSpPr>
          <p:cNvPr id="196" name="Google Shape;196;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Op 1 september blijkt uit een enquête onder de doelgroep* dat de helft </a:t>
            </a:r>
            <a:r>
              <a:rPr i="1" lang="nl" sz="1600">
                <a:solidFill>
                  <a:schemeClr val="dk1"/>
                </a:solidFill>
                <a:latin typeface="Lexend"/>
                <a:ea typeface="Lexend"/>
                <a:cs typeface="Lexend"/>
                <a:sym typeface="Lexend"/>
              </a:rPr>
              <a:t>weet</a:t>
            </a:r>
            <a:r>
              <a:rPr lang="nl" sz="1600">
                <a:solidFill>
                  <a:schemeClr val="dk1"/>
                </a:solidFill>
                <a:latin typeface="Lexend"/>
                <a:ea typeface="Lexend"/>
                <a:cs typeface="Lexend"/>
                <a:sym typeface="Lexend"/>
              </a:rPr>
              <a:t> dat</a:t>
            </a:r>
            <a:r>
              <a:rPr lang="nl" sz="1600">
                <a:solidFill>
                  <a:schemeClr val="dk1"/>
                </a:solidFill>
                <a:uFill>
                  <a:noFill/>
                </a:uFill>
                <a:latin typeface="Lexend"/>
                <a:ea typeface="Lexend"/>
                <a:cs typeface="Lexend"/>
                <a:sym typeface="Lexend"/>
                <a:hlinkClick r:id="rId3">
                  <a:extLst>
                    <a:ext uri="{A12FA001-AC4F-418D-AE19-62706E023703}">
                      <ahyp:hlinkClr val="tx"/>
                    </a:ext>
                  </a:extLst>
                </a:hlinkClick>
              </a:rPr>
              <a:t> </a:t>
            </a:r>
            <a:r>
              <a:rPr lang="nl" sz="1600" u="sng">
                <a:solidFill>
                  <a:schemeClr val="hlink"/>
                </a:solidFill>
                <a:latin typeface="Lexend"/>
                <a:ea typeface="Lexend"/>
                <a:cs typeface="Lexend"/>
                <a:sym typeface="Lexend"/>
                <a:hlinkClick r:id="rId4"/>
              </a:rPr>
              <a:t>Mammy Suri</a:t>
            </a:r>
            <a:r>
              <a:rPr lang="nl" sz="1600" u="sng">
                <a:solidFill>
                  <a:schemeClr val="hlink"/>
                </a:solidFill>
                <a:latin typeface="Lexend"/>
                <a:ea typeface="Lexend"/>
                <a:cs typeface="Lexend"/>
                <a:sym typeface="Lexend"/>
              </a:rPr>
              <a:t> </a:t>
            </a:r>
            <a:r>
              <a:rPr lang="nl" sz="1600">
                <a:solidFill>
                  <a:schemeClr val="dk1"/>
                </a:solidFill>
                <a:latin typeface="Lexend"/>
                <a:ea typeface="Lexend"/>
                <a:cs typeface="Lexend"/>
                <a:sym typeface="Lexend"/>
              </a:rPr>
              <a:t>staat voor </a:t>
            </a:r>
            <a:r>
              <a:rPr i="1" lang="nl" sz="1600">
                <a:solidFill>
                  <a:schemeClr val="dk1"/>
                </a:solidFill>
                <a:latin typeface="Lexend"/>
                <a:ea typeface="Lexend"/>
                <a:cs typeface="Lexend"/>
                <a:sym typeface="Lexend"/>
              </a:rPr>
              <a:t>originele Surinaamse ingrediënten</a:t>
            </a:r>
            <a:r>
              <a:rPr lang="nl" sz="1600">
                <a:solidFill>
                  <a:schemeClr val="dk1"/>
                </a:solidFill>
                <a:latin typeface="Lexend"/>
                <a:ea typeface="Lexend"/>
                <a:cs typeface="Lexend"/>
                <a:sym typeface="Lexend"/>
              </a:rPr>
              <a:t> en </a:t>
            </a:r>
            <a:r>
              <a:rPr i="1" lang="nl" sz="1600">
                <a:solidFill>
                  <a:schemeClr val="dk1"/>
                </a:solidFill>
                <a:latin typeface="Lexend"/>
                <a:ea typeface="Lexend"/>
                <a:cs typeface="Lexend"/>
                <a:sym typeface="Lexend"/>
              </a:rPr>
              <a:t>authenticiteit</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Op 1 september blijkt uit een enquête onder de doelgroep* dat een kwart van de mensen uit de doelgroep een </a:t>
            </a:r>
            <a:r>
              <a:rPr i="1" lang="nl" sz="1600">
                <a:solidFill>
                  <a:schemeClr val="dk1"/>
                </a:solidFill>
                <a:latin typeface="Lexend"/>
                <a:ea typeface="Lexend"/>
                <a:cs typeface="Lexend"/>
                <a:sym typeface="Lexend"/>
              </a:rPr>
              <a:t>positief gevoel</a:t>
            </a:r>
            <a:r>
              <a:rPr lang="nl" sz="1600">
                <a:solidFill>
                  <a:schemeClr val="dk1"/>
                </a:solidFill>
                <a:latin typeface="Lexend"/>
                <a:ea typeface="Lexend"/>
                <a:cs typeface="Lexend"/>
                <a:sym typeface="Lexend"/>
              </a:rPr>
              <a:t> heeft bij Mammy Suri, doordat ze het een </a:t>
            </a:r>
            <a:r>
              <a:rPr i="1" lang="nl" sz="1600">
                <a:solidFill>
                  <a:schemeClr val="dk1"/>
                </a:solidFill>
                <a:latin typeface="Lexend"/>
                <a:ea typeface="Lexend"/>
                <a:cs typeface="Lexend"/>
                <a:sym typeface="Lexend"/>
              </a:rPr>
              <a:t>goed alternatief</a:t>
            </a:r>
            <a:r>
              <a:rPr lang="nl" sz="1600">
                <a:solidFill>
                  <a:schemeClr val="dk1"/>
                </a:solidFill>
                <a:latin typeface="Lexend"/>
                <a:ea typeface="Lexend"/>
                <a:cs typeface="Lexend"/>
                <a:sym typeface="Lexend"/>
              </a:rPr>
              <a:t> vinden voor processed food en/ of dat ze vinden dat het zorgt voor </a:t>
            </a:r>
            <a:r>
              <a:rPr i="1" lang="nl" sz="1600">
                <a:solidFill>
                  <a:schemeClr val="dk1"/>
                </a:solidFill>
                <a:latin typeface="Lexend"/>
                <a:ea typeface="Lexend"/>
                <a:cs typeface="Lexend"/>
                <a:sym typeface="Lexend"/>
              </a:rPr>
              <a:t>variatie</a:t>
            </a:r>
            <a:r>
              <a:rPr lang="nl" sz="1600">
                <a:solidFill>
                  <a:schemeClr val="dk1"/>
                </a:solidFill>
                <a:latin typeface="Lexend"/>
                <a:ea typeface="Lexend"/>
                <a:cs typeface="Lexend"/>
                <a:sym typeface="Lexend"/>
              </a:rPr>
              <a:t> in het eten.</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Op 1 september blijkt uit onze administratie dat één op de 10 mensen uit de doelgroep* de site heeft bezocht en/ of een product heeft gekocht van Mammy Suri.</a:t>
            </a:r>
            <a:endParaRPr sz="1600">
              <a:solidFill>
                <a:schemeClr val="dk1"/>
              </a:solidFill>
              <a:latin typeface="Lexend"/>
              <a:ea typeface="Lexend"/>
              <a:cs typeface="Lexend"/>
              <a:sym typeface="Lexend"/>
            </a:endParaRPr>
          </a:p>
          <a:p>
            <a:pPr indent="0" lvl="0" marL="0" rtl="0" algn="l">
              <a:spcBef>
                <a:spcPts val="1200"/>
              </a:spcBef>
              <a:spcAft>
                <a:spcPts val="1200"/>
              </a:spcAft>
              <a:buNone/>
            </a:pPr>
            <a:r>
              <a:rPr lang="nl" sz="1600">
                <a:solidFill>
                  <a:schemeClr val="dk1"/>
                </a:solidFill>
                <a:latin typeface="Lexend"/>
                <a:ea typeface="Lexend"/>
                <a:cs typeface="Lexend"/>
                <a:sym typeface="Lexend"/>
              </a:rPr>
              <a:t>*Beschrijf de Communicatiedoelgroep zo specifiek mogelijk, maak liefst een Persona. Zie</a:t>
            </a:r>
            <a:r>
              <a:rPr lang="nl" sz="1600">
                <a:solidFill>
                  <a:schemeClr val="dk1"/>
                </a:solidFill>
                <a:uFill>
                  <a:noFill/>
                </a:uFill>
                <a:latin typeface="Lexend"/>
                <a:ea typeface="Lexend"/>
                <a:cs typeface="Lexend"/>
                <a:sym typeface="Lexend"/>
                <a:hlinkClick r:id="rId5">
                  <a:extLst>
                    <a:ext uri="{A12FA001-AC4F-418D-AE19-62706E023703}">
                      <ahyp:hlinkClr val="tx"/>
                    </a:ext>
                  </a:extLst>
                </a:hlinkClick>
              </a:rPr>
              <a:t> </a:t>
            </a:r>
            <a:r>
              <a:rPr lang="nl" sz="1600" u="sng">
                <a:solidFill>
                  <a:schemeClr val="hlink"/>
                </a:solidFill>
                <a:latin typeface="Lexend"/>
                <a:ea typeface="Lexend"/>
                <a:cs typeface="Lexend"/>
                <a:sym typeface="Lexend"/>
                <a:hlinkClick r:id="rId6"/>
              </a:rPr>
              <a:t>Doelgroep definiëren</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In je Scriptie</a:t>
            </a:r>
            <a:endParaRPr sz="2000">
              <a:latin typeface="Lexend ExtraBold"/>
              <a:ea typeface="Lexend ExtraBold"/>
              <a:cs typeface="Lexend ExtraBold"/>
              <a:sym typeface="Lexend ExtraBold"/>
            </a:endParaRPr>
          </a:p>
        </p:txBody>
      </p:sp>
      <p:sp>
        <p:nvSpPr>
          <p:cNvPr id="202" name="Google Shape;202;p33"/>
          <p:cNvSpPr txBox="1"/>
          <p:nvPr>
            <p:ph idx="1" type="body"/>
          </p:nvPr>
        </p:nvSpPr>
        <p:spPr>
          <a:xfrm>
            <a:off x="311700" y="934067"/>
            <a:ext cx="6273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nl" sz="1600">
                <a:solidFill>
                  <a:schemeClr val="dk1"/>
                </a:solidFill>
                <a:latin typeface="Lexend"/>
                <a:ea typeface="Lexend"/>
                <a:cs typeface="Lexend"/>
                <a:sym typeface="Lexend"/>
              </a:rPr>
              <a:t>Z</a:t>
            </a:r>
            <a:r>
              <a:rPr lang="nl" sz="1600">
                <a:solidFill>
                  <a:schemeClr val="dk1"/>
                </a:solidFill>
                <a:latin typeface="Lexend"/>
                <a:ea typeface="Lexend"/>
                <a:cs typeface="Lexend"/>
                <a:sym typeface="Lexend"/>
              </a:rPr>
              <a:t>et in je scriptie:</a:t>
            </a:r>
            <a:endParaRPr sz="1600">
              <a:solidFill>
                <a:schemeClr val="dk1"/>
              </a:solidFill>
              <a:latin typeface="Lexend"/>
              <a:ea typeface="Lexend"/>
              <a:cs typeface="Lexend"/>
              <a:sym typeface="Lexend"/>
            </a:endParaRPr>
          </a:p>
          <a:p>
            <a:pPr indent="-330200" lvl="0" marL="457200" rtl="0" algn="l">
              <a:lnSpc>
                <a:spcPct val="100000"/>
              </a:lnSpc>
              <a:spcBef>
                <a:spcPts val="1200"/>
              </a:spcBef>
              <a:spcAft>
                <a:spcPts val="0"/>
              </a:spcAft>
              <a:buSzPts val="1600"/>
              <a:buFont typeface="Lexend"/>
              <a:buChar char="●"/>
            </a:pPr>
            <a:r>
              <a:rPr b="1" lang="nl" sz="1600">
                <a:solidFill>
                  <a:schemeClr val="dk1"/>
                </a:solidFill>
                <a:latin typeface="Lexend"/>
                <a:ea typeface="Lexend"/>
                <a:cs typeface="Lexend"/>
                <a:sym typeface="Lexend"/>
              </a:rPr>
              <a:t>Doelgroepen </a:t>
            </a:r>
            <a:endParaRPr b="1" sz="1600">
              <a:solidFill>
                <a:schemeClr val="dk1"/>
              </a:solidFill>
              <a:latin typeface="Lexend"/>
              <a:ea typeface="Lexend"/>
              <a:cs typeface="Lexend"/>
              <a:sym typeface="Lexend"/>
            </a:endParaRPr>
          </a:p>
          <a:p>
            <a:pPr indent="-330200" lvl="0" marL="457200" rtl="0" algn="l">
              <a:lnSpc>
                <a:spcPct val="100000"/>
              </a:lnSpc>
              <a:spcBef>
                <a:spcPts val="0"/>
              </a:spcBef>
              <a:spcAft>
                <a:spcPts val="0"/>
              </a:spcAft>
              <a:buSzPts val="1600"/>
              <a:buFont typeface="Lexend"/>
              <a:buChar char="●"/>
            </a:pPr>
            <a:r>
              <a:rPr b="1" lang="nl" sz="1600">
                <a:solidFill>
                  <a:schemeClr val="dk1"/>
                </a:solidFill>
                <a:latin typeface="Lexend"/>
                <a:ea typeface="Lexend"/>
                <a:cs typeface="Lexend"/>
                <a:sym typeface="Lexend"/>
              </a:rPr>
              <a:t>SMART Doelstellingen</a:t>
            </a:r>
            <a:endParaRPr b="1" sz="1600">
              <a:solidFill>
                <a:schemeClr val="dk1"/>
              </a:solidFill>
              <a:latin typeface="Lexend"/>
              <a:ea typeface="Lexend"/>
              <a:cs typeface="Lexend"/>
              <a:sym typeface="Lexend"/>
            </a:endParaRPr>
          </a:p>
          <a:p>
            <a:pPr indent="0" lvl="0" marL="0" rtl="0" algn="l">
              <a:lnSpc>
                <a:spcPct val="100000"/>
              </a:lnSpc>
              <a:spcBef>
                <a:spcPts val="1200"/>
              </a:spcBef>
              <a:spcAft>
                <a:spcPts val="0"/>
              </a:spcAft>
              <a:buNone/>
            </a:pPr>
            <a:r>
              <a:rPr lang="nl" sz="1600">
                <a:solidFill>
                  <a:schemeClr val="dk1"/>
                </a:solidFill>
                <a:latin typeface="Lexend"/>
                <a:ea typeface="Lexend"/>
                <a:cs typeface="Lexend"/>
                <a:sym typeface="Lexend"/>
              </a:rPr>
              <a:t>Onderbouw hoe je hieraan bent gekomen. </a:t>
            </a:r>
            <a:endParaRPr sz="1600">
              <a:solidFill>
                <a:schemeClr val="dk1"/>
              </a:solidFill>
              <a:latin typeface="Lexend"/>
              <a:ea typeface="Lexend"/>
              <a:cs typeface="Lexend"/>
              <a:sym typeface="Lexend"/>
            </a:endParaRPr>
          </a:p>
          <a:p>
            <a:pPr indent="0" lvl="0" marL="0" rtl="0" algn="l">
              <a:lnSpc>
                <a:spcPct val="100000"/>
              </a:lnSpc>
              <a:spcBef>
                <a:spcPts val="1200"/>
              </a:spcBef>
              <a:spcAft>
                <a:spcPts val="0"/>
              </a:spcAft>
              <a:buNone/>
            </a:pPr>
            <a:r>
              <a:rPr lang="nl" sz="1600">
                <a:solidFill>
                  <a:schemeClr val="dk1"/>
                </a:solidFill>
                <a:latin typeface="Lexend"/>
                <a:ea typeface="Lexend"/>
                <a:cs typeface="Lexend"/>
                <a:sym typeface="Lexend"/>
              </a:rPr>
              <a:t>Verwijs naar bijlagen met daarin de SWOT-analyse en de analyses die hebben geleid tot het definiëren van de Doelgroepen en Doelstellingen.</a:t>
            </a:r>
            <a:endParaRPr sz="1600">
              <a:solidFill>
                <a:schemeClr val="dk1"/>
              </a:solidFill>
              <a:latin typeface="Lexend"/>
              <a:ea typeface="Lexend"/>
              <a:cs typeface="Lexend"/>
              <a:sym typeface="Lexend"/>
            </a:endParaRPr>
          </a:p>
          <a:p>
            <a:pPr indent="0" lvl="0" marL="0" rtl="0" algn="l">
              <a:lnSpc>
                <a:spcPct val="100000"/>
              </a:lnSpc>
              <a:spcBef>
                <a:spcPts val="1200"/>
              </a:spcBef>
              <a:spcAft>
                <a:spcPts val="0"/>
              </a:spcAft>
              <a:buNone/>
            </a:pPr>
            <a:r>
              <a:rPr lang="nl" sz="1600">
                <a:solidFill>
                  <a:schemeClr val="dk1"/>
                </a:solidFill>
                <a:latin typeface="Lexend"/>
                <a:ea typeface="Lexend"/>
                <a:cs typeface="Lexend"/>
                <a:sym typeface="Lexend"/>
              </a:rPr>
              <a:t>Herhaal de belangrijkste punten uit deze analyses in je scriptie. </a:t>
            </a:r>
            <a:endParaRPr sz="1600">
              <a:solidFill>
                <a:schemeClr val="dk1"/>
              </a:solidFill>
              <a:latin typeface="Lexend"/>
              <a:ea typeface="Lexend"/>
              <a:cs typeface="Lexend"/>
              <a:sym typeface="Lexend"/>
            </a:endParaRPr>
          </a:p>
          <a:p>
            <a:pPr indent="0" lvl="0" marL="0" rtl="0" algn="l">
              <a:lnSpc>
                <a:spcPct val="100000"/>
              </a:lnSpc>
              <a:spcBef>
                <a:spcPts val="1200"/>
              </a:spcBef>
              <a:spcAft>
                <a:spcPts val="1200"/>
              </a:spcAft>
              <a:buNone/>
            </a:pPr>
            <a:r>
              <a:rPr lang="nl" sz="1600">
                <a:solidFill>
                  <a:schemeClr val="dk1"/>
                </a:solidFill>
                <a:latin typeface="Lexend"/>
                <a:ea typeface="Lexend"/>
                <a:cs typeface="Lexend"/>
                <a:sym typeface="Lexend"/>
              </a:rPr>
              <a:t>Je scriptie mag </a:t>
            </a:r>
            <a:r>
              <a:rPr lang="nl" sz="1600" u="sng">
                <a:solidFill>
                  <a:schemeClr val="hlink"/>
                </a:solidFill>
                <a:latin typeface="Lexend"/>
                <a:ea typeface="Lexend"/>
                <a:cs typeface="Lexend"/>
                <a:sym typeface="Lexend"/>
                <a:hlinkClick r:id="rId3"/>
              </a:rPr>
              <a:t>10-15 pagina’s</a:t>
            </a:r>
            <a:r>
              <a:rPr lang="nl" sz="1600">
                <a:solidFill>
                  <a:schemeClr val="dk1"/>
                </a:solidFill>
                <a:latin typeface="Lexend"/>
                <a:ea typeface="Lexend"/>
                <a:cs typeface="Lexend"/>
                <a:sym typeface="Lexend"/>
              </a:rPr>
              <a:t> lang zijn. Zo scoor je op</a:t>
            </a:r>
            <a:r>
              <a:rPr lang="nl" sz="1600">
                <a:solidFill>
                  <a:schemeClr val="dk1"/>
                </a:solidFill>
                <a:uFill>
                  <a:noFill/>
                </a:uFill>
                <a:latin typeface="Lexend"/>
                <a:ea typeface="Lexend"/>
                <a:cs typeface="Lexend"/>
                <a:sym typeface="Lexend"/>
                <a:hlinkClick r:id="rId4">
                  <a:extLst>
                    <a:ext uri="{A12FA001-AC4F-418D-AE19-62706E023703}">
                      <ahyp:hlinkClr val="tx"/>
                    </a:ext>
                  </a:extLst>
                </a:hlinkClick>
              </a:rPr>
              <a:t> </a:t>
            </a:r>
            <a:r>
              <a:rPr lang="nl" sz="1600" u="sng">
                <a:solidFill>
                  <a:schemeClr val="hlink"/>
                </a:solidFill>
                <a:latin typeface="Lexend"/>
                <a:ea typeface="Lexend"/>
                <a:cs typeface="Lexend"/>
                <a:sym typeface="Lexend"/>
                <a:hlinkClick r:id="rId5"/>
              </a:rPr>
              <a:t>Competentie 2 Analytisch Vermogen</a:t>
            </a:r>
            <a:r>
              <a:rPr lang="nl" sz="1600">
                <a:solidFill>
                  <a:schemeClr val="dk1"/>
                </a:solidFill>
                <a:latin typeface="Lexend"/>
                <a:ea typeface="Lexend"/>
                <a:cs typeface="Lexend"/>
                <a:sym typeface="Lexend"/>
              </a:rPr>
              <a:t>.</a:t>
            </a:r>
            <a:endParaRPr sz="1600">
              <a:latin typeface="Lexend"/>
              <a:ea typeface="Lexend"/>
              <a:cs typeface="Lexend"/>
              <a:sym typeface="Lexend"/>
            </a:endParaRPr>
          </a:p>
        </p:txBody>
      </p:sp>
      <p:sp>
        <p:nvSpPr>
          <p:cNvPr id="203" name="Google Shape;203;p33"/>
          <p:cNvSpPr txBox="1"/>
          <p:nvPr>
            <p:ph idx="2" type="body"/>
          </p:nvPr>
        </p:nvSpPr>
        <p:spPr>
          <a:xfrm>
            <a:off x="6726950" y="999590"/>
            <a:ext cx="23478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nl" sz="1600">
                <a:solidFill>
                  <a:schemeClr val="dk1"/>
                </a:solidFill>
                <a:latin typeface="Lexend"/>
                <a:ea typeface="Lexend"/>
                <a:cs typeface="Lexend"/>
                <a:sym typeface="Lexend"/>
              </a:rPr>
              <a:t>Scoor op</a:t>
            </a:r>
            <a:r>
              <a:rPr lang="nl" sz="1600">
                <a:solidFill>
                  <a:schemeClr val="dk1"/>
                </a:solidFill>
                <a:uFill>
                  <a:noFill/>
                </a:uFill>
                <a:latin typeface="Lexend"/>
                <a:ea typeface="Lexend"/>
                <a:cs typeface="Lexend"/>
                <a:sym typeface="Lexend"/>
                <a:hlinkClick r:id="rId6">
                  <a:extLst>
                    <a:ext uri="{A12FA001-AC4F-418D-AE19-62706E023703}">
                      <ahyp:hlinkClr val="tx"/>
                    </a:ext>
                  </a:extLst>
                </a:hlinkClick>
              </a:rPr>
              <a:t> </a:t>
            </a:r>
            <a:r>
              <a:rPr lang="nl" sz="1600" u="sng">
                <a:solidFill>
                  <a:schemeClr val="accent5"/>
                </a:solidFill>
                <a:latin typeface="Lexend"/>
                <a:ea typeface="Lexend"/>
                <a:cs typeface="Lexend"/>
                <a:sym typeface="Lexend"/>
                <a:hlinkClick r:id="rId7">
                  <a:extLst>
                    <a:ext uri="{A12FA001-AC4F-418D-AE19-62706E023703}">
                      <ahyp:hlinkClr val="tx"/>
                    </a:ext>
                  </a:extLst>
                </a:hlinkClick>
              </a:rPr>
              <a:t>Competentie 1 Onderzoekend Vermogen</a:t>
            </a:r>
            <a:r>
              <a:rPr lang="nl" sz="1600">
                <a:solidFill>
                  <a:schemeClr val="dk1"/>
                </a:solidFill>
                <a:latin typeface="Lexend"/>
                <a:ea typeface="Lexend"/>
                <a:cs typeface="Lexend"/>
                <a:sym typeface="Lexend"/>
              </a:rPr>
              <a:t>, door:</a:t>
            </a:r>
            <a:endParaRPr sz="1600">
              <a:solidFill>
                <a:schemeClr val="dk1"/>
              </a:solidFill>
              <a:latin typeface="Lexend"/>
              <a:ea typeface="Lexend"/>
              <a:cs typeface="Lexend"/>
              <a:sym typeface="Lexend"/>
            </a:endParaRPr>
          </a:p>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Voortdurend verwijzen naar je onderzoek.</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Voortdurend verwijzen naar de bronnen die je hebt gebruikt.</a:t>
            </a:r>
            <a:endParaRPr sz="1600">
              <a:solidFill>
                <a:schemeClr val="dk1"/>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