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embeddedFontLst>
    <p:embeddedFont>
      <p:font typeface="Lexend ExtraBold"/>
      <p:bold r:id="rId51"/>
    </p:embeddedFont>
    <p:embeddedFont>
      <p:font typeface="Lexend Medium"/>
      <p:regular r:id="rId52"/>
      <p:bold r:id="rId53"/>
    </p:embeddedFont>
    <p:embeddedFont>
      <p:font typeface="Lexend"/>
      <p:regular r:id="rId54"/>
      <p:bold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4C11B4-DB8C-46EE-A318-488ECD56BFBB}">
  <a:tblStyle styleId="{C14C11B4-DB8C-46EE-A318-488ECD56BF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1F10027-16D3-4B9E-9A70-2B6E28D8A3B5}"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exendExtraBold-bold.fntdata"/><Relationship Id="rId50" Type="http://schemas.openxmlformats.org/officeDocument/2006/relationships/slide" Target="slides/slide45.xml"/><Relationship Id="rId53" Type="http://schemas.openxmlformats.org/officeDocument/2006/relationships/font" Target="fonts/LexendMedium-bold.fntdata"/><Relationship Id="rId52" Type="http://schemas.openxmlformats.org/officeDocument/2006/relationships/font" Target="fonts/LexendMedium-regular.fntdata"/><Relationship Id="rId11" Type="http://schemas.openxmlformats.org/officeDocument/2006/relationships/slide" Target="slides/slide6.xml"/><Relationship Id="rId55" Type="http://schemas.openxmlformats.org/officeDocument/2006/relationships/font" Target="fonts/Lexend-bold.fntdata"/><Relationship Id="rId10" Type="http://schemas.openxmlformats.org/officeDocument/2006/relationships/slide" Target="slides/slide5.xml"/><Relationship Id="rId54" Type="http://schemas.openxmlformats.org/officeDocument/2006/relationships/font" Target="fonts/Lexend-regular.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catiekc.com/nima-a2-communicatieplan/#oplossing-communicatiestrategie-voor-een-campagne" TargetMode="External"/><Relationship Id="rId3" Type="http://schemas.openxmlformats.org/officeDocument/2006/relationships/hyperlink" Target="https://communicatiekc.com/nima-a2-communicatieplan/#communicatiestrategie-voor-campagne-of-voor-bedrijf" TargetMode="External"/><Relationship Id="rId4" Type="http://schemas.openxmlformats.org/officeDocument/2006/relationships/hyperlink" Target="https://communicatiekc.com/nima-a2-communicatieplan/#strategie-open-eind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a87966eff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a87966eff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e336d82d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e336d82d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Strategie op Tactisch Niveau? Lees nog eens:</a:t>
            </a:r>
            <a:endParaRPr/>
          </a:p>
          <a:p>
            <a:pPr indent="-320675" lvl="0" marL="457200" rtl="0" algn="l">
              <a:lnSpc>
                <a:spcPct val="115000"/>
              </a:lnSpc>
              <a:spcBef>
                <a:spcPts val="700"/>
              </a:spcBef>
              <a:spcAft>
                <a:spcPts val="0"/>
              </a:spcAft>
              <a:buClr>
                <a:srgbClr val="404040"/>
              </a:buClr>
              <a:buSzPts val="1450"/>
              <a:buAutoNum type="arabicPeriod"/>
            </a:pPr>
            <a:r>
              <a:rPr lang="nl" sz="1450" u="sng">
                <a:solidFill>
                  <a:srgbClr val="DB0A2D"/>
                </a:solidFill>
                <a:highlight>
                  <a:srgbClr val="FFFFFF"/>
                </a:highlight>
                <a:hlinkClick r:id="rId2">
                  <a:extLst>
                    <a:ext uri="{A12FA001-AC4F-418D-AE19-62706E023703}">
                      <ahyp:hlinkClr val="tx"/>
                    </a:ext>
                  </a:extLst>
                </a:hlinkClick>
              </a:rPr>
              <a:t>Oplossing: Communicatiestrategie voor een Campagne</a:t>
            </a:r>
            <a:endParaRPr sz="1450" u="sng">
              <a:solidFill>
                <a:srgbClr val="DB0A2D"/>
              </a:solidFill>
              <a:highlight>
                <a:srgbClr val="FFFFFF"/>
              </a:highlight>
            </a:endParaRPr>
          </a:p>
          <a:p>
            <a:pPr indent="-320675" lvl="1" marL="1193800" rtl="0" algn="l">
              <a:lnSpc>
                <a:spcPct val="115000"/>
              </a:lnSpc>
              <a:spcBef>
                <a:spcPts val="0"/>
              </a:spcBef>
              <a:spcAft>
                <a:spcPts val="0"/>
              </a:spcAft>
              <a:buClr>
                <a:srgbClr val="404040"/>
              </a:buClr>
              <a:buSzPts val="1450"/>
              <a:buAutoNum type="alphaLcPeriod"/>
            </a:pPr>
            <a:r>
              <a:rPr lang="nl" sz="1450" u="sng">
                <a:solidFill>
                  <a:srgbClr val="DB0A2D"/>
                </a:solidFill>
                <a:highlight>
                  <a:srgbClr val="FFFFFF"/>
                </a:highlight>
                <a:hlinkClick r:id="rId3">
                  <a:extLst>
                    <a:ext uri="{A12FA001-AC4F-418D-AE19-62706E023703}">
                      <ahyp:hlinkClr val="tx"/>
                    </a:ext>
                  </a:extLst>
                </a:hlinkClick>
              </a:rPr>
              <a:t>Communicatiestrategie voor Campagne of voor Bedrijf</a:t>
            </a:r>
            <a:endParaRPr sz="1450" u="sng">
              <a:solidFill>
                <a:srgbClr val="DB0A2D"/>
              </a:solidFill>
              <a:highlight>
                <a:srgbClr val="FFFFFF"/>
              </a:highlight>
            </a:endParaRPr>
          </a:p>
          <a:p>
            <a:pPr indent="-320675" lvl="1" marL="1193800" rtl="0" algn="l">
              <a:lnSpc>
                <a:spcPct val="115000"/>
              </a:lnSpc>
              <a:spcBef>
                <a:spcPts val="0"/>
              </a:spcBef>
              <a:spcAft>
                <a:spcPts val="0"/>
              </a:spcAft>
              <a:buClr>
                <a:srgbClr val="404040"/>
              </a:buClr>
              <a:buSzPts val="1450"/>
              <a:buAutoNum type="alphaLcPeriod"/>
            </a:pPr>
            <a:r>
              <a:rPr lang="nl" sz="1450" u="sng">
                <a:solidFill>
                  <a:srgbClr val="DB0A2D"/>
                </a:solidFill>
                <a:highlight>
                  <a:srgbClr val="FFFFFF"/>
                </a:highlight>
                <a:hlinkClick r:id="rId4">
                  <a:extLst>
                    <a:ext uri="{A12FA001-AC4F-418D-AE19-62706E023703}">
                      <ahyp:hlinkClr val="tx"/>
                    </a:ext>
                  </a:extLst>
                </a:hlinkClick>
              </a:rPr>
              <a:t>Strategie: open einde</a:t>
            </a:r>
            <a:endParaRPr sz="1450" u="sng">
              <a:solidFill>
                <a:srgbClr val="DB0A2D"/>
              </a:solidFill>
              <a:highlight>
                <a:srgbClr val="FFFFFF"/>
              </a:highlight>
            </a:endParaRPr>
          </a:p>
          <a:p>
            <a:pPr indent="0" lvl="0" marL="0" rtl="0" algn="l">
              <a:spcBef>
                <a:spcPts val="350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e37cdff33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e37cdff3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e22f33a98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e22f33a98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e22f33a98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e22f33a98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e336d82d7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e336d82d7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rPr>
              <a:t>Mensen kopen of solliciteren niet om wat het product of vacature écht is, maar om hoe ze dénken dat het is.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e4792cdf4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e4792cdf4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e37cdff33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e37cdff33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e336d82d7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e336d82d7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a891e507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a891e507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e336d82d7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e336d82d7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a891e507d5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a891e507d5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e336d82d7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e336d82d7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e37cdff33c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e37cdff33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891e507d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891e507d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a891e507d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a891e507d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a891e507d5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a891e507d5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37cdff33c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e37cdff33c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a891e507d5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a891e507d5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a891e507d5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a891e507d5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891e507d5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a891e507d5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a891e507d5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a891e507d5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e4a2b1485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e4a2b148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a891e507d5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a891e507d5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e37cdff33c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e37cdff33c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a891e507d5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a891e507d5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4792cdf4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e4792cdf4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e4792cdf4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e4792cdf4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450">
                <a:solidFill>
                  <a:srgbClr val="404040"/>
                </a:solidFill>
                <a:highlight>
                  <a:srgbClr val="FFFFFF"/>
                </a:highlight>
              </a:rPr>
              <a:t>Overigens hebben we het over een ‘</a:t>
            </a:r>
            <a:r>
              <a:rPr b="1" lang="nl" sz="1450">
                <a:solidFill>
                  <a:srgbClr val="404040"/>
                </a:solidFill>
                <a:highlight>
                  <a:srgbClr val="FFFFFF"/>
                </a:highlight>
              </a:rPr>
              <a:t>Candidate Journey</a:t>
            </a:r>
            <a:r>
              <a:rPr lang="nl" sz="1450">
                <a:solidFill>
                  <a:srgbClr val="404040"/>
                </a:solidFill>
                <a:highlight>
                  <a:srgbClr val="FFFFFF"/>
                </a:highlight>
              </a:rPr>
              <a:t>‘ (Kandidaat Reis) als het gaat over kandidaten voor een vacature.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e4792cdf4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e4792cdf4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e336d82d7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e336d82d7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e336d82d7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e336d82d7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a891e507d5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a891e507d5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e4a2b1485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e4a2b1485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e4a2b1485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e4a2b1485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e4a2b1485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e4a2b1485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e4a2b1485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e4a2b1485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e4a2b1485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e4a2b1485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e4a2b1485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e4a2b1485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e4a2b1485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e4a2b1485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a891e507d5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a891e507d5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a8c6c10d8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a8c6c10d8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a8c6c10d8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a8c6c10d8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a8c6c10d8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a8c6c10d8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e37cdff33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e37cdff33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0.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pic>
        <p:nvPicPr>
          <p:cNvPr id="9" name="Google Shape;9;p1" title="Communicatie KC Logo Rood Blauw mini.jpg"/>
          <p:cNvPicPr preferRelativeResize="0"/>
          <p:nvPr/>
        </p:nvPicPr>
        <p:blipFill>
          <a:blip r:embed="rId1">
            <a:alphaModFix/>
          </a:blip>
          <a:stretch>
            <a:fillRect/>
          </a:stretch>
        </p:blipFill>
        <p:spPr>
          <a:xfrm>
            <a:off x="7131908" y="38002"/>
            <a:ext cx="1952452" cy="485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ommunicatiekc.com/creati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communicatiekc.com/operationeel-niveau/" TargetMode="External"/><Relationship Id="rId4" Type="http://schemas.openxmlformats.org/officeDocument/2006/relationships/hyperlink" Target="https://communicatiekc.com/tactisch-niveau/"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communicatiekc.com/2014/01/03/laswells-verbale-communicatiemodel/" TargetMode="External"/><Relationship Id="rId4" Type="http://schemas.openxmlformats.org/officeDocument/2006/relationships/hyperlink" Target="https://communicatiekc.com/2014/01/03/laswells-verbale-communicatiemodel/" TargetMode="External"/><Relationship Id="rId5" Type="http://schemas.openxmlformats.org/officeDocument/2006/relationships/image" Target="../media/image11.png"/></Relationships>
</file>

<file path=ppt/slides/_rels/slide4.xml.rels><?xml version="1.0" encoding="UTF-8" standalone="yes"?><Relationships xmlns="http://schemas.openxmlformats.org/package/2006/relationships"><Relationship Id="rId20" Type="http://schemas.openxmlformats.org/officeDocument/2006/relationships/hyperlink" Target="https://communicatiekc.com/2019/12/08/touchpoints-en-mogelijke-touchpoints-meer-conversie-of-meer-fans/" TargetMode="External"/><Relationship Id="rId22" Type="http://schemas.openxmlformats.org/officeDocument/2006/relationships/hyperlink" Target="https://communicatiekc.com/persona-ijkpersonage/" TargetMode="External"/><Relationship Id="rId21" Type="http://schemas.openxmlformats.org/officeDocument/2006/relationships/hyperlink" Target="https://communicatiekc.com/2019/12/08/touchpoints-en-mogelijke-touchpoints-meer-conversie-of-meer-fans/" TargetMode="External"/><Relationship Id="rId24" Type="http://schemas.openxmlformats.org/officeDocument/2006/relationships/hyperlink" Target="https://communicatiekc.com/segmentatie/" TargetMode="External"/><Relationship Id="rId23" Type="http://schemas.openxmlformats.org/officeDocument/2006/relationships/hyperlink" Target="https://communicatiekc.com/persona-ijkpersonage/" TargetMode="External"/><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communicatiekc.wordpress.com/wp-content/uploads/2026/03/communicatiestrategie-schetsvel-.docx" TargetMode="External"/><Relationship Id="rId4" Type="http://schemas.openxmlformats.org/officeDocument/2006/relationships/hyperlink" Target="https://communicatiekc.com/2018/08/10/2-afzender/" TargetMode="External"/><Relationship Id="rId9" Type="http://schemas.openxmlformats.org/officeDocument/2006/relationships/hyperlink" Target="https://communicatiekc.com/confrontatie-conclusies/#doelgroep-definieren" TargetMode="External"/><Relationship Id="rId26" Type="http://schemas.openxmlformats.org/officeDocument/2006/relationships/hyperlink" Target="https://communicatiekc.com/2017/11/13/doelgroep-van-de-campagne/" TargetMode="External"/><Relationship Id="rId25" Type="http://schemas.openxmlformats.org/officeDocument/2006/relationships/hyperlink" Target="https://communicatiekc.com/segmentatie/" TargetMode="External"/><Relationship Id="rId28" Type="http://schemas.openxmlformats.org/officeDocument/2006/relationships/hyperlink" Target="https://communicatiekc.com/2013/12/31/domino-van-communicatie-effecten/" TargetMode="External"/><Relationship Id="rId27" Type="http://schemas.openxmlformats.org/officeDocument/2006/relationships/hyperlink" Target="https://communicatiekc.com/2017/11/13/doelgroep-van-de-campagne/" TargetMode="External"/><Relationship Id="rId5" Type="http://schemas.openxmlformats.org/officeDocument/2006/relationships/hyperlink" Target="https://communicatiekc.com/boodschap/" TargetMode="External"/><Relationship Id="rId6" Type="http://schemas.openxmlformats.org/officeDocument/2006/relationships/hyperlink" Target="https://communicatiekc.com/2017/12/28/middelenmix-van-de-campagne/" TargetMode="External"/><Relationship Id="rId29" Type="http://schemas.openxmlformats.org/officeDocument/2006/relationships/hyperlink" Target="https://communicatiekc.com/2013/12/31/domino-van-communicatie-effecten/" TargetMode="External"/><Relationship Id="rId7" Type="http://schemas.openxmlformats.org/officeDocument/2006/relationships/hyperlink" Target="https://communicatiekc.com/2017/11/13/doelgroep-van-de-campagne/" TargetMode="External"/><Relationship Id="rId8" Type="http://schemas.openxmlformats.org/officeDocument/2006/relationships/hyperlink" Target="https://communicatiekc.com/2017/12/15/doelstelling-van-de-campagne/" TargetMode="External"/><Relationship Id="rId31" Type="http://schemas.openxmlformats.org/officeDocument/2006/relationships/hyperlink" Target="https://communicatiekc.com/smart/" TargetMode="External"/><Relationship Id="rId30" Type="http://schemas.openxmlformats.org/officeDocument/2006/relationships/hyperlink" Target="https://communicatiekc.com/smart/" TargetMode="External"/><Relationship Id="rId11" Type="http://schemas.openxmlformats.org/officeDocument/2006/relationships/hyperlink" Target="https://communicatiekc.com/merk-brand/" TargetMode="External"/><Relationship Id="rId10" Type="http://schemas.openxmlformats.org/officeDocument/2006/relationships/hyperlink" Target="https://communicatiekc.com/merk-brand/" TargetMode="External"/><Relationship Id="rId13" Type="http://schemas.openxmlformats.org/officeDocument/2006/relationships/hyperlink" Target="https://communicatiekc.com/2019/11/18/motivatie/" TargetMode="External"/><Relationship Id="rId12" Type="http://schemas.openxmlformats.org/officeDocument/2006/relationships/hyperlink" Target="https://communicatiekc.com/2019/11/18/motivatie/" TargetMode="External"/><Relationship Id="rId15" Type="http://schemas.openxmlformats.org/officeDocument/2006/relationships/hyperlink" Target="https://communicatiekc.com/2013/12/31/domino-van-communicatie-effecten/" TargetMode="External"/><Relationship Id="rId14" Type="http://schemas.openxmlformats.org/officeDocument/2006/relationships/hyperlink" Target="https://communicatiekc.com/2013/12/31/domino-van-communicatie-effecten/" TargetMode="External"/><Relationship Id="rId17" Type="http://schemas.openxmlformats.org/officeDocument/2006/relationships/hyperlink" Target="https://communicatiekc.com/communicatieactie/" TargetMode="External"/><Relationship Id="rId16" Type="http://schemas.openxmlformats.org/officeDocument/2006/relationships/hyperlink" Target="https://communicatiekc.com/communicatieactie/" TargetMode="External"/><Relationship Id="rId19" Type="http://schemas.openxmlformats.org/officeDocument/2006/relationships/hyperlink" Target="https://communicatiekc.com/paid-owned-earned-media/" TargetMode="External"/><Relationship Id="rId18" Type="http://schemas.openxmlformats.org/officeDocument/2006/relationships/hyperlink" Target="https://communicatiekc.com/paid-owned-earned-medi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20" Type="http://schemas.openxmlformats.org/officeDocument/2006/relationships/hyperlink" Target="https://communicatiekc.com/2017/12/15/doelstelling-van-de-campagne/" TargetMode="External"/><Relationship Id="rId22" Type="http://schemas.openxmlformats.org/officeDocument/2006/relationships/hyperlink" Target="https://communicatiekc.com/2013/12/31/domino-van-communicatie-effecten/" TargetMode="External"/><Relationship Id="rId21" Type="http://schemas.openxmlformats.org/officeDocument/2006/relationships/hyperlink" Target="https://communicatiekc.com/2017/12/15/doelstelling-van-de-campagne/" TargetMode="External"/><Relationship Id="rId24" Type="http://schemas.openxmlformats.org/officeDocument/2006/relationships/hyperlink" Target="https://communicatiekc.com/2017/12/30/budget-en-offerte-voor-de-campagne/" TargetMode="External"/><Relationship Id="rId23" Type="http://schemas.openxmlformats.org/officeDocument/2006/relationships/hyperlink" Target="https://communicatiekc.com/timing/" TargetMode="External"/><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communicatiekc.com/aandacht/" TargetMode="External"/><Relationship Id="rId4" Type="http://schemas.openxmlformats.org/officeDocument/2006/relationships/hyperlink" Target="https://communicatiekc.com/plan-van-aanpak-evaluatie/" TargetMode="External"/><Relationship Id="rId9" Type="http://schemas.openxmlformats.org/officeDocument/2006/relationships/hyperlink" Target="https://communicatiekc.com/2018/08/10/2-afzender/" TargetMode="External"/><Relationship Id="rId5" Type="http://schemas.openxmlformats.org/officeDocument/2006/relationships/hyperlink" Target="https://communicatiekc.com/2018/08/15/6-communicatiestrategie/" TargetMode="External"/><Relationship Id="rId6" Type="http://schemas.openxmlformats.org/officeDocument/2006/relationships/hyperlink" Target="https://communicatiekc.com/2018/08/15/6-communicatiestrategie/" TargetMode="External"/><Relationship Id="rId7" Type="http://schemas.openxmlformats.org/officeDocument/2006/relationships/hyperlink" Target="https://communicatiekc.com/2018/08/15/6-communicatiestrategie/" TargetMode="External"/><Relationship Id="rId8" Type="http://schemas.openxmlformats.org/officeDocument/2006/relationships/hyperlink" Target="https://communicatiekc.com/2014/01/03/laswells-verbale-communicatiemodel/" TargetMode="External"/><Relationship Id="rId11" Type="http://schemas.openxmlformats.org/officeDocument/2006/relationships/hyperlink" Target="https://communicatiekc.com/2018/08/10/2-afzender/" TargetMode="External"/><Relationship Id="rId10" Type="http://schemas.openxmlformats.org/officeDocument/2006/relationships/hyperlink" Target="https://communicatiekc.com/2018/08/10/2-afzender/" TargetMode="External"/><Relationship Id="rId13" Type="http://schemas.openxmlformats.org/officeDocument/2006/relationships/hyperlink" Target="https://communicatiekc.com/2018/08/15/5-boodschap/" TargetMode="External"/><Relationship Id="rId12" Type="http://schemas.openxmlformats.org/officeDocument/2006/relationships/hyperlink" Target="https://communicatiekc.com/2018/08/15/5-boodschap/" TargetMode="External"/><Relationship Id="rId15" Type="http://schemas.openxmlformats.org/officeDocument/2006/relationships/hyperlink" Target="https://communicatiekc.com/2017/12/28/middelenmix-van-de-campagne/" TargetMode="External"/><Relationship Id="rId14" Type="http://schemas.openxmlformats.org/officeDocument/2006/relationships/hyperlink" Target="https://communicatiekc.com/2018/08/15/5-boodschap/" TargetMode="External"/><Relationship Id="rId17" Type="http://schemas.openxmlformats.org/officeDocument/2006/relationships/hyperlink" Target="https://communicatiekc.com/2017/12/28/middelenmix-van-de-campagne/" TargetMode="External"/><Relationship Id="rId16" Type="http://schemas.openxmlformats.org/officeDocument/2006/relationships/hyperlink" Target="https://communicatiekc.com/2017/12/28/middelenmix-van-de-campagne/" TargetMode="External"/><Relationship Id="rId19" Type="http://schemas.openxmlformats.org/officeDocument/2006/relationships/hyperlink" Target="https://communicatiekc.com/2017/11/13/doelgroep-van-de-campagne/" TargetMode="External"/><Relationship Id="rId18" Type="http://schemas.openxmlformats.org/officeDocument/2006/relationships/hyperlink" Target="https://communicatiekc.com/2017/11/13/doelgroep-van-de-campagn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22.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communicatiekc.com/creatie/#oplossingen-creeren-op-operationeel-niveau" TargetMode="External"/><Relationship Id="rId4" Type="http://schemas.openxmlformats.org/officeDocument/2006/relationships/hyperlink" Target="https://communicatiekc.com/creatie/#oplossingen-creeren-op-operationeel-niveau" TargetMode="External"/><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communicatiekc.com/creatie/#bridging" TargetMode="External"/><Relationship Id="rId4" Type="http://schemas.openxmlformats.org/officeDocument/2006/relationships/hyperlink" Target="https://communicatiekc.com/creatie/#sweet-spot" TargetMode="External"/><Relationship Id="rId5" Type="http://schemas.openxmlformats.org/officeDocument/2006/relationships/hyperlink" Target="https://communicatiekc.com/creatie/#bbt-formule" TargetMode="External"/><Relationship Id="rId6" Type="http://schemas.openxmlformats.org/officeDocument/2006/relationships/hyperlink" Target="https://communicatiekc.com/creatie/#positioning-statement-van-schultz" TargetMode="External"/><Relationship Id="rId7"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noordhoff.nl/webshop/product/communicatie-handboek-8e-editie-9789001035068?srsltid=AfmBOooWq_Qj8r38v2ZJFkPwzmgw5Ak1VrOPXGHITzIz4drzcPWQtAvd" TargetMode="External"/><Relationship Id="rId4" Type="http://schemas.openxmlformats.org/officeDocument/2006/relationships/hyperlink" Target="https://communicatiekc.com/strategisch-kader/#kernwaarden-en-kernwoorden" TargetMode="External"/><Relationship Id="rId5" Type="http://schemas.openxmlformats.org/officeDocument/2006/relationships/hyperlink" Target="https://communicatiekc.com/tone-of-voic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communicatiekc.com/creatie/#welke-mensen-ga-je-inzetten" TargetMode="External"/><Relationship Id="rId4" Type="http://schemas.openxmlformats.org/officeDocument/2006/relationships/hyperlink" Target="https://communicatiekc.com/creatie/#welke-mensen-ga-je-inzetten" TargetMode="External"/><Relationship Id="rId5"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youtu.be/CRf7xa2xoes?si=yeG5vXy2LXrAJ7mB" TargetMode="External"/><Relationship Id="rId4"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communicatiekc.com/confrontatie-conclusies/#rollen-in-het-beslissingsproce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communicatiekc.com/creatie/#kennis-houding-gedrag-proces-beinvloeden-met-aida" TargetMode="External"/><Relationship Id="rId4" Type="http://schemas.openxmlformats.org/officeDocument/2006/relationships/hyperlink" Target="https://communicatiekc.com/creatie/#customer-journey-in-fases-touch-tell-sell-care" TargetMode="External"/><Relationship Id="rId5" Type="http://schemas.openxmlformats.org/officeDocument/2006/relationships/hyperlink" Target="https://communicatiekc.com/creatie/#middelenmix-en-timing" TargetMode="External"/><Relationship Id="rId6"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communicatiekc.com/aida-model/" TargetMode="External"/><Relationship Id="rId4" Type="http://schemas.openxmlformats.org/officeDocument/2006/relationships/image" Target="../media/image16.png"/><Relationship Id="rId5"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png"/><Relationship Id="rId4" Type="http://schemas.openxmlformats.org/officeDocument/2006/relationships/hyperlink" Target="https://communicatiekc.com/creatie/#stappenplan-creatief-gedeelte-communicatiestrategie-en-content-voor-beginners" TargetMode="External"/><Relationship Id="rId5" Type="http://schemas.openxmlformats.org/officeDocument/2006/relationships/hyperlink" Target="https://communicatiekc.com/creatie/#vlakverdeling-volgens-aida" TargetMode="External"/><Relationship Id="rId6" Type="http://schemas.openxmlformats.org/officeDocument/2006/relationships/hyperlink" Target="https://communicatiekc.com/creatie/#content-in-brede-zin-alles-waarmee-zintuigen-worden-bespeeld" TargetMode="External"/><Relationship Id="rId7" Type="http://schemas.openxmlformats.org/officeDocument/2006/relationships/hyperlink" Target="https://communicatiekc.com/creatie/#content-pretesten"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communicatiekc.com/confrontatie-conclusies/#conclusies-over-boodschappen-media-en-afzenders" TargetMode="External"/><Relationship Id="rId4" Type="http://schemas.openxmlformats.org/officeDocument/2006/relationships/hyperlink" Target="https://communicatiekc.com/creatie/#bepaal-de-boodschap"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hyperlink" Target="https://gustdebacker.com/nl/cialdini-principes/" TargetMode="External"/><Relationship Id="rId4" Type="http://schemas.openxmlformats.org/officeDocument/2006/relationships/hyperlink" Target="https://www.frankwatching.com/archive/2018/03/15/kernachtig-schrijven-doe-je-met-de-omgekeerde-pirami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communicatiekc.com/creatie/#welke-mensen-ga-je-inzetten" TargetMode="External"/><Relationship Id="rId4" Type="http://schemas.openxmlformats.org/officeDocument/2006/relationships/hyperlink" Target="https://communicatiekc.com/confrontatie-conclusies/#conclusies-over-boodschappen-media-en-afzenders" TargetMode="External"/><Relationship Id="rId5" Type="http://schemas.openxmlformats.org/officeDocument/2006/relationships/hyperlink" Target="https://communicatiekc.com/creatie/#bridgin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hyperlink" Target="https://communicatiekc.com/creatie/#welke-mensen-ga-je-inzetten" TargetMode="External"/><Relationship Id="rId4" Type="http://schemas.openxmlformats.org/officeDocument/2006/relationships/hyperlink" Target="https://communicatiekc.com/confrontatie-conclusies/#conclusies-over-boodschappen-media-en-afzenders" TargetMode="External"/><Relationship Id="rId5" Type="http://schemas.openxmlformats.org/officeDocument/2006/relationships/hyperlink" Target="https://communicatiekc.com/creatie/#bridging" TargetMode="External"/><Relationship Id="rId6" Type="http://schemas.openxmlformats.org/officeDocument/2006/relationships/hyperlink" Target="https://communicatiekc.com/communicatieactie/" TargetMode="External"/><Relationship Id="rId7" Type="http://schemas.openxmlformats.org/officeDocument/2006/relationships/hyperlink" Target="https://communicatiekc.com/confrontatie-conclusies/#rollen-in-het-beslissingsproces" TargetMode="External"/><Relationship Id="rId8" Type="http://schemas.openxmlformats.org/officeDocument/2006/relationships/hyperlink" Target="https://communicatiekc.com/creatie/#welke-mensen-ga-je-inzetten"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hyperlink" Target="https://communicatiekc.com/creatie/#customer-journey-in-fases-touch-tell-sell-care"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s://communicatiekc.com/creatie/#check-en-verbeter-je-creatief-concept"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hyperlink" Target="https://communicatiekc.com/nima-a2-communicatieplan/#nima-a2-communicatie-exameneisen-en-beoordelin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communicatiekc.com/steekproefgrootte-verzadig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hyperlink" Target="https://communicatiekc.com/nima-a2-communicatieplan/#scriptie-10-15-pagina-s" TargetMode="External"/><Relationship Id="rId4" Type="http://schemas.openxmlformats.org/officeDocument/2006/relationships/hyperlink" Target="https://communicatiekc.com/nima-a2-communicatieplan/#nima-a2-communicatie-exameneisen-en-beoordeling" TargetMode="External"/><Relationship Id="rId5" Type="http://schemas.openxmlformats.org/officeDocument/2006/relationships/hyperlink" Target="https://communicatiekc.com/nima-a2-communicatieplan/#nima-a2-communicatie-exameneisen-en-beoordeling" TargetMode="External"/><Relationship Id="rId6" Type="http://schemas.openxmlformats.org/officeDocument/2006/relationships/hyperlink" Target="https://communicatiekc.com/nima-a2-communicatieplan/#nima-a2-communicatie-exameneisen-en-beoorde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ctrTitle"/>
          </p:nvPr>
        </p:nvSpPr>
        <p:spPr>
          <a:xfrm>
            <a:off x="311700" y="744575"/>
            <a:ext cx="8520600" cy="2269500"/>
          </a:xfrm>
          <a:prstGeom prst="rect">
            <a:avLst/>
          </a:prstGeom>
          <a:solidFill>
            <a:srgbClr val="FF0000"/>
          </a:solidFill>
        </p:spPr>
        <p:txBody>
          <a:bodyPr anchorCtr="0" anchor="b" bIns="91425" lIns="91425" spcFirstLastPara="1" rIns="91425" wrap="square" tIns="91425">
            <a:normAutofit/>
          </a:bodyPr>
          <a:lstStyle/>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Stap 4</a:t>
            </a:r>
            <a:endParaRPr>
              <a:solidFill>
                <a:schemeClr val="lt1"/>
              </a:solidFill>
              <a:latin typeface="Lexend ExtraBold"/>
              <a:ea typeface="Lexend ExtraBold"/>
              <a:cs typeface="Lexend ExtraBold"/>
              <a:sym typeface="Lexend ExtraBold"/>
            </a:endParaRPr>
          </a:p>
          <a:p>
            <a:pPr indent="0" lvl="0" marL="0" rtl="0" algn="ctr">
              <a:spcBef>
                <a:spcPts val="0"/>
              </a:spcBef>
              <a:spcAft>
                <a:spcPts val="0"/>
              </a:spcAft>
              <a:buNone/>
            </a:pPr>
            <a:r>
              <a:rPr lang="nl">
                <a:solidFill>
                  <a:schemeClr val="lt1"/>
                </a:solidFill>
                <a:latin typeface="Lexend ExtraBold"/>
                <a:ea typeface="Lexend ExtraBold"/>
                <a:cs typeface="Lexend ExtraBold"/>
                <a:sym typeface="Lexend ExtraBold"/>
              </a:rPr>
              <a:t>Creatie</a:t>
            </a:r>
            <a:endParaRPr>
              <a:solidFill>
                <a:schemeClr val="lt1"/>
              </a:solidFill>
              <a:latin typeface="Lexend ExtraBold"/>
              <a:ea typeface="Lexend ExtraBold"/>
              <a:cs typeface="Lexend ExtraBold"/>
              <a:sym typeface="Lexend ExtraBold"/>
            </a:endParaRPr>
          </a:p>
        </p:txBody>
      </p:sp>
      <p:sp>
        <p:nvSpPr>
          <p:cNvPr id="56" name="Google Shape;56;p13"/>
          <p:cNvSpPr txBox="1"/>
          <p:nvPr>
            <p:ph idx="1" type="subTitle"/>
          </p:nvPr>
        </p:nvSpPr>
        <p:spPr>
          <a:xfrm>
            <a:off x="311700" y="3081013"/>
            <a:ext cx="8520600" cy="792600"/>
          </a:xfrm>
          <a:prstGeom prst="rect">
            <a:avLst/>
          </a:prstGeom>
          <a:solidFill>
            <a:srgbClr val="CFE2F3"/>
          </a:solidFill>
        </p:spPr>
        <p:txBody>
          <a:bodyPr anchorCtr="0" anchor="ctr" bIns="91425" lIns="91425" spcFirstLastPara="1" rIns="91425" wrap="square" tIns="91425">
            <a:noAutofit/>
          </a:bodyPr>
          <a:lstStyle/>
          <a:p>
            <a:pPr indent="0" lvl="0" marL="0" rtl="0" algn="ctr">
              <a:spcBef>
                <a:spcPts val="0"/>
              </a:spcBef>
              <a:spcAft>
                <a:spcPts val="0"/>
              </a:spcAft>
              <a:buNone/>
            </a:pPr>
            <a:r>
              <a:rPr lang="nl" sz="2300">
                <a:solidFill>
                  <a:srgbClr val="404040"/>
                </a:solidFill>
                <a:latin typeface="Lexend Medium"/>
                <a:ea typeface="Lexend Medium"/>
                <a:cs typeface="Lexend Medium"/>
                <a:sym typeface="Lexend Medium"/>
              </a:rPr>
              <a:t>Verbeteracties/ Oplossingen voor het Probleem</a:t>
            </a:r>
            <a:endParaRPr sz="3900">
              <a:latin typeface="Lexend Medium"/>
              <a:ea typeface="Lexend Medium"/>
              <a:cs typeface="Lexend Medium"/>
              <a:sym typeface="Lexend Medium"/>
            </a:endParaRPr>
          </a:p>
        </p:txBody>
      </p:sp>
      <p:sp>
        <p:nvSpPr>
          <p:cNvPr id="57" name="Google Shape;57;p13"/>
          <p:cNvSpPr/>
          <p:nvPr/>
        </p:nvSpPr>
        <p:spPr>
          <a:xfrm>
            <a:off x="327600" y="4575650"/>
            <a:ext cx="8520600" cy="3495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latin typeface="Lexend"/>
                <a:ea typeface="Lexend"/>
                <a:cs typeface="Lexend"/>
                <a:sym typeface="Lexend"/>
              </a:rPr>
              <a:t>Ga naar </a:t>
            </a:r>
            <a:r>
              <a:rPr lang="nl" sz="1600">
                <a:solidFill>
                  <a:srgbClr val="DB0A2D"/>
                </a:solidFill>
                <a:uFill>
                  <a:noFill/>
                </a:uFill>
                <a:latin typeface="Lexend"/>
                <a:ea typeface="Lexend"/>
                <a:cs typeface="Lexend"/>
                <a:sym typeface="Lexend"/>
                <a:hlinkClick r:id="rId3">
                  <a:extLst>
                    <a:ext uri="{A12FA001-AC4F-418D-AE19-62706E023703}">
                      <ahyp:hlinkClr val="tx"/>
                    </a:ext>
                  </a:extLst>
                </a:hlinkClick>
              </a:rPr>
              <a:t>Stap 4 Creatie</a:t>
            </a:r>
            <a:endParaRPr sz="1600">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Veranderen van Kennis, Houding, Gedrag vergt tijd en aandacht…</a:t>
            </a:r>
            <a:endParaRPr sz="2000">
              <a:latin typeface="Lexend ExtraBold"/>
              <a:ea typeface="Lexend ExtraBold"/>
              <a:cs typeface="Lexend ExtraBold"/>
              <a:sym typeface="Lexend ExtraBold"/>
            </a:endParaRPr>
          </a:p>
        </p:txBody>
      </p:sp>
      <p:sp>
        <p:nvSpPr>
          <p:cNvPr id="63" name="Google Shape;63;p14"/>
          <p:cNvSpPr txBox="1"/>
          <p:nvPr>
            <p:ph idx="1" type="body"/>
          </p:nvPr>
        </p:nvSpPr>
        <p:spPr>
          <a:xfrm>
            <a:off x="207475" y="1152475"/>
            <a:ext cx="41040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Font typeface="Lexend"/>
              <a:buChar char="●"/>
            </a:pPr>
            <a:r>
              <a:rPr lang="nl" sz="1600">
                <a:solidFill>
                  <a:srgbClr val="404040"/>
                </a:solidFill>
                <a:highlight>
                  <a:srgbClr val="FFFFFF"/>
                </a:highlight>
                <a:latin typeface="Lexend"/>
                <a:ea typeface="Lexend"/>
                <a:cs typeface="Lexend"/>
                <a:sym typeface="Lexend"/>
              </a:rPr>
              <a:t>… dus de Doelgroep moet regelmatig worden geconfronteerd met de Boodschap.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SzPts val="1600"/>
              <a:buFont typeface="Lexend"/>
              <a:buChar char="●"/>
            </a:pPr>
            <a:r>
              <a:rPr lang="nl" sz="1600">
                <a:solidFill>
                  <a:srgbClr val="404040"/>
                </a:solidFill>
                <a:highlight>
                  <a:srgbClr val="FFFFFF"/>
                </a:highlight>
                <a:latin typeface="Lexend"/>
                <a:ea typeface="Lexend"/>
                <a:cs typeface="Lexend"/>
                <a:sym typeface="Lexend"/>
              </a:rPr>
              <a:t>Daarom </a:t>
            </a:r>
            <a:r>
              <a:rPr b="1" lang="nl" sz="1600">
                <a:solidFill>
                  <a:srgbClr val="404040"/>
                </a:solidFill>
                <a:highlight>
                  <a:srgbClr val="FFFFFF"/>
                </a:highlight>
                <a:latin typeface="Lexend"/>
                <a:ea typeface="Lexend"/>
                <a:cs typeface="Lexend"/>
                <a:sym typeface="Lexend"/>
              </a:rPr>
              <a:t>Campagne</a:t>
            </a:r>
            <a:r>
              <a:rPr lang="nl" sz="1600">
                <a:solidFill>
                  <a:srgbClr val="404040"/>
                </a:solidFill>
                <a:highlight>
                  <a:srgbClr val="FFFFFF"/>
                </a:highlight>
                <a:latin typeface="Lexend"/>
                <a:ea typeface="Lexend"/>
                <a:cs typeface="Lexend"/>
                <a:sym typeface="Lexend"/>
              </a:rPr>
              <a:t> nodig: verschillende </a:t>
            </a:r>
            <a:r>
              <a:rPr b="1" lang="nl" sz="1600">
                <a:solidFill>
                  <a:srgbClr val="404040"/>
                </a:solidFill>
                <a:highlight>
                  <a:srgbClr val="FFFFFF"/>
                </a:highlight>
                <a:latin typeface="Lexend"/>
                <a:ea typeface="Lexend"/>
                <a:cs typeface="Lexend"/>
                <a:sym typeface="Lexend"/>
              </a:rPr>
              <a:t>Communicatiemiddelen</a:t>
            </a:r>
            <a:r>
              <a:rPr lang="nl" sz="1600">
                <a:solidFill>
                  <a:srgbClr val="404040"/>
                </a:solidFill>
                <a:highlight>
                  <a:srgbClr val="FFFFFF"/>
                </a:highlight>
                <a:latin typeface="Lexend"/>
                <a:ea typeface="Lexend"/>
                <a:cs typeface="Lexend"/>
                <a:sym typeface="Lexend"/>
              </a:rPr>
              <a:t> worden gecombineerd.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SzPts val="1600"/>
              <a:buFont typeface="Lexend"/>
              <a:buChar char="●"/>
            </a:pPr>
            <a:r>
              <a:rPr lang="nl" sz="1600">
                <a:solidFill>
                  <a:srgbClr val="404040"/>
                </a:solidFill>
                <a:highlight>
                  <a:srgbClr val="FFFFFF"/>
                </a:highlight>
                <a:latin typeface="Lexend"/>
                <a:ea typeface="Lexend"/>
                <a:cs typeface="Lexend"/>
                <a:sym typeface="Lexend"/>
              </a:rPr>
              <a:t>Dus Kennis, Houding en/ of Gedrag veranderen met</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SzPts val="1600"/>
              <a:buFont typeface="Lexend"/>
              <a:buChar char="○"/>
            </a:pPr>
            <a:r>
              <a:rPr b="1" lang="nl" sz="1600">
                <a:solidFill>
                  <a:srgbClr val="404040"/>
                </a:solidFill>
                <a:highlight>
                  <a:srgbClr val="FFFFFF"/>
                </a:highlight>
                <a:latin typeface="Lexend"/>
                <a:ea typeface="Lexend"/>
                <a:cs typeface="Lexend"/>
                <a:sym typeface="Lexend"/>
              </a:rPr>
              <a:t>Communicatiemiddelen</a:t>
            </a:r>
            <a:r>
              <a:rPr lang="nl" sz="1600">
                <a:solidFill>
                  <a:srgbClr val="404040"/>
                </a:solidFill>
                <a:highlight>
                  <a:srgbClr val="FFFFFF"/>
                </a:highlight>
                <a:latin typeface="Lexend"/>
                <a:ea typeface="Lexend"/>
                <a:cs typeface="Lexend"/>
                <a:sym typeface="Lexend"/>
              </a:rPr>
              <a:t>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Operationeel Niveau</a:t>
            </a:r>
            <a:r>
              <a:rPr lang="nl" sz="1600">
                <a:solidFill>
                  <a:srgbClr val="404040"/>
                </a:solidFill>
                <a:highlight>
                  <a:srgbClr val="FFFFFF"/>
                </a:highlight>
                <a:latin typeface="Lexend"/>
                <a:ea typeface="Lexend"/>
                <a:cs typeface="Lexend"/>
                <a:sym typeface="Lexend"/>
              </a:rPr>
              <a:t>) in</a:t>
            </a:r>
            <a:endParaRPr sz="1600">
              <a:solidFill>
                <a:srgbClr val="404040"/>
              </a:solidFill>
              <a:highlight>
                <a:srgbClr val="FFFFFF"/>
              </a:highlight>
              <a:latin typeface="Lexend"/>
              <a:ea typeface="Lexend"/>
              <a:cs typeface="Lexend"/>
              <a:sym typeface="Lexend"/>
            </a:endParaRPr>
          </a:p>
          <a:p>
            <a:pPr indent="-330200" lvl="1" marL="914400" rtl="0" algn="l">
              <a:spcBef>
                <a:spcPts val="0"/>
              </a:spcBef>
              <a:spcAft>
                <a:spcPts val="0"/>
              </a:spcAft>
              <a:buSzPts val="1600"/>
              <a:buFont typeface="Lexend"/>
              <a:buChar char="○"/>
            </a:pPr>
            <a:r>
              <a:rPr b="1" lang="nl" sz="1600">
                <a:solidFill>
                  <a:srgbClr val="404040"/>
                </a:solidFill>
                <a:highlight>
                  <a:srgbClr val="FFFFFF"/>
                </a:highlight>
                <a:latin typeface="Lexend"/>
                <a:ea typeface="Lexend"/>
                <a:cs typeface="Lexend"/>
                <a:sym typeface="Lexend"/>
              </a:rPr>
              <a:t>Campagne</a:t>
            </a:r>
            <a:r>
              <a:rPr lang="nl" sz="1600">
                <a:solidFill>
                  <a:srgbClr val="404040"/>
                </a:solidFill>
                <a:highlight>
                  <a:srgbClr val="FFFFFF"/>
                </a:highlight>
                <a:latin typeface="Lexend"/>
                <a:ea typeface="Lexend"/>
                <a:cs typeface="Lexend"/>
                <a:sym typeface="Lexend"/>
              </a:rPr>
              <a:t>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Tactisch Niveau)</a:t>
            </a:r>
            <a:r>
              <a:rPr lang="nl" sz="1600">
                <a:solidFill>
                  <a:srgbClr val="404040"/>
                </a:solidFill>
                <a:highlight>
                  <a:srgbClr val="FFFFFF"/>
                </a:highlight>
                <a:latin typeface="Lexend"/>
                <a:ea typeface="Lexend"/>
                <a:cs typeface="Lexend"/>
                <a:sym typeface="Lexend"/>
              </a:rPr>
              <a:t>.</a:t>
            </a:r>
            <a:endParaRPr sz="1600">
              <a:latin typeface="Lexend"/>
              <a:ea typeface="Lexend"/>
              <a:cs typeface="Lexend"/>
              <a:sym typeface="Lexend"/>
            </a:endParaRPr>
          </a:p>
        </p:txBody>
      </p:sp>
      <p:pic>
        <p:nvPicPr>
          <p:cNvPr id="64" name="Google Shape;64;p14"/>
          <p:cNvPicPr preferRelativeResize="0"/>
          <p:nvPr/>
        </p:nvPicPr>
        <p:blipFill>
          <a:blip r:embed="rId5">
            <a:alphaModFix/>
          </a:blip>
          <a:stretch>
            <a:fillRect/>
          </a:stretch>
        </p:blipFill>
        <p:spPr>
          <a:xfrm>
            <a:off x="4385764" y="1250758"/>
            <a:ext cx="4733925" cy="2381250"/>
          </a:xfrm>
          <a:prstGeom prst="rect">
            <a:avLst/>
          </a:prstGeom>
          <a:noFill/>
          <a:ln>
            <a:noFill/>
          </a:ln>
        </p:spPr>
      </p:pic>
      <p:sp>
        <p:nvSpPr>
          <p:cNvPr id="65" name="Google Shape;65;p14"/>
          <p:cNvSpPr txBox="1"/>
          <p:nvPr>
            <p:ph idx="2" type="body"/>
          </p:nvPr>
        </p:nvSpPr>
        <p:spPr>
          <a:xfrm>
            <a:off x="4832400" y="3669250"/>
            <a:ext cx="3999900" cy="899700"/>
          </a:xfrm>
          <a:prstGeom prst="rect">
            <a:avLst/>
          </a:prstGeom>
          <a:solidFill>
            <a:srgbClr val="F4CCCC"/>
          </a:solidFill>
        </p:spPr>
        <p:txBody>
          <a:bodyPr anchorCtr="0" anchor="ctr" bIns="91425" lIns="91425" spcFirstLastPara="1" rIns="91425" wrap="square" tIns="91425">
            <a:noAutofit/>
          </a:bodyPr>
          <a:lstStyle/>
          <a:p>
            <a:pPr indent="0" lvl="0" marL="0" rtl="0" algn="ctr">
              <a:spcBef>
                <a:spcPts val="0"/>
              </a:spcBef>
              <a:spcAft>
                <a:spcPts val="1200"/>
              </a:spcAft>
              <a:buNone/>
            </a:pPr>
            <a:r>
              <a:rPr i="1" lang="nl" sz="1600">
                <a:solidFill>
                  <a:schemeClr val="dk1"/>
                </a:solidFill>
                <a:latin typeface="Lexend"/>
                <a:ea typeface="Lexend"/>
                <a:cs typeface="Lexend"/>
                <a:sym typeface="Lexend"/>
              </a:rPr>
              <a:t>Durf outside-the-box te denken</a:t>
            </a:r>
            <a:r>
              <a:rPr lang="nl" sz="1600">
                <a:solidFill>
                  <a:schemeClr val="dk1"/>
                </a:solidFill>
                <a:latin typeface="Lexend"/>
                <a:ea typeface="Lexend"/>
                <a:cs typeface="Lexend"/>
                <a:sym typeface="Lexend"/>
              </a:rPr>
              <a:t>. </a:t>
            </a:r>
            <a:endParaRPr sz="16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Strategie </a:t>
            </a:r>
            <a:endParaRPr sz="2000">
              <a:latin typeface="Lexend ExtraBold"/>
              <a:ea typeface="Lexend ExtraBold"/>
              <a:cs typeface="Lexend ExtraBold"/>
              <a:sym typeface="Lexend ExtraBold"/>
            </a:endParaRPr>
          </a:p>
        </p:txBody>
      </p:sp>
      <p:sp>
        <p:nvSpPr>
          <p:cNvPr id="71" name="Google Shape;71;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nl" sz="1600">
                <a:solidFill>
                  <a:schemeClr val="dk1"/>
                </a:solidFill>
                <a:latin typeface="Lexend"/>
                <a:ea typeface="Lexend"/>
                <a:cs typeface="Lexend"/>
                <a:sym typeface="Lexend"/>
              </a:rPr>
              <a:t>De Communicatiestrategie</a:t>
            </a:r>
            <a:r>
              <a:rPr lang="nl" sz="1600">
                <a:solidFill>
                  <a:schemeClr val="dk1"/>
                </a:solidFill>
                <a:latin typeface="Lexend"/>
                <a:ea typeface="Lexend"/>
                <a:cs typeface="Lexend"/>
                <a:sym typeface="Lexend"/>
              </a:rPr>
              <a:t> bestaat uit de vijf elementen van het</a:t>
            </a: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hlink"/>
                </a:solidFill>
                <a:latin typeface="Lexend"/>
                <a:ea typeface="Lexend"/>
                <a:cs typeface="Lexend"/>
                <a:sym typeface="Lexend"/>
                <a:hlinkClick r:id="rId4"/>
              </a:rPr>
              <a:t>Verbale Communicatiemodel van Lasswell</a:t>
            </a:r>
            <a:r>
              <a:rPr lang="nl" sz="1600">
                <a:solidFill>
                  <a:schemeClr val="dk1"/>
                </a:solidFill>
                <a:latin typeface="Lexend"/>
                <a:ea typeface="Lexend"/>
                <a:cs typeface="Lexend"/>
                <a:sym typeface="Lexend"/>
              </a:rPr>
              <a:t>.</a:t>
            </a:r>
            <a:endParaRPr sz="1600">
              <a:latin typeface="Lexend"/>
              <a:ea typeface="Lexend"/>
              <a:cs typeface="Lexend"/>
              <a:sym typeface="Lexend"/>
            </a:endParaRPr>
          </a:p>
        </p:txBody>
      </p:sp>
      <p:pic>
        <p:nvPicPr>
          <p:cNvPr id="72" name="Google Shape;72;p15"/>
          <p:cNvPicPr preferRelativeResize="0"/>
          <p:nvPr/>
        </p:nvPicPr>
        <p:blipFill>
          <a:blip r:embed="rId5">
            <a:alphaModFix/>
          </a:blip>
          <a:stretch>
            <a:fillRect/>
          </a:stretch>
        </p:blipFill>
        <p:spPr>
          <a:xfrm>
            <a:off x="0" y="1787276"/>
            <a:ext cx="9144003" cy="27815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latin typeface="Lexend ExtraBold"/>
                <a:ea typeface="Lexend ExtraBold"/>
                <a:cs typeface="Lexend ExtraBold"/>
                <a:sym typeface="Lexend ExtraBold"/>
              </a:rPr>
              <a:t>Communicatiestrategie Schetsvel</a:t>
            </a:r>
            <a:endParaRPr>
              <a:latin typeface="Lexend ExtraBold"/>
              <a:ea typeface="Lexend ExtraBold"/>
              <a:cs typeface="Lexend ExtraBold"/>
              <a:sym typeface="Lexend ExtraBold"/>
            </a:endParaRPr>
          </a:p>
        </p:txBody>
      </p:sp>
      <p:sp>
        <p:nvSpPr>
          <p:cNvPr id="78" name="Google Shape;78;p16"/>
          <p:cNvSpPr txBox="1"/>
          <p:nvPr>
            <p:ph idx="1" type="body"/>
          </p:nvPr>
        </p:nvSpPr>
        <p:spPr>
          <a:xfrm>
            <a:off x="311700" y="4170950"/>
            <a:ext cx="8520600" cy="398100"/>
          </a:xfrm>
          <a:prstGeom prst="rect">
            <a:avLst/>
          </a:prstGeom>
          <a:solidFill>
            <a:srgbClr val="F4CCCC"/>
          </a:solidFill>
        </p:spPr>
        <p:txBody>
          <a:bodyPr anchorCtr="0" anchor="ctr" bIns="91425" lIns="91425" spcFirstLastPara="1" rIns="91425" wrap="square" tIns="91425">
            <a:normAutofit fontScale="92500" lnSpcReduction="20000"/>
          </a:bodyPr>
          <a:lstStyle/>
          <a:p>
            <a:pPr indent="0" lvl="0" marL="0" rtl="0" algn="ctr">
              <a:spcBef>
                <a:spcPts val="0"/>
              </a:spcBef>
              <a:spcAft>
                <a:spcPts val="1200"/>
              </a:spcAft>
              <a:buNone/>
            </a:pPr>
            <a:r>
              <a:rPr lang="nl" sz="1600" u="sng">
                <a:solidFill>
                  <a:schemeClr val="hlink"/>
                </a:solidFill>
                <a:latin typeface="Lexend ExtraBold"/>
                <a:ea typeface="Lexend ExtraBold"/>
                <a:cs typeface="Lexend ExtraBold"/>
                <a:sym typeface="Lexend ExtraBold"/>
                <a:hlinkClick r:id="rId3"/>
              </a:rPr>
              <a:t>Communicatiestrategie Schetsvel Downloaden</a:t>
            </a:r>
            <a:r>
              <a:rPr lang="nl" sz="1600">
                <a:solidFill>
                  <a:schemeClr val="dk1"/>
                </a:solidFill>
                <a:latin typeface="Lexend ExtraBold"/>
                <a:ea typeface="Lexend ExtraBold"/>
                <a:cs typeface="Lexend ExtraBold"/>
                <a:sym typeface="Lexend ExtraBold"/>
              </a:rPr>
              <a:t> </a:t>
            </a:r>
            <a:endParaRPr sz="1600">
              <a:latin typeface="Lexend ExtraBold"/>
              <a:ea typeface="Lexend ExtraBold"/>
              <a:cs typeface="Lexend ExtraBold"/>
              <a:sym typeface="Lexend ExtraBold"/>
            </a:endParaRPr>
          </a:p>
        </p:txBody>
      </p:sp>
      <p:graphicFrame>
        <p:nvGraphicFramePr>
          <p:cNvPr id="79" name="Google Shape;79;p16"/>
          <p:cNvGraphicFramePr/>
          <p:nvPr/>
        </p:nvGraphicFramePr>
        <p:xfrm>
          <a:off x="311700" y="1278350"/>
          <a:ext cx="3000000" cy="3000000"/>
        </p:xfrm>
        <a:graphic>
          <a:graphicData uri="http://schemas.openxmlformats.org/drawingml/2006/table">
            <a:tbl>
              <a:tblPr>
                <a:noFill/>
                <a:tableStyleId>{C14C11B4-DB8C-46EE-A318-488ECD56BFBB}</a:tableStyleId>
              </a:tblPr>
              <a:tblGrid>
                <a:gridCol w="1756250"/>
                <a:gridCol w="1756250"/>
                <a:gridCol w="1756250"/>
                <a:gridCol w="1756250"/>
                <a:gridCol w="1756250"/>
              </a:tblGrid>
              <a:tr h="381000">
                <a:tc>
                  <a:txBody>
                    <a:bodyPr/>
                    <a:lstStyle/>
                    <a:p>
                      <a:pPr indent="0" lvl="0" marL="0" rtl="0" algn="l">
                        <a:spcBef>
                          <a:spcPts val="0"/>
                        </a:spcBef>
                        <a:spcAft>
                          <a:spcPts val="0"/>
                        </a:spcAft>
                        <a:buNone/>
                      </a:pPr>
                      <a:r>
                        <a:rPr b="1" lang="nl" u="sng">
                          <a:solidFill>
                            <a:schemeClr val="dk1"/>
                          </a:solidFill>
                          <a:latin typeface="Lexend"/>
                          <a:ea typeface="Lexend"/>
                          <a:cs typeface="Lexend"/>
                          <a:sym typeface="Lexend"/>
                          <a:hlinkClick r:id="rId4">
                            <a:extLst>
                              <a:ext uri="{A12FA001-AC4F-418D-AE19-62706E023703}">
                                <ahyp:hlinkClr val="tx"/>
                              </a:ext>
                            </a:extLst>
                          </a:hlinkClick>
                        </a:rPr>
                        <a:t>Afzender</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b="1" lang="nl" u="sng">
                          <a:solidFill>
                            <a:schemeClr val="dk1"/>
                          </a:solidFill>
                          <a:latin typeface="Lexend"/>
                          <a:ea typeface="Lexend"/>
                          <a:cs typeface="Lexend"/>
                          <a:sym typeface="Lexend"/>
                          <a:hlinkClick r:id="rId5">
                            <a:extLst>
                              <a:ext uri="{A12FA001-AC4F-418D-AE19-62706E023703}">
                                <ahyp:hlinkClr val="tx"/>
                              </a:ext>
                            </a:extLst>
                          </a:hlinkClick>
                        </a:rPr>
                        <a:t>Boodschap</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b="1" lang="nl" u="sng">
                          <a:solidFill>
                            <a:schemeClr val="dk1"/>
                          </a:solidFill>
                          <a:latin typeface="Lexend"/>
                          <a:ea typeface="Lexend"/>
                          <a:cs typeface="Lexend"/>
                          <a:sym typeface="Lexend"/>
                          <a:hlinkClick r:id="rId6">
                            <a:extLst>
                              <a:ext uri="{A12FA001-AC4F-418D-AE19-62706E023703}">
                                <ahyp:hlinkClr val="tx"/>
                              </a:ext>
                            </a:extLst>
                          </a:hlinkClick>
                        </a:rPr>
                        <a:t>Middelenmix</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b="1" lang="nl" u="sng">
                          <a:solidFill>
                            <a:schemeClr val="dk1"/>
                          </a:solidFill>
                          <a:latin typeface="Lexend"/>
                          <a:ea typeface="Lexend"/>
                          <a:cs typeface="Lexend"/>
                          <a:sym typeface="Lexend"/>
                          <a:hlinkClick r:id="rId7">
                            <a:extLst>
                              <a:ext uri="{A12FA001-AC4F-418D-AE19-62706E023703}">
                                <ahyp:hlinkClr val="tx"/>
                              </a:ext>
                            </a:extLst>
                          </a:hlinkClick>
                        </a:rPr>
                        <a:t>Doelgroep</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b="1" lang="nl" u="sng">
                          <a:solidFill>
                            <a:schemeClr val="dk1"/>
                          </a:solidFill>
                          <a:latin typeface="Lexend"/>
                          <a:ea typeface="Lexend"/>
                          <a:cs typeface="Lexend"/>
                          <a:sym typeface="Lexend"/>
                          <a:hlinkClick r:id="rId8">
                            <a:extLst>
                              <a:ext uri="{A12FA001-AC4F-418D-AE19-62706E023703}">
                                <ahyp:hlinkClr val="tx"/>
                              </a:ext>
                            </a:extLst>
                          </a:hlinkClick>
                        </a:rPr>
                        <a:t>Doelstelling</a:t>
                      </a:r>
                      <a:endParaRPr>
                        <a:solidFill>
                          <a:schemeClr val="dk1"/>
                        </a:solidFill>
                        <a:latin typeface="Lexend"/>
                        <a:ea typeface="Lexend"/>
                        <a:cs typeface="Lexend"/>
                        <a:sym typeface="Lexend"/>
                      </a:endParaRPr>
                    </a:p>
                  </a:txBody>
                  <a:tcPr marT="91425" marB="91425" marR="91425" marL="91425">
                    <a:solidFill>
                      <a:srgbClr val="F4CCCC"/>
                    </a:solidFill>
                  </a:tcPr>
                </a:tc>
              </a:tr>
              <a:tr h="381000">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Denk niet alleen aan de opdrachtgever, maar ook aan </a:t>
                      </a:r>
                      <a:r>
                        <a:rPr lang="nl" u="sng">
                          <a:solidFill>
                            <a:schemeClr val="hlink"/>
                          </a:solidFill>
                          <a:latin typeface="Lexend"/>
                          <a:ea typeface="Lexend"/>
                          <a:cs typeface="Lexend"/>
                          <a:sym typeface="Lexend"/>
                          <a:hlinkClick r:id="rId9"/>
                        </a:rPr>
                        <a:t>Mensen</a:t>
                      </a:r>
                      <a:r>
                        <a:rPr lang="nl">
                          <a:solidFill>
                            <a:schemeClr val="dk1"/>
                          </a:solidFill>
                          <a:latin typeface="Lexend"/>
                          <a:ea typeface="Lexend"/>
                          <a:cs typeface="Lexend"/>
                          <a:sym typeface="Lexend"/>
                        </a:rPr>
                        <a:t> &amp;</a:t>
                      </a:r>
                      <a:r>
                        <a:rPr lang="nl">
                          <a:solidFill>
                            <a:schemeClr val="dk1"/>
                          </a:solidFill>
                          <a:uFill>
                            <a:noFill/>
                          </a:uFill>
                          <a:latin typeface="Lexend"/>
                          <a:ea typeface="Lexend"/>
                          <a:cs typeface="Lexend"/>
                          <a:sym typeface="Lexend"/>
                          <a:hlinkClick r:id="rId10">
                            <a:extLst>
                              <a:ext uri="{A12FA001-AC4F-418D-AE19-62706E023703}">
                                <ahyp:hlinkClr val="tx"/>
                              </a:ext>
                            </a:extLst>
                          </a:hlinkClick>
                        </a:rPr>
                        <a:t> </a:t>
                      </a:r>
                      <a:r>
                        <a:rPr lang="nl" u="sng">
                          <a:solidFill>
                            <a:schemeClr val="hlink"/>
                          </a:solidFill>
                          <a:latin typeface="Lexend"/>
                          <a:ea typeface="Lexend"/>
                          <a:cs typeface="Lexend"/>
                          <a:sym typeface="Lexend"/>
                          <a:hlinkClick r:id="rId11"/>
                        </a:rPr>
                        <a:t>Merken</a:t>
                      </a:r>
                      <a:r>
                        <a:rPr lang="nl">
                          <a:solidFill>
                            <a:schemeClr val="dk1"/>
                          </a:solidFill>
                          <a:latin typeface="Lexend"/>
                          <a:ea typeface="Lexend"/>
                          <a:cs typeface="Lexend"/>
                          <a:sym typeface="Lexend"/>
                        </a:rPr>
                        <a:t> die meer tot de verbeelding spreken voor de doelgroep.</a:t>
                      </a:r>
                      <a:endParaRPr>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Zorg voor een</a:t>
                      </a:r>
                      <a:r>
                        <a:rPr lang="nl">
                          <a:solidFill>
                            <a:schemeClr val="dk1"/>
                          </a:solidFill>
                          <a:uFill>
                            <a:noFill/>
                          </a:uFill>
                          <a:latin typeface="Lexend"/>
                          <a:ea typeface="Lexend"/>
                          <a:cs typeface="Lexend"/>
                          <a:sym typeface="Lexend"/>
                          <a:hlinkClick r:id="rId12">
                            <a:extLst>
                              <a:ext uri="{A12FA001-AC4F-418D-AE19-62706E023703}">
                                <ahyp:hlinkClr val="tx"/>
                              </a:ext>
                            </a:extLst>
                          </a:hlinkClick>
                        </a:rPr>
                        <a:t> </a:t>
                      </a:r>
                      <a:r>
                        <a:rPr lang="nl" u="sng">
                          <a:solidFill>
                            <a:schemeClr val="hlink"/>
                          </a:solidFill>
                          <a:latin typeface="Lexend"/>
                          <a:ea typeface="Lexend"/>
                          <a:cs typeface="Lexend"/>
                          <a:sym typeface="Lexend"/>
                          <a:hlinkClick r:id="rId13"/>
                        </a:rPr>
                        <a:t>motiverende</a:t>
                      </a:r>
                      <a:r>
                        <a:rPr lang="nl">
                          <a:solidFill>
                            <a:schemeClr val="dk1"/>
                          </a:solidFill>
                          <a:latin typeface="Lexend"/>
                          <a:ea typeface="Lexend"/>
                          <a:cs typeface="Lexend"/>
                          <a:sym typeface="Lexend"/>
                        </a:rPr>
                        <a:t> Boodschap, die de doelgroep in beweging krijgt. Speel dus in op</a:t>
                      </a:r>
                      <a:r>
                        <a:rPr lang="nl">
                          <a:solidFill>
                            <a:schemeClr val="dk1"/>
                          </a:solidFill>
                          <a:uFill>
                            <a:noFill/>
                          </a:uFill>
                          <a:latin typeface="Lexend"/>
                          <a:ea typeface="Lexend"/>
                          <a:cs typeface="Lexend"/>
                          <a:sym typeface="Lexend"/>
                          <a:hlinkClick r:id="rId14">
                            <a:extLst>
                              <a:ext uri="{A12FA001-AC4F-418D-AE19-62706E023703}">
                                <ahyp:hlinkClr val="tx"/>
                              </a:ext>
                            </a:extLst>
                          </a:hlinkClick>
                        </a:rPr>
                        <a:t> </a:t>
                      </a:r>
                      <a:r>
                        <a:rPr lang="nl" u="sng">
                          <a:solidFill>
                            <a:schemeClr val="hlink"/>
                          </a:solidFill>
                          <a:latin typeface="Lexend"/>
                          <a:ea typeface="Lexend"/>
                          <a:cs typeface="Lexend"/>
                          <a:sym typeface="Lexend"/>
                          <a:hlinkClick r:id="rId15"/>
                        </a:rPr>
                        <a:t>Kennis &amp; Houding</a:t>
                      </a:r>
                      <a:r>
                        <a:rPr lang="nl">
                          <a:latin typeface="Lexend"/>
                          <a:ea typeface="Lexend"/>
                          <a:cs typeface="Lexend"/>
                          <a:sym typeface="Lexend"/>
                        </a:rPr>
                        <a:t>, die de Doelgroep al heeft.</a:t>
                      </a:r>
                      <a:endParaRPr>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Denk ook buiten de begaande paden. Dus ook</a:t>
                      </a:r>
                      <a:r>
                        <a:rPr lang="nl">
                          <a:solidFill>
                            <a:schemeClr val="dk1"/>
                          </a:solidFill>
                          <a:uFill>
                            <a:noFill/>
                          </a:uFill>
                          <a:latin typeface="Lexend"/>
                          <a:ea typeface="Lexend"/>
                          <a:cs typeface="Lexend"/>
                          <a:sym typeface="Lexend"/>
                          <a:hlinkClick r:id="rId16">
                            <a:extLst>
                              <a:ext uri="{A12FA001-AC4F-418D-AE19-62706E023703}">
                                <ahyp:hlinkClr val="tx"/>
                              </a:ext>
                            </a:extLst>
                          </a:hlinkClick>
                        </a:rPr>
                        <a:t> </a:t>
                      </a:r>
                      <a:r>
                        <a:rPr lang="nl" u="sng">
                          <a:solidFill>
                            <a:schemeClr val="hlink"/>
                          </a:solidFill>
                          <a:latin typeface="Lexend"/>
                          <a:ea typeface="Lexend"/>
                          <a:cs typeface="Lexend"/>
                          <a:sym typeface="Lexend"/>
                          <a:hlinkClick r:id="rId17"/>
                        </a:rPr>
                        <a:t>Acties</a:t>
                      </a:r>
                      <a:r>
                        <a:rPr lang="nl">
                          <a:solidFill>
                            <a:schemeClr val="dk1"/>
                          </a:solidFill>
                          <a:latin typeface="Lexend"/>
                          <a:ea typeface="Lexend"/>
                          <a:cs typeface="Lexend"/>
                          <a:sym typeface="Lexend"/>
                        </a:rPr>
                        <a:t> kunnen erbij horen. Denk verder aan</a:t>
                      </a:r>
                      <a:r>
                        <a:rPr lang="nl">
                          <a:solidFill>
                            <a:schemeClr val="dk1"/>
                          </a:solidFill>
                          <a:uFill>
                            <a:noFill/>
                          </a:uFill>
                          <a:latin typeface="Lexend"/>
                          <a:ea typeface="Lexend"/>
                          <a:cs typeface="Lexend"/>
                          <a:sym typeface="Lexend"/>
                          <a:hlinkClick r:id="rId18">
                            <a:extLst>
                              <a:ext uri="{A12FA001-AC4F-418D-AE19-62706E023703}">
                                <ahyp:hlinkClr val="tx"/>
                              </a:ext>
                            </a:extLst>
                          </a:hlinkClick>
                        </a:rPr>
                        <a:t> </a:t>
                      </a:r>
                      <a:r>
                        <a:rPr lang="nl" u="sng">
                          <a:solidFill>
                            <a:schemeClr val="hlink"/>
                          </a:solidFill>
                          <a:latin typeface="Lexend"/>
                          <a:ea typeface="Lexend"/>
                          <a:cs typeface="Lexend"/>
                          <a:sym typeface="Lexend"/>
                          <a:hlinkClick r:id="rId19"/>
                        </a:rPr>
                        <a:t>Paid, Owned, Earned Media</a:t>
                      </a:r>
                      <a:r>
                        <a:rPr lang="nl">
                          <a:solidFill>
                            <a:schemeClr val="dk1"/>
                          </a:solidFill>
                          <a:latin typeface="Lexend"/>
                          <a:ea typeface="Lexend"/>
                          <a:cs typeface="Lexend"/>
                          <a:sym typeface="Lexend"/>
                        </a:rPr>
                        <a:t>. Denk liefst vanuit</a:t>
                      </a:r>
                      <a:r>
                        <a:rPr lang="nl">
                          <a:solidFill>
                            <a:schemeClr val="dk1"/>
                          </a:solidFill>
                          <a:uFill>
                            <a:noFill/>
                          </a:uFill>
                          <a:latin typeface="Lexend"/>
                          <a:ea typeface="Lexend"/>
                          <a:cs typeface="Lexend"/>
                          <a:sym typeface="Lexend"/>
                          <a:hlinkClick r:id="rId20">
                            <a:extLst>
                              <a:ext uri="{A12FA001-AC4F-418D-AE19-62706E023703}">
                                <ahyp:hlinkClr val="tx"/>
                              </a:ext>
                            </a:extLst>
                          </a:hlinkClick>
                        </a:rPr>
                        <a:t> </a:t>
                      </a:r>
                      <a:r>
                        <a:rPr lang="nl" u="sng">
                          <a:solidFill>
                            <a:schemeClr val="hlink"/>
                          </a:solidFill>
                          <a:latin typeface="Lexend"/>
                          <a:ea typeface="Lexend"/>
                          <a:cs typeface="Lexend"/>
                          <a:sym typeface="Lexend"/>
                          <a:hlinkClick r:id="rId21"/>
                        </a:rPr>
                        <a:t>Mogelijke Touchpoints</a:t>
                      </a:r>
                      <a:r>
                        <a:rPr lang="nl">
                          <a:solidFill>
                            <a:schemeClr val="dk1"/>
                          </a:solidFill>
                          <a:latin typeface="Lexend"/>
                          <a:ea typeface="Lexend"/>
                          <a:cs typeface="Lexend"/>
                          <a:sym typeface="Lexend"/>
                        </a:rPr>
                        <a:t>.</a:t>
                      </a:r>
                      <a:endParaRPr>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Maak een</a:t>
                      </a:r>
                      <a:r>
                        <a:rPr lang="nl">
                          <a:solidFill>
                            <a:schemeClr val="dk1"/>
                          </a:solidFill>
                          <a:uFill>
                            <a:noFill/>
                          </a:uFill>
                          <a:latin typeface="Lexend"/>
                          <a:ea typeface="Lexend"/>
                          <a:cs typeface="Lexend"/>
                          <a:sym typeface="Lexend"/>
                          <a:hlinkClick r:id="rId22">
                            <a:extLst>
                              <a:ext uri="{A12FA001-AC4F-418D-AE19-62706E023703}">
                                <ahyp:hlinkClr val="tx"/>
                              </a:ext>
                            </a:extLst>
                          </a:hlinkClick>
                        </a:rPr>
                        <a:t> </a:t>
                      </a:r>
                      <a:r>
                        <a:rPr lang="nl" u="sng">
                          <a:solidFill>
                            <a:schemeClr val="hlink"/>
                          </a:solidFill>
                          <a:latin typeface="Lexend"/>
                          <a:ea typeface="Lexend"/>
                          <a:cs typeface="Lexend"/>
                          <a:sym typeface="Lexend"/>
                          <a:hlinkClick r:id="rId23"/>
                        </a:rPr>
                        <a:t>Persona</a:t>
                      </a:r>
                      <a:r>
                        <a:rPr lang="nl">
                          <a:solidFill>
                            <a:schemeClr val="dk1"/>
                          </a:solidFill>
                          <a:latin typeface="Lexend"/>
                          <a:ea typeface="Lexend"/>
                          <a:cs typeface="Lexend"/>
                          <a:sym typeface="Lexend"/>
                        </a:rPr>
                        <a:t>. Zo kom je er meestal achter dat het goed is om te</a:t>
                      </a:r>
                      <a:r>
                        <a:rPr lang="nl">
                          <a:solidFill>
                            <a:schemeClr val="dk1"/>
                          </a:solidFill>
                          <a:uFill>
                            <a:noFill/>
                          </a:uFill>
                          <a:latin typeface="Lexend"/>
                          <a:ea typeface="Lexend"/>
                          <a:cs typeface="Lexend"/>
                          <a:sym typeface="Lexend"/>
                          <a:hlinkClick r:id="rId24">
                            <a:extLst>
                              <a:ext uri="{A12FA001-AC4F-418D-AE19-62706E023703}">
                                <ahyp:hlinkClr val="tx"/>
                              </a:ext>
                            </a:extLst>
                          </a:hlinkClick>
                        </a:rPr>
                        <a:t> </a:t>
                      </a:r>
                      <a:r>
                        <a:rPr lang="nl" u="sng">
                          <a:solidFill>
                            <a:schemeClr val="hlink"/>
                          </a:solidFill>
                          <a:latin typeface="Lexend"/>
                          <a:ea typeface="Lexend"/>
                          <a:cs typeface="Lexend"/>
                          <a:sym typeface="Lexend"/>
                          <a:hlinkClick r:id="rId25"/>
                        </a:rPr>
                        <a:t>segmenteren</a:t>
                      </a:r>
                      <a:r>
                        <a:rPr lang="nl">
                          <a:solidFill>
                            <a:schemeClr val="dk1"/>
                          </a:solidFill>
                          <a:latin typeface="Lexend"/>
                          <a:ea typeface="Lexend"/>
                          <a:cs typeface="Lexend"/>
                          <a:sym typeface="Lexend"/>
                        </a:rPr>
                        <a:t>. Denk ook aan</a:t>
                      </a:r>
                      <a:r>
                        <a:rPr lang="nl">
                          <a:solidFill>
                            <a:schemeClr val="dk1"/>
                          </a:solidFill>
                          <a:uFill>
                            <a:noFill/>
                          </a:uFill>
                          <a:latin typeface="Lexend"/>
                          <a:ea typeface="Lexend"/>
                          <a:cs typeface="Lexend"/>
                          <a:sym typeface="Lexend"/>
                          <a:hlinkClick r:id="rId26">
                            <a:extLst>
                              <a:ext uri="{A12FA001-AC4F-418D-AE19-62706E023703}">
                                <ahyp:hlinkClr val="tx"/>
                              </a:ext>
                            </a:extLst>
                          </a:hlinkClick>
                        </a:rPr>
                        <a:t> </a:t>
                      </a:r>
                      <a:r>
                        <a:rPr lang="nl" u="sng">
                          <a:solidFill>
                            <a:schemeClr val="hlink"/>
                          </a:solidFill>
                          <a:latin typeface="Lexend"/>
                          <a:ea typeface="Lexend"/>
                          <a:cs typeface="Lexend"/>
                          <a:sym typeface="Lexend"/>
                          <a:hlinkClick r:id="rId27"/>
                        </a:rPr>
                        <a:t>secundaire doelgroepen</a:t>
                      </a:r>
                      <a:r>
                        <a:rPr lang="nl">
                          <a:solidFill>
                            <a:schemeClr val="dk1"/>
                          </a:solidFill>
                          <a:latin typeface="Lexend"/>
                          <a:ea typeface="Lexend"/>
                          <a:cs typeface="Lexend"/>
                          <a:sym typeface="Lexend"/>
                        </a:rPr>
                        <a:t>.</a:t>
                      </a:r>
                      <a:endParaRPr>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Communicatie-</a:t>
                      </a:r>
                      <a:endParaRPr>
                        <a:solidFill>
                          <a:schemeClr val="dk1"/>
                        </a:solidFill>
                        <a:latin typeface="Lexend"/>
                        <a:ea typeface="Lexend"/>
                        <a:cs typeface="Lexend"/>
                        <a:sym typeface="Lexend"/>
                      </a:endParaRPr>
                    </a:p>
                    <a:p>
                      <a:pPr indent="0" lvl="0" marL="0" rtl="0" algn="l">
                        <a:spcBef>
                          <a:spcPts val="0"/>
                        </a:spcBef>
                        <a:spcAft>
                          <a:spcPts val="0"/>
                        </a:spcAft>
                        <a:buNone/>
                      </a:pPr>
                      <a:r>
                        <a:rPr lang="nl">
                          <a:solidFill>
                            <a:schemeClr val="dk1"/>
                          </a:solidFill>
                          <a:latin typeface="Lexend"/>
                          <a:ea typeface="Lexend"/>
                          <a:cs typeface="Lexend"/>
                          <a:sym typeface="Lexend"/>
                        </a:rPr>
                        <a:t>doelstellingen: verandering van</a:t>
                      </a:r>
                      <a:r>
                        <a:rPr lang="nl">
                          <a:solidFill>
                            <a:schemeClr val="dk1"/>
                          </a:solidFill>
                          <a:uFill>
                            <a:noFill/>
                          </a:uFill>
                          <a:latin typeface="Lexend"/>
                          <a:ea typeface="Lexend"/>
                          <a:cs typeface="Lexend"/>
                          <a:sym typeface="Lexend"/>
                          <a:hlinkClick r:id="rId28">
                            <a:extLst>
                              <a:ext uri="{A12FA001-AC4F-418D-AE19-62706E023703}">
                                <ahyp:hlinkClr val="tx"/>
                              </a:ext>
                            </a:extLst>
                          </a:hlinkClick>
                        </a:rPr>
                        <a:t> </a:t>
                      </a:r>
                      <a:r>
                        <a:rPr lang="nl" u="sng">
                          <a:solidFill>
                            <a:schemeClr val="hlink"/>
                          </a:solidFill>
                          <a:latin typeface="Lexend"/>
                          <a:ea typeface="Lexend"/>
                          <a:cs typeface="Lexend"/>
                          <a:sym typeface="Lexend"/>
                          <a:hlinkClick r:id="rId29"/>
                        </a:rPr>
                        <a:t>Kennis, Houding en/ of Gedrag</a:t>
                      </a:r>
                      <a:r>
                        <a:rPr lang="nl">
                          <a:solidFill>
                            <a:schemeClr val="dk1"/>
                          </a:solidFill>
                          <a:latin typeface="Lexend"/>
                          <a:ea typeface="Lexend"/>
                          <a:cs typeface="Lexend"/>
                          <a:sym typeface="Lexend"/>
                        </a:rPr>
                        <a:t>. Formuleer de Doelstellingen</a:t>
                      </a:r>
                      <a:r>
                        <a:rPr lang="nl">
                          <a:solidFill>
                            <a:schemeClr val="dk1"/>
                          </a:solidFill>
                          <a:uFill>
                            <a:noFill/>
                          </a:uFill>
                          <a:latin typeface="Lexend"/>
                          <a:ea typeface="Lexend"/>
                          <a:cs typeface="Lexend"/>
                          <a:sym typeface="Lexend"/>
                          <a:hlinkClick r:id="rId30">
                            <a:extLst>
                              <a:ext uri="{A12FA001-AC4F-418D-AE19-62706E023703}">
                                <ahyp:hlinkClr val="tx"/>
                              </a:ext>
                            </a:extLst>
                          </a:hlinkClick>
                        </a:rPr>
                        <a:t> </a:t>
                      </a:r>
                      <a:r>
                        <a:rPr lang="nl" u="sng">
                          <a:solidFill>
                            <a:schemeClr val="hlink"/>
                          </a:solidFill>
                          <a:latin typeface="Lexend"/>
                          <a:ea typeface="Lexend"/>
                          <a:cs typeface="Lexend"/>
                          <a:sym typeface="Lexend"/>
                          <a:hlinkClick r:id="rId31"/>
                        </a:rPr>
                        <a:t>SMART</a:t>
                      </a:r>
                      <a:r>
                        <a:rPr lang="nl">
                          <a:solidFill>
                            <a:schemeClr val="dk1"/>
                          </a:solidFill>
                          <a:latin typeface="Lexend"/>
                          <a:ea typeface="Lexend"/>
                          <a:cs typeface="Lexend"/>
                          <a:sym typeface="Lexend"/>
                        </a:rPr>
                        <a:t>.</a:t>
                      </a:r>
                      <a:endParaRPr>
                        <a:latin typeface="Lexend"/>
                        <a:ea typeface="Lexend"/>
                        <a:cs typeface="Lexend"/>
                        <a:sym typeface="Lexend"/>
                      </a:endParaRPr>
                    </a:p>
                  </a:txBody>
                  <a:tcPr marT="91425" marB="91425" marR="91425" marL="91425">
                    <a:solidFill>
                      <a:srgbClr val="F4CCCC"/>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85" name="Google Shape;85;p17"/>
          <p:cNvPicPr preferRelativeResize="0"/>
          <p:nvPr/>
        </p:nvPicPr>
        <p:blipFill>
          <a:blip r:embed="rId3">
            <a:alphaModFix/>
          </a:blip>
          <a:stretch>
            <a:fillRect/>
          </a:stretch>
        </p:blipFill>
        <p:spPr>
          <a:xfrm>
            <a:off x="311700" y="1038225"/>
            <a:ext cx="8520601" cy="2900268"/>
          </a:xfrm>
          <a:prstGeom prst="rect">
            <a:avLst/>
          </a:prstGeom>
          <a:noFill/>
          <a:ln>
            <a:noFill/>
          </a:ln>
        </p:spPr>
      </p:pic>
      <p:sp>
        <p:nvSpPr>
          <p:cNvPr id="86" name="Google Shape;86;p17"/>
          <p:cNvSpPr txBox="1"/>
          <p:nvPr>
            <p:ph idx="1" type="body"/>
          </p:nvPr>
        </p:nvSpPr>
        <p:spPr>
          <a:xfrm>
            <a:off x="0" y="4094475"/>
            <a:ext cx="9077400" cy="6777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solidFill>
                  <a:srgbClr val="404040"/>
                </a:solidFill>
                <a:highlight>
                  <a:srgbClr val="FFFFFF"/>
                </a:highlight>
                <a:latin typeface="Lexend"/>
                <a:ea typeface="Lexend"/>
                <a:cs typeface="Lexend"/>
                <a:sym typeface="Lexend"/>
              </a:rPr>
              <a:t>Lasswell’s verbale Communicatiemodel visueel weergegeven. </a:t>
            </a:r>
            <a:endParaRPr sz="1600">
              <a:solidFill>
                <a:srgbClr val="404040"/>
              </a:solidFill>
              <a:highlight>
                <a:srgbClr val="FFFFFF"/>
              </a:highlight>
              <a:latin typeface="Lexend"/>
              <a:ea typeface="Lexend"/>
              <a:cs typeface="Lexend"/>
              <a:sym typeface="Lexend"/>
            </a:endParaRPr>
          </a:p>
          <a:p>
            <a:pPr indent="0" lvl="0" marL="0" rtl="0" algn="ctr">
              <a:spcBef>
                <a:spcPts val="0"/>
              </a:spcBef>
              <a:spcAft>
                <a:spcPts val="0"/>
              </a:spcAft>
              <a:buNone/>
            </a:pPr>
            <a:r>
              <a:rPr lang="nl" sz="1600">
                <a:solidFill>
                  <a:srgbClr val="CC4125"/>
                </a:solidFill>
                <a:highlight>
                  <a:schemeClr val="lt2"/>
                </a:highlight>
                <a:latin typeface="Lexend"/>
                <a:ea typeface="Lexend"/>
                <a:cs typeface="Lexend"/>
                <a:sym typeface="Lexend"/>
              </a:rPr>
              <a:t>In je Communicatiestrategie vul je de elementen uit dit model in.</a:t>
            </a:r>
            <a:endParaRPr sz="1600">
              <a:solidFill>
                <a:srgbClr val="CC4125"/>
              </a:solidFill>
              <a:highlight>
                <a:schemeClr val="lt2"/>
              </a:highlight>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92" name="Google Shape;92;p18"/>
          <p:cNvPicPr preferRelativeResize="0"/>
          <p:nvPr/>
        </p:nvPicPr>
        <p:blipFill>
          <a:blip r:embed="rId3">
            <a:alphaModFix/>
          </a:blip>
          <a:stretch>
            <a:fillRect/>
          </a:stretch>
        </p:blipFill>
        <p:spPr>
          <a:xfrm>
            <a:off x="332225" y="1038225"/>
            <a:ext cx="8520601" cy="2900256"/>
          </a:xfrm>
          <a:prstGeom prst="rect">
            <a:avLst/>
          </a:prstGeom>
          <a:noFill/>
          <a:ln>
            <a:noFill/>
          </a:ln>
        </p:spPr>
      </p:pic>
      <p:sp>
        <p:nvSpPr>
          <p:cNvPr id="93" name="Google Shape;93;p18"/>
          <p:cNvSpPr txBox="1"/>
          <p:nvPr>
            <p:ph idx="1" type="body"/>
          </p:nvPr>
        </p:nvSpPr>
        <p:spPr>
          <a:xfrm>
            <a:off x="0" y="4389325"/>
            <a:ext cx="9077400" cy="5727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nl" sz="1600">
                <a:solidFill>
                  <a:srgbClr val="404040"/>
                </a:solidFill>
                <a:highlight>
                  <a:srgbClr val="FFFFFF"/>
                </a:highlight>
                <a:latin typeface="Lexend"/>
                <a:ea typeface="Lexend"/>
                <a:cs typeface="Lexend"/>
                <a:sym typeface="Lexend"/>
              </a:rPr>
              <a:t>Lasswell’s verbale Communicatiemodel visueel weergegeven. </a:t>
            </a:r>
            <a:endParaRPr sz="1600">
              <a:solidFill>
                <a:srgbClr val="404040"/>
              </a:solidFill>
              <a:highlight>
                <a:srgbClr val="FFFFFF"/>
              </a:highlight>
              <a:latin typeface="Lexend"/>
              <a:ea typeface="Lexend"/>
              <a:cs typeface="Lexend"/>
              <a:sym typeface="Lexend"/>
            </a:endParaRPr>
          </a:p>
          <a:p>
            <a:pPr indent="0" lvl="0" marL="0" rtl="0" algn="ctr">
              <a:lnSpc>
                <a:spcPct val="100000"/>
              </a:lnSpc>
              <a:spcBef>
                <a:spcPts val="0"/>
              </a:spcBef>
              <a:spcAft>
                <a:spcPts val="0"/>
              </a:spcAft>
              <a:buNone/>
            </a:pPr>
            <a:r>
              <a:rPr lang="nl" sz="1600">
                <a:solidFill>
                  <a:srgbClr val="CC4125"/>
                </a:solidFill>
                <a:highlight>
                  <a:schemeClr val="lt2"/>
                </a:highlight>
                <a:latin typeface="Lexend"/>
                <a:ea typeface="Lexend"/>
                <a:cs typeface="Lexend"/>
                <a:sym typeface="Lexend"/>
              </a:rPr>
              <a:t>In je Communicatiestrategie vul je de elementen uit dit model in.</a:t>
            </a:r>
            <a:endParaRPr sz="1600">
              <a:solidFill>
                <a:srgbClr val="CC4125"/>
              </a:solidFill>
              <a:highlight>
                <a:schemeClr val="lt2"/>
              </a:highlight>
              <a:latin typeface="Lexend"/>
              <a:ea typeface="Lexend"/>
              <a:cs typeface="Lexend"/>
              <a:sym typeface="Lexend"/>
            </a:endParaRPr>
          </a:p>
        </p:txBody>
      </p:sp>
      <p:sp>
        <p:nvSpPr>
          <p:cNvPr id="94" name="Google Shape;94;p18"/>
          <p:cNvSpPr/>
          <p:nvPr/>
        </p:nvSpPr>
        <p:spPr>
          <a:xfrm>
            <a:off x="2271423" y="3287055"/>
            <a:ext cx="13542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Boodschap</a:t>
            </a:r>
            <a:endParaRPr sz="1600">
              <a:solidFill>
                <a:srgbClr val="CC4125"/>
              </a:solidFill>
              <a:latin typeface="Lexend ExtraBold"/>
              <a:ea typeface="Lexend ExtraBold"/>
              <a:cs typeface="Lexend ExtraBold"/>
              <a:sym typeface="Lexend ExtraBold"/>
            </a:endParaRPr>
          </a:p>
        </p:txBody>
      </p:sp>
      <p:sp>
        <p:nvSpPr>
          <p:cNvPr id="95" name="Google Shape;95;p18"/>
          <p:cNvSpPr/>
          <p:nvPr/>
        </p:nvSpPr>
        <p:spPr>
          <a:xfrm>
            <a:off x="7120094" y="3450850"/>
            <a:ext cx="14985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Doelstelling</a:t>
            </a:r>
            <a:endParaRPr sz="1600">
              <a:solidFill>
                <a:srgbClr val="CC4125"/>
              </a:solidFill>
              <a:latin typeface="Lexend ExtraBold"/>
              <a:ea typeface="Lexend ExtraBold"/>
              <a:cs typeface="Lexend ExtraBold"/>
              <a:sym typeface="Lexend ExtraBold"/>
            </a:endParaRPr>
          </a:p>
        </p:txBody>
      </p:sp>
      <p:sp>
        <p:nvSpPr>
          <p:cNvPr id="96" name="Google Shape;96;p18"/>
          <p:cNvSpPr/>
          <p:nvPr/>
        </p:nvSpPr>
        <p:spPr>
          <a:xfrm>
            <a:off x="5230875" y="3450850"/>
            <a:ext cx="13104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Doelgroep</a:t>
            </a:r>
            <a:endParaRPr sz="1600">
              <a:solidFill>
                <a:srgbClr val="CC4125"/>
              </a:solidFill>
              <a:latin typeface="Lexend ExtraBold"/>
              <a:ea typeface="Lexend ExtraBold"/>
              <a:cs typeface="Lexend ExtraBold"/>
              <a:sym typeface="Lexend ExtraBold"/>
            </a:endParaRPr>
          </a:p>
        </p:txBody>
      </p:sp>
      <p:sp>
        <p:nvSpPr>
          <p:cNvPr id="97" name="Google Shape;97;p18"/>
          <p:cNvSpPr/>
          <p:nvPr/>
        </p:nvSpPr>
        <p:spPr>
          <a:xfrm>
            <a:off x="2173137" y="3783575"/>
            <a:ext cx="15834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Middelenmix</a:t>
            </a:r>
            <a:endParaRPr sz="1600">
              <a:solidFill>
                <a:srgbClr val="CC4125"/>
              </a:solidFill>
              <a:latin typeface="Lexend ExtraBold"/>
              <a:ea typeface="Lexend ExtraBold"/>
              <a:cs typeface="Lexend ExtraBold"/>
              <a:sym typeface="Lexend ExtraBold"/>
            </a:endParaRPr>
          </a:p>
        </p:txBody>
      </p:sp>
      <p:sp>
        <p:nvSpPr>
          <p:cNvPr id="98" name="Google Shape;98;p18"/>
          <p:cNvSpPr/>
          <p:nvPr/>
        </p:nvSpPr>
        <p:spPr>
          <a:xfrm>
            <a:off x="469582" y="3450850"/>
            <a:ext cx="1146600" cy="436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sz="1600">
                <a:solidFill>
                  <a:srgbClr val="CC4125"/>
                </a:solidFill>
                <a:latin typeface="Lexend ExtraBold"/>
                <a:ea typeface="Lexend ExtraBold"/>
                <a:cs typeface="Lexend ExtraBold"/>
                <a:sym typeface="Lexend ExtraBold"/>
              </a:rPr>
              <a:t>Afzender</a:t>
            </a:r>
            <a:endParaRPr sz="1600">
              <a:solidFill>
                <a:srgbClr val="CC4125"/>
              </a:solidFill>
              <a:latin typeface="Lexend ExtraBold"/>
              <a:ea typeface="Lexend ExtraBold"/>
              <a:cs typeface="Lexend ExtraBold"/>
              <a:sym typeface="Lexend ExtraBold"/>
            </a:endParaRPr>
          </a:p>
        </p:txBody>
      </p:sp>
      <p:sp>
        <p:nvSpPr>
          <p:cNvPr id="99" name="Google Shape;99;p18"/>
          <p:cNvSpPr/>
          <p:nvPr/>
        </p:nvSpPr>
        <p:spPr>
          <a:xfrm>
            <a:off x="393124" y="532400"/>
            <a:ext cx="4728600" cy="38139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latin typeface="Lexend ExtraBold"/>
                <a:ea typeface="Lexend ExtraBold"/>
                <a:cs typeface="Lexend ExtraBold"/>
                <a:sym typeface="Lexend ExtraBold"/>
              </a:rPr>
              <a:t>Stap 4 Creatie</a:t>
            </a:r>
            <a:endParaRPr sz="1600">
              <a:latin typeface="Lexend ExtraBold"/>
              <a:ea typeface="Lexend ExtraBold"/>
              <a:cs typeface="Lexend ExtraBold"/>
              <a:sym typeface="Lexend ExtraBold"/>
            </a:endParaRPr>
          </a:p>
        </p:txBody>
      </p:sp>
      <p:sp>
        <p:nvSpPr>
          <p:cNvPr id="100" name="Google Shape;100;p18"/>
          <p:cNvSpPr/>
          <p:nvPr/>
        </p:nvSpPr>
        <p:spPr>
          <a:xfrm>
            <a:off x="5121600" y="532400"/>
            <a:ext cx="3618300" cy="3813900"/>
          </a:xfrm>
          <a:prstGeom prst="rect">
            <a:avLst/>
          </a:prstGeom>
          <a:no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sz="1600">
                <a:solidFill>
                  <a:schemeClr val="accent3"/>
                </a:solidFill>
                <a:latin typeface="Lexend ExtraBold"/>
                <a:ea typeface="Lexend ExtraBold"/>
                <a:cs typeface="Lexend ExtraBold"/>
                <a:sym typeface="Lexend ExtraBold"/>
              </a:rPr>
              <a:t>Stap 3 Confrontatie &amp; Conclusies</a:t>
            </a:r>
            <a:endParaRPr sz="1600">
              <a:solidFill>
                <a:schemeClr val="accent3"/>
              </a:solidFill>
              <a:latin typeface="Lexend ExtraBold"/>
              <a:ea typeface="Lexend ExtraBold"/>
              <a:cs typeface="Lexend ExtraBold"/>
              <a:sym typeface="Lexend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spcBef>
                <a:spcPts val="0"/>
              </a:spcBef>
              <a:spcAft>
                <a:spcPts val="0"/>
              </a:spcAft>
              <a:buNone/>
            </a:pPr>
            <a:r>
              <a:rPr lang="nl" sz="2000">
                <a:latin typeface="Lexend ExtraBold"/>
                <a:ea typeface="Lexend ExtraBold"/>
                <a:cs typeface="Lexend ExtraBold"/>
                <a:sym typeface="Lexend ExtraBold"/>
              </a:rPr>
              <a:t>Creatief Gedeelte van de Communicatiestrategie</a:t>
            </a:r>
            <a:endParaRPr sz="2000">
              <a:latin typeface="Lexend ExtraBold"/>
              <a:ea typeface="Lexend ExtraBold"/>
              <a:cs typeface="Lexend ExtraBold"/>
              <a:sym typeface="Lexend ExtraBold"/>
            </a:endParaRPr>
          </a:p>
        </p:txBody>
      </p:sp>
      <p:sp>
        <p:nvSpPr>
          <p:cNvPr id="106" name="Google Shape;106;p19"/>
          <p:cNvSpPr txBox="1"/>
          <p:nvPr>
            <p:ph idx="1" type="body"/>
          </p:nvPr>
        </p:nvSpPr>
        <p:spPr>
          <a:xfrm>
            <a:off x="311700" y="4221100"/>
            <a:ext cx="8832300" cy="67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nl" sz="1200">
                <a:solidFill>
                  <a:schemeClr val="dk1"/>
                </a:solidFill>
                <a:latin typeface="Lexend"/>
                <a:ea typeface="Lexend"/>
                <a:cs typeface="Lexend"/>
                <a:sym typeface="Lexend"/>
              </a:rPr>
              <a:t>Boodschap</a:t>
            </a:r>
            <a:r>
              <a:rPr lang="nl" sz="1200">
                <a:solidFill>
                  <a:schemeClr val="dk1"/>
                </a:solidFill>
                <a:latin typeface="Lexend"/>
                <a:ea typeface="Lexend"/>
                <a:cs typeface="Lexend"/>
                <a:sym typeface="Lexend"/>
              </a:rPr>
              <a:t>: kern van Creatief Concept; zet Domino van Communicatie-effecten in werking.</a:t>
            </a:r>
            <a:endParaRPr sz="12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rPr b="1" lang="nl" sz="1200">
                <a:solidFill>
                  <a:schemeClr val="dk1"/>
                </a:solidFill>
                <a:latin typeface="Lexend"/>
                <a:ea typeface="Lexend"/>
                <a:cs typeface="Lexend"/>
                <a:sym typeface="Lexend"/>
              </a:rPr>
              <a:t>Middelenmix:</a:t>
            </a:r>
            <a:r>
              <a:rPr lang="nl" sz="1200">
                <a:solidFill>
                  <a:schemeClr val="dk1"/>
                </a:solidFill>
                <a:latin typeface="Lexend"/>
                <a:ea typeface="Lexend"/>
                <a:cs typeface="Lexend"/>
                <a:sym typeface="Lexend"/>
              </a:rPr>
              <a:t> nodig om de Boodschap over te brengen. </a:t>
            </a:r>
            <a:endParaRPr sz="12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rPr b="1" lang="nl" sz="1200">
                <a:solidFill>
                  <a:schemeClr val="dk1"/>
                </a:solidFill>
                <a:latin typeface="Lexend"/>
                <a:ea typeface="Lexend"/>
                <a:cs typeface="Lexend"/>
                <a:sym typeface="Lexend"/>
              </a:rPr>
              <a:t>Afzender</a:t>
            </a:r>
            <a:r>
              <a:rPr lang="nl" sz="1200">
                <a:solidFill>
                  <a:schemeClr val="dk1"/>
                </a:solidFill>
                <a:latin typeface="Lexend"/>
                <a:ea typeface="Lexend"/>
                <a:cs typeface="Lexend"/>
                <a:sym typeface="Lexend"/>
              </a:rPr>
              <a:t> die de Doelgroep vertrouwd en </a:t>
            </a:r>
            <a:r>
              <a:rPr lang="nl" sz="1200" u="sng">
                <a:solidFill>
                  <a:schemeClr val="accent5"/>
                </a:solidFill>
                <a:latin typeface="Lexend"/>
                <a:ea typeface="Lexend"/>
                <a:cs typeface="Lexend"/>
                <a:sym typeface="Lexend"/>
                <a:hlinkClick r:id="rId3">
                  <a:extLst>
                    <a:ext uri="{A12FA001-AC4F-418D-AE19-62706E023703}">
                      <ahyp:hlinkClr val="tx"/>
                    </a:ext>
                  </a:extLst>
                </a:hlinkClick>
              </a:rPr>
              <a:t>Aandacht</a:t>
            </a:r>
            <a:r>
              <a:rPr lang="nl" sz="1200">
                <a:solidFill>
                  <a:schemeClr val="dk1"/>
                </a:solidFill>
                <a:latin typeface="Lexend"/>
                <a:ea typeface="Lexend"/>
                <a:cs typeface="Lexend"/>
                <a:sym typeface="Lexend"/>
              </a:rPr>
              <a:t> geeft: nodig om Boodschap over te brengen.</a:t>
            </a:r>
            <a:endParaRPr sz="1200">
              <a:latin typeface="Lexend"/>
              <a:ea typeface="Lexend"/>
              <a:cs typeface="Lexend"/>
              <a:sym typeface="Lexend"/>
            </a:endParaRPr>
          </a:p>
        </p:txBody>
      </p:sp>
      <p:graphicFrame>
        <p:nvGraphicFramePr>
          <p:cNvPr id="107" name="Google Shape;107;p19"/>
          <p:cNvGraphicFramePr/>
          <p:nvPr/>
        </p:nvGraphicFramePr>
        <p:xfrm>
          <a:off x="403053" y="1187346"/>
          <a:ext cx="3000000" cy="3000000"/>
        </p:xfrm>
        <a:graphic>
          <a:graphicData uri="http://schemas.openxmlformats.org/drawingml/2006/table">
            <a:tbl>
              <a:tblPr>
                <a:noFill/>
                <a:tableStyleId>{51F10027-16D3-4B9E-9A70-2B6E28D8A3B5}</a:tableStyleId>
              </a:tblPr>
              <a:tblGrid>
                <a:gridCol w="1714500"/>
                <a:gridCol w="1714500"/>
                <a:gridCol w="1714500"/>
                <a:gridCol w="1714500"/>
              </a:tblGrid>
              <a:tr h="590550">
                <a:tc>
                  <a:txBody>
                    <a:bodyPr/>
                    <a:lstStyle/>
                    <a:p>
                      <a:pPr indent="0" lvl="0" marL="0" rtl="0" algn="ctr">
                        <a:lnSpc>
                          <a:spcPct val="115000"/>
                        </a:lnSpc>
                        <a:spcBef>
                          <a:spcPts val="0"/>
                        </a:spcBef>
                        <a:spcAft>
                          <a:spcPts val="0"/>
                        </a:spcAft>
                        <a:buNone/>
                      </a:pPr>
                      <a:r>
                        <a:rPr b="1" lang="nl" sz="1200">
                          <a:solidFill>
                            <a:srgbClr val="404040"/>
                          </a:solidFill>
                          <a:latin typeface="Lexend"/>
                          <a:ea typeface="Lexend"/>
                          <a:cs typeface="Lexend"/>
                          <a:sym typeface="Lexend"/>
                        </a:rPr>
                        <a:t>Onderdelen  </a:t>
                      </a:r>
                      <a:r>
                        <a:rPr b="1" lang="nl" sz="1200">
                          <a:solidFill>
                            <a:srgbClr val="DB0A2D"/>
                          </a:solidFill>
                          <a:uFill>
                            <a:noFill/>
                          </a:uFill>
                          <a:latin typeface="Lexend"/>
                          <a:ea typeface="Lexend"/>
                          <a:cs typeface="Lexend"/>
                          <a:sym typeface="Lexend"/>
                          <a:hlinkClick r:id="rId4">
                            <a:extLst>
                              <a:ext uri="{A12FA001-AC4F-418D-AE19-62706E023703}">
                                <ahyp:hlinkClr val="tx"/>
                              </a:ext>
                            </a:extLst>
                          </a:hlinkClick>
                        </a:rPr>
                        <a:t>Campagneplan</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nl" sz="1200">
                          <a:solidFill>
                            <a:srgbClr val="404040"/>
                          </a:solidFill>
                          <a:latin typeface="Lexend"/>
                          <a:ea typeface="Lexend"/>
                          <a:cs typeface="Lexend"/>
                          <a:sym typeface="Lexend"/>
                        </a:rPr>
                        <a:t>Onderdelen </a:t>
                      </a:r>
                      <a:endParaRPr b="1" sz="1200">
                        <a:solidFill>
                          <a:srgbClr val="404040"/>
                        </a:solidFill>
                        <a:latin typeface="Lexend"/>
                        <a:ea typeface="Lexend"/>
                        <a:cs typeface="Lexend"/>
                        <a:sym typeface="Lexend"/>
                      </a:endParaRPr>
                    </a:p>
                    <a:p>
                      <a:pPr indent="0" lvl="0" marL="0" rtl="0" algn="ctr">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5">
                            <a:extLst>
                              <a:ext uri="{A12FA001-AC4F-418D-AE19-62706E023703}">
                                <ahyp:hlinkClr val="tx"/>
                              </a:ext>
                            </a:extLst>
                          </a:hlinkClick>
                        </a:rPr>
                        <a:t>Communicatie-</a:t>
                      </a:r>
                      <a:endParaRPr b="1" sz="1200">
                        <a:solidFill>
                          <a:srgbClr val="DB0A2D"/>
                        </a:solidFill>
                        <a:uFill>
                          <a:noFill/>
                        </a:uFill>
                        <a:latin typeface="Lexend"/>
                        <a:ea typeface="Lexend"/>
                        <a:cs typeface="Lexend"/>
                        <a:sym typeface="Lexend"/>
                        <a:hlinkClick r:id="rId6">
                          <a:extLst>
                            <a:ext uri="{A12FA001-AC4F-418D-AE19-62706E023703}">
                              <ahyp:hlinkClr val="tx"/>
                            </a:ext>
                          </a:extLst>
                        </a:hlinkClick>
                      </a:endParaRPr>
                    </a:p>
                    <a:p>
                      <a:pPr indent="0" lvl="0" marL="0" rtl="0" algn="ctr">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7">
                            <a:extLst>
                              <a:ext uri="{A12FA001-AC4F-418D-AE19-62706E023703}">
                                <ahyp:hlinkClr val="tx"/>
                              </a:ext>
                            </a:extLst>
                          </a:hlinkClick>
                        </a:rPr>
                        <a:t>Strategie</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nl" sz="1200">
                          <a:solidFill>
                            <a:srgbClr val="404040"/>
                          </a:solidFill>
                          <a:latin typeface="Lexend"/>
                          <a:ea typeface="Lexend"/>
                          <a:cs typeface="Lexend"/>
                          <a:sym typeface="Lexend"/>
                        </a:rPr>
                        <a:t>Onderdelen</a:t>
                      </a:r>
                      <a:endParaRPr b="1" sz="1200">
                        <a:solidFill>
                          <a:srgbClr val="404040"/>
                        </a:solidFill>
                        <a:latin typeface="Lexend"/>
                        <a:ea typeface="Lexend"/>
                        <a:cs typeface="Lexend"/>
                        <a:sym typeface="Lexend"/>
                      </a:endParaRPr>
                    </a:p>
                    <a:p>
                      <a:pPr indent="0" lvl="0" marL="0" rtl="0" algn="ctr">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8">
                            <a:extLst>
                              <a:ext uri="{A12FA001-AC4F-418D-AE19-62706E023703}">
                                <ahyp:hlinkClr val="tx"/>
                              </a:ext>
                            </a:extLst>
                          </a:hlinkClick>
                        </a:rPr>
                        <a:t>Lasswell’s model</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nl" sz="1200">
                          <a:solidFill>
                            <a:srgbClr val="404040"/>
                          </a:solidFill>
                          <a:latin typeface="Lexend"/>
                          <a:ea typeface="Lexend"/>
                          <a:cs typeface="Lexend"/>
                          <a:sym typeface="Lexend"/>
                        </a:rPr>
                        <a:t>Onderdelen</a:t>
                      </a:r>
                      <a:endParaRPr b="1" sz="1200">
                        <a:solidFill>
                          <a:srgbClr val="404040"/>
                        </a:solidFill>
                        <a:latin typeface="Lexend"/>
                        <a:ea typeface="Lexend"/>
                        <a:cs typeface="Lexend"/>
                        <a:sym typeface="Lexend"/>
                      </a:endParaRPr>
                    </a:p>
                    <a:p>
                      <a:pPr indent="0" lvl="0" marL="0" rtl="0" algn="ctr">
                        <a:lnSpc>
                          <a:spcPct val="115000"/>
                        </a:lnSpc>
                        <a:spcBef>
                          <a:spcPts val="0"/>
                        </a:spcBef>
                        <a:spcAft>
                          <a:spcPts val="0"/>
                        </a:spcAft>
                        <a:buNone/>
                      </a:pPr>
                      <a:r>
                        <a:rPr b="1" lang="nl" sz="1200">
                          <a:solidFill>
                            <a:srgbClr val="404040"/>
                          </a:solidFill>
                          <a:latin typeface="Lexend"/>
                          <a:ea typeface="Lexend"/>
                          <a:cs typeface="Lexend"/>
                          <a:sym typeface="Lexend"/>
                        </a:rPr>
                        <a:t>Creatief Gedeelte vd Strategie</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95275">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9">
                            <a:extLst>
                              <a:ext uri="{A12FA001-AC4F-418D-AE19-62706E023703}">
                                <ahyp:hlinkClr val="tx"/>
                              </a:ext>
                            </a:extLst>
                          </a:hlinkClick>
                        </a:rPr>
                        <a:t>Afzender</a:t>
                      </a:r>
                      <a:r>
                        <a:rPr b="1" lang="nl" sz="1200">
                          <a:solidFill>
                            <a:srgbClr val="404040"/>
                          </a:solidFill>
                          <a:latin typeface="Lexend"/>
                          <a:ea typeface="Lexend"/>
                          <a:cs typeface="Lexend"/>
                          <a:sym typeface="Lexend"/>
                        </a:rPr>
                        <a:t> </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0">
                            <a:extLst>
                              <a:ext uri="{A12FA001-AC4F-418D-AE19-62706E023703}">
                                <ahyp:hlinkClr val="tx"/>
                              </a:ext>
                            </a:extLst>
                          </a:hlinkClick>
                        </a:rPr>
                        <a:t>Afzender</a:t>
                      </a:r>
                      <a:r>
                        <a:rPr b="1" lang="nl" sz="1200">
                          <a:solidFill>
                            <a:srgbClr val="404040"/>
                          </a:solidFill>
                          <a:latin typeface="Lexend"/>
                          <a:ea typeface="Lexend"/>
                          <a:cs typeface="Lexend"/>
                          <a:sym typeface="Lexend"/>
                        </a:rPr>
                        <a:t> </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404040"/>
                          </a:solidFill>
                          <a:latin typeface="Lexend"/>
                          <a:ea typeface="Lexend"/>
                          <a:cs typeface="Lexend"/>
                          <a:sym typeface="Lexend"/>
                        </a:rPr>
                        <a:t>Who</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1">
                            <a:extLst>
                              <a:ext uri="{A12FA001-AC4F-418D-AE19-62706E023703}">
                                <ahyp:hlinkClr val="tx"/>
                              </a:ext>
                            </a:extLst>
                          </a:hlinkClick>
                        </a:rPr>
                        <a:t>Afzender</a:t>
                      </a:r>
                      <a:r>
                        <a:rPr b="1" lang="nl" sz="1200">
                          <a:solidFill>
                            <a:srgbClr val="404040"/>
                          </a:solidFill>
                          <a:latin typeface="Lexend"/>
                          <a:ea typeface="Lexend"/>
                          <a:cs typeface="Lexend"/>
                          <a:sym typeface="Lexend"/>
                        </a:rPr>
                        <a:t> </a:t>
                      </a:r>
                      <a:r>
                        <a:rPr b="1" lang="nl" sz="1200">
                          <a:solidFill>
                            <a:srgbClr val="404040"/>
                          </a:solidFill>
                          <a:latin typeface="Lexend"/>
                          <a:ea typeface="Lexend"/>
                          <a:cs typeface="Lexend"/>
                          <a:sym typeface="Lexend"/>
                        </a:rPr>
                        <a:t> </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2">
                            <a:extLst>
                              <a:ext uri="{A12FA001-AC4F-418D-AE19-62706E023703}">
                                <ahyp:hlinkClr val="tx"/>
                              </a:ext>
                            </a:extLst>
                          </a:hlinkClick>
                        </a:rPr>
                        <a:t>Boodschap</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3">
                            <a:extLst>
                              <a:ext uri="{A12FA001-AC4F-418D-AE19-62706E023703}">
                                <ahyp:hlinkClr val="tx"/>
                              </a:ext>
                            </a:extLst>
                          </a:hlinkClick>
                        </a:rPr>
                        <a:t>Boodschap</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404040"/>
                          </a:solidFill>
                          <a:latin typeface="Lexend"/>
                          <a:ea typeface="Lexend"/>
                          <a:cs typeface="Lexend"/>
                          <a:sym typeface="Lexend"/>
                        </a:rPr>
                        <a:t>says what,</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 sz="1200">
                          <a:solidFill>
                            <a:srgbClr val="DB0A2D"/>
                          </a:solidFill>
                          <a:uFill>
                            <a:noFill/>
                          </a:uFill>
                          <a:latin typeface="Lexend"/>
                          <a:ea typeface="Lexend"/>
                          <a:cs typeface="Lexend"/>
                          <a:sym typeface="Lexend"/>
                          <a:hlinkClick r:id="rId14">
                            <a:extLst>
                              <a:ext uri="{A12FA001-AC4F-418D-AE19-62706E023703}">
                                <ahyp:hlinkClr val="tx"/>
                              </a:ext>
                            </a:extLst>
                          </a:hlinkClick>
                        </a:rPr>
                        <a:t>Boodschap</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5">
                            <a:extLst>
                              <a:ext uri="{A12FA001-AC4F-418D-AE19-62706E023703}">
                                <ahyp:hlinkClr val="tx"/>
                              </a:ext>
                            </a:extLst>
                          </a:hlinkClick>
                        </a:rPr>
                        <a:t>Middelenmix</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 sz="1200">
                          <a:solidFill>
                            <a:srgbClr val="DB0A2D"/>
                          </a:solidFill>
                          <a:uFill>
                            <a:noFill/>
                          </a:uFill>
                          <a:latin typeface="Lexend"/>
                          <a:ea typeface="Lexend"/>
                          <a:cs typeface="Lexend"/>
                          <a:sym typeface="Lexend"/>
                          <a:hlinkClick r:id="rId16">
                            <a:extLst>
                              <a:ext uri="{A12FA001-AC4F-418D-AE19-62706E023703}">
                                <ahyp:hlinkClr val="tx"/>
                              </a:ext>
                            </a:extLst>
                          </a:hlinkClick>
                        </a:rPr>
                        <a:t>Middelenmix</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404040"/>
                          </a:solidFill>
                          <a:latin typeface="Lexend"/>
                          <a:ea typeface="Lexend"/>
                          <a:cs typeface="Lexend"/>
                          <a:sym typeface="Lexend"/>
                        </a:rPr>
                        <a:t>in which channel,</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 sz="1200">
                          <a:solidFill>
                            <a:srgbClr val="DB0A2D"/>
                          </a:solidFill>
                          <a:uFill>
                            <a:noFill/>
                          </a:uFill>
                          <a:latin typeface="Lexend"/>
                          <a:ea typeface="Lexend"/>
                          <a:cs typeface="Lexend"/>
                          <a:sym typeface="Lexend"/>
                          <a:hlinkClick r:id="rId17">
                            <a:extLst>
                              <a:ext uri="{A12FA001-AC4F-418D-AE19-62706E023703}">
                                <ahyp:hlinkClr val="tx"/>
                              </a:ext>
                            </a:extLst>
                          </a:hlinkClick>
                        </a:rPr>
                        <a:t>Middelenmix</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18">
                            <a:extLst>
                              <a:ext uri="{A12FA001-AC4F-418D-AE19-62706E023703}">
                                <ahyp:hlinkClr val="tx"/>
                              </a:ext>
                            </a:extLst>
                          </a:hlinkClick>
                        </a:rPr>
                        <a:t>Doelgroep</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 sz="1200">
                          <a:solidFill>
                            <a:srgbClr val="DB0A2D"/>
                          </a:solidFill>
                          <a:uFill>
                            <a:noFill/>
                          </a:uFill>
                          <a:latin typeface="Lexend"/>
                          <a:ea typeface="Lexend"/>
                          <a:cs typeface="Lexend"/>
                          <a:sym typeface="Lexend"/>
                          <a:hlinkClick r:id="rId19">
                            <a:extLst>
                              <a:ext uri="{A12FA001-AC4F-418D-AE19-62706E023703}">
                                <ahyp:hlinkClr val="tx"/>
                              </a:ext>
                            </a:extLst>
                          </a:hlinkClick>
                        </a:rPr>
                        <a:t>Doelgroep</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404040"/>
                          </a:solidFill>
                          <a:latin typeface="Lexend"/>
                          <a:ea typeface="Lexend"/>
                          <a:cs typeface="Lexend"/>
                          <a:sym typeface="Lexend"/>
                        </a:rPr>
                        <a:t>to whom,</a:t>
                      </a:r>
                      <a:endParaRPr b="1" sz="1200">
                        <a:solidFill>
                          <a:srgbClr val="404040"/>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20">
                            <a:extLst>
                              <a:ext uri="{A12FA001-AC4F-418D-AE19-62706E023703}">
                                <ahyp:hlinkClr val="tx"/>
                              </a:ext>
                            </a:extLst>
                          </a:hlinkClick>
                        </a:rPr>
                        <a:t>Doelstelling</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21">
                            <a:extLst>
                              <a:ext uri="{A12FA001-AC4F-418D-AE19-62706E023703}">
                                <ahyp:hlinkClr val="tx"/>
                              </a:ext>
                            </a:extLst>
                          </a:hlinkClick>
                        </a:rPr>
                        <a:t>Doelstelling</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lnSpc>
                          <a:spcPct val="115000"/>
                        </a:lnSpc>
                        <a:spcBef>
                          <a:spcPts val="0"/>
                        </a:spcBef>
                        <a:spcAft>
                          <a:spcPts val="0"/>
                        </a:spcAft>
                        <a:buNone/>
                      </a:pPr>
                      <a:r>
                        <a:rPr b="1" lang="nl" sz="1200">
                          <a:solidFill>
                            <a:srgbClr val="404040"/>
                          </a:solidFill>
                          <a:latin typeface="Lexend"/>
                          <a:ea typeface="Lexend"/>
                          <a:cs typeface="Lexend"/>
                          <a:sym typeface="Lexend"/>
                        </a:rPr>
                        <a:t>with what </a:t>
                      </a:r>
                      <a:r>
                        <a:rPr b="1" lang="nl" sz="1200">
                          <a:solidFill>
                            <a:srgbClr val="DB0A2D"/>
                          </a:solidFill>
                          <a:uFill>
                            <a:noFill/>
                          </a:uFill>
                          <a:latin typeface="Lexend"/>
                          <a:ea typeface="Lexend"/>
                          <a:cs typeface="Lexend"/>
                          <a:sym typeface="Lexend"/>
                          <a:hlinkClick r:id="rId22">
                            <a:extLst>
                              <a:ext uri="{A12FA001-AC4F-418D-AE19-62706E023703}">
                                <ahyp:hlinkClr val="tx"/>
                              </a:ext>
                            </a:extLst>
                          </a:hlinkClick>
                        </a:rPr>
                        <a:t>effect</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23">
                            <a:extLst>
                              <a:ext uri="{A12FA001-AC4F-418D-AE19-62706E023703}">
                                <ahyp:hlinkClr val="tx"/>
                              </a:ext>
                            </a:extLst>
                          </a:hlinkClick>
                        </a:rPr>
                        <a:t>Timing</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r h="285750">
                <a:tc>
                  <a:txBody>
                    <a:bodyPr/>
                    <a:lstStyle/>
                    <a:p>
                      <a:pPr indent="0" lvl="0" marL="0" rtl="0" algn="l">
                        <a:lnSpc>
                          <a:spcPct val="115000"/>
                        </a:lnSpc>
                        <a:spcBef>
                          <a:spcPts val="0"/>
                        </a:spcBef>
                        <a:spcAft>
                          <a:spcPts val="0"/>
                        </a:spcAft>
                        <a:buNone/>
                      </a:pPr>
                      <a:r>
                        <a:rPr b="1" lang="nl" sz="1200">
                          <a:solidFill>
                            <a:srgbClr val="DB0A2D"/>
                          </a:solidFill>
                          <a:uFill>
                            <a:noFill/>
                          </a:uFill>
                          <a:latin typeface="Lexend"/>
                          <a:ea typeface="Lexend"/>
                          <a:cs typeface="Lexend"/>
                          <a:sym typeface="Lexend"/>
                          <a:hlinkClick r:id="rId24">
                            <a:extLst>
                              <a:ext uri="{A12FA001-AC4F-418D-AE19-62706E023703}">
                                <ahyp:hlinkClr val="tx"/>
                              </a:ext>
                            </a:extLst>
                          </a:hlinkClick>
                        </a:rPr>
                        <a:t>Budget</a:t>
                      </a:r>
                      <a:endParaRPr b="1" sz="1200">
                        <a:solidFill>
                          <a:srgbClr val="DB0A2D"/>
                        </a:solidFill>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sz="1200">
                        <a:latin typeface="Lexend"/>
                        <a:ea typeface="Lexend"/>
                        <a:cs typeface="Lexend"/>
                        <a:sym typeface="Lexend"/>
                      </a:endParaRPr>
                    </a:p>
                  </a:txBody>
                  <a:tcPr marT="60325" marB="60325" marR="60325" marL="60325">
                    <a:lnL cap="flat" cmpd="sng" w="9525">
                      <a:solidFill>
                        <a:srgbClr val="404040"/>
                      </a:solidFill>
                      <a:prstDash val="solid"/>
                      <a:round/>
                      <a:headEnd len="sm" w="sm" type="none"/>
                      <a:tailEnd len="sm" w="sm" type="none"/>
                    </a:lnL>
                    <a:lnR cap="flat" cmpd="sng" w="9525">
                      <a:solidFill>
                        <a:srgbClr val="404040"/>
                      </a:solidFill>
                      <a:prstDash val="solid"/>
                      <a:round/>
                      <a:headEnd len="sm" w="sm" type="none"/>
                      <a:tailEnd len="sm" w="sm" type="none"/>
                    </a:lnR>
                    <a:lnT cap="flat" cmpd="sng" w="9525">
                      <a:solidFill>
                        <a:srgbClr val="404040"/>
                      </a:solidFill>
                      <a:prstDash val="solid"/>
                      <a:round/>
                      <a:headEnd len="sm" w="sm" type="none"/>
                      <a:tailEnd len="sm" w="sm" type="none"/>
                    </a:lnT>
                    <a:lnB cap="flat" cmpd="sng" w="9525">
                      <a:solidFill>
                        <a:srgbClr val="404040"/>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Creatief Concept</a:t>
            </a:r>
            <a:endParaRPr sz="2000">
              <a:latin typeface="Lexend ExtraBold"/>
              <a:ea typeface="Lexend ExtraBold"/>
              <a:cs typeface="Lexend ExtraBold"/>
              <a:sym typeface="Lexend ExtraBold"/>
            </a:endParaRPr>
          </a:p>
        </p:txBody>
      </p:sp>
      <p:sp>
        <p:nvSpPr>
          <p:cNvPr id="113" name="Google Shape;113;p20"/>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355600" lvl="0" marL="457200" rtl="0" algn="l">
              <a:spcBef>
                <a:spcPts val="0"/>
              </a:spcBef>
              <a:spcAft>
                <a:spcPts val="0"/>
              </a:spcAft>
              <a:buClr>
                <a:schemeClr val="dk1"/>
              </a:buClr>
              <a:buSzPts val="2000"/>
              <a:buFont typeface="Lexend"/>
              <a:buChar char="●"/>
            </a:pPr>
            <a:r>
              <a:rPr lang="nl" sz="2000">
                <a:solidFill>
                  <a:schemeClr val="dk1"/>
                </a:solidFill>
                <a:highlight>
                  <a:srgbClr val="FFFFFF"/>
                </a:highlight>
                <a:latin typeface="Lexend"/>
                <a:ea typeface="Lexend"/>
                <a:cs typeface="Lexend"/>
                <a:sym typeface="Lexend"/>
              </a:rPr>
              <a:t>Boodschap en de vertaling hiervan in Content.</a:t>
            </a:r>
            <a:endParaRPr sz="2000">
              <a:solidFill>
                <a:schemeClr val="dk1"/>
              </a:solidFill>
              <a:highlight>
                <a:srgbClr val="FFFFFF"/>
              </a:highlight>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nl" sz="2000">
                <a:solidFill>
                  <a:schemeClr val="dk1"/>
                </a:solidFill>
                <a:highlight>
                  <a:srgbClr val="FFFFFF"/>
                </a:highlight>
                <a:latin typeface="Lexend"/>
                <a:ea typeface="Lexend"/>
                <a:cs typeface="Lexend"/>
                <a:sym typeface="Lexend"/>
              </a:rPr>
              <a:t>Kern van het Creatief Gedeelte van de Communicatiestrategie.</a:t>
            </a:r>
            <a:endParaRPr sz="2000">
              <a:solidFill>
                <a:schemeClr val="dk1"/>
              </a:solidFill>
              <a:highlight>
                <a:srgbClr val="FFFFFF"/>
              </a:highlight>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Twee belangrijke kenmerken van het Creatief Concept</a:t>
            </a:r>
            <a:endParaRPr sz="2000">
              <a:latin typeface="Lexend ExtraBold"/>
              <a:ea typeface="Lexend ExtraBold"/>
              <a:cs typeface="Lexend ExtraBold"/>
              <a:sym typeface="Lexend ExtraBold"/>
            </a:endParaRPr>
          </a:p>
        </p:txBody>
      </p:sp>
      <p:sp>
        <p:nvSpPr>
          <p:cNvPr id="119" name="Google Shape;119;p2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1600">
                <a:solidFill>
                  <a:schemeClr val="dk1"/>
                </a:solidFill>
                <a:latin typeface="Lexend ExtraBold"/>
                <a:ea typeface="Lexend ExtraBold"/>
                <a:cs typeface="Lexend ExtraBold"/>
                <a:sym typeface="Lexend ExtraBold"/>
              </a:rPr>
              <a:t>1: </a:t>
            </a:r>
            <a:r>
              <a:rPr lang="nl" sz="1600">
                <a:solidFill>
                  <a:schemeClr val="dk1"/>
                </a:solidFill>
                <a:latin typeface="Lexend ExtraBold"/>
                <a:ea typeface="Lexend ExtraBold"/>
                <a:cs typeface="Lexend ExtraBold"/>
                <a:sym typeface="Lexend ExtraBold"/>
              </a:rPr>
              <a:t>Toepasbaar in alle middelen binnen een campagne. </a:t>
            </a:r>
            <a:endParaRPr sz="1600">
              <a:solidFill>
                <a:schemeClr val="dk1"/>
              </a:solidFill>
              <a:latin typeface="Lexend ExtraBold"/>
              <a:ea typeface="Lexend ExtraBold"/>
              <a:cs typeface="Lexend ExtraBold"/>
              <a:sym typeface="Lexend ExtraBold"/>
            </a:endParaRPr>
          </a:p>
          <a:p>
            <a:pPr indent="0" lvl="0" marL="0" rtl="0" algn="l">
              <a:spcBef>
                <a:spcPts val="1200"/>
              </a:spcBef>
              <a:spcAft>
                <a:spcPts val="1200"/>
              </a:spcAft>
              <a:buNone/>
            </a:pPr>
            <a:r>
              <a:t/>
            </a:r>
            <a:endParaRPr sz="1600">
              <a:solidFill>
                <a:schemeClr val="dk1"/>
              </a:solidFill>
              <a:latin typeface="Lexend ExtraBold"/>
              <a:ea typeface="Lexend ExtraBold"/>
              <a:cs typeface="Lexend ExtraBold"/>
              <a:sym typeface="Lexend ExtraBold"/>
            </a:endParaRPr>
          </a:p>
        </p:txBody>
      </p:sp>
      <p:pic>
        <p:nvPicPr>
          <p:cNvPr id="120" name="Google Shape;120;p21" title="Mind opening window.jpg"/>
          <p:cNvPicPr preferRelativeResize="0"/>
          <p:nvPr/>
        </p:nvPicPr>
        <p:blipFill rotWithShape="1">
          <a:blip r:embed="rId3">
            <a:alphaModFix/>
          </a:blip>
          <a:srcRect b="0" l="4262" r="4271" t="0"/>
          <a:stretch/>
        </p:blipFill>
        <p:spPr>
          <a:xfrm>
            <a:off x="6671933" y="1227875"/>
            <a:ext cx="1579550" cy="2438725"/>
          </a:xfrm>
          <a:prstGeom prst="rect">
            <a:avLst/>
          </a:prstGeom>
          <a:noFill/>
          <a:ln>
            <a:noFill/>
          </a:ln>
        </p:spPr>
      </p:pic>
      <p:sp>
        <p:nvSpPr>
          <p:cNvPr id="121" name="Google Shape;121;p21"/>
          <p:cNvSpPr txBox="1"/>
          <p:nvPr>
            <p:ph idx="2" type="body"/>
          </p:nvPr>
        </p:nvSpPr>
        <p:spPr>
          <a:xfrm>
            <a:off x="4832400" y="1141225"/>
            <a:ext cx="3599400" cy="3074100"/>
          </a:xfrm>
          <a:prstGeom prst="rect">
            <a:avLst/>
          </a:prstGeom>
        </p:spPr>
        <p:txBody>
          <a:bodyPr anchorCtr="0" anchor="t" bIns="82250" lIns="82250" spcFirstLastPara="1" rIns="82250" wrap="square" tIns="82250">
            <a:normAutofit/>
          </a:bodyPr>
          <a:lstStyle/>
          <a:p>
            <a:pPr indent="0" lvl="0" marL="0" rtl="0" algn="l">
              <a:spcBef>
                <a:spcPts val="0"/>
              </a:spcBef>
              <a:spcAft>
                <a:spcPts val="0"/>
              </a:spcAft>
              <a:buNone/>
            </a:pPr>
            <a:r>
              <a:rPr lang="nl" sz="1440">
                <a:solidFill>
                  <a:schemeClr val="dk1"/>
                </a:solidFill>
                <a:latin typeface="Lexend ExtraBold"/>
                <a:ea typeface="Lexend ExtraBold"/>
                <a:cs typeface="Lexend ExtraBold"/>
                <a:sym typeface="Lexend ExtraBold"/>
              </a:rPr>
              <a:t>2: </a:t>
            </a:r>
            <a:r>
              <a:rPr lang="nl" sz="1440">
                <a:solidFill>
                  <a:schemeClr val="dk1"/>
                </a:solidFill>
                <a:latin typeface="Lexend ExtraBold"/>
                <a:ea typeface="Lexend ExtraBold"/>
                <a:cs typeface="Lexend ExtraBold"/>
                <a:sym typeface="Lexend ExtraBold"/>
              </a:rPr>
              <a:t>Overwint een barrière; is 'mind opening'.</a:t>
            </a:r>
            <a:endParaRPr sz="1440">
              <a:solidFill>
                <a:schemeClr val="dk1"/>
              </a:solidFill>
              <a:latin typeface="Lexend ExtraBold"/>
              <a:ea typeface="Lexend ExtraBold"/>
              <a:cs typeface="Lexend ExtraBold"/>
              <a:sym typeface="Lexend ExtraBold"/>
            </a:endParaRPr>
          </a:p>
          <a:p>
            <a:pPr indent="0" lvl="0" marL="0" rtl="0" algn="l">
              <a:spcBef>
                <a:spcPts val="1080"/>
              </a:spcBef>
              <a:spcAft>
                <a:spcPts val="1080"/>
              </a:spcAft>
              <a:buNone/>
            </a:pPr>
            <a:r>
              <a:t/>
            </a:r>
            <a:endParaRPr sz="1260"/>
          </a:p>
        </p:txBody>
      </p:sp>
      <p:pic>
        <p:nvPicPr>
          <p:cNvPr id="122" name="Google Shape;122;p21" title="Toepasbaar in alle middelen binnen een campagne Gemini.png"/>
          <p:cNvPicPr preferRelativeResize="0"/>
          <p:nvPr/>
        </p:nvPicPr>
        <p:blipFill>
          <a:blip r:embed="rId4">
            <a:alphaModFix/>
          </a:blip>
          <a:stretch>
            <a:fillRect/>
          </a:stretch>
        </p:blipFill>
        <p:spPr>
          <a:xfrm>
            <a:off x="25650" y="2016283"/>
            <a:ext cx="4806750" cy="2621871"/>
          </a:xfrm>
          <a:prstGeom prst="rect">
            <a:avLst/>
          </a:prstGeom>
          <a:noFill/>
          <a:ln>
            <a:noFill/>
          </a:ln>
        </p:spPr>
      </p:pic>
      <p:pic>
        <p:nvPicPr>
          <p:cNvPr id="123" name="Google Shape;123;p21" title="Pupke rode lijn transparant.png"/>
          <p:cNvPicPr preferRelativeResize="0"/>
          <p:nvPr/>
        </p:nvPicPr>
        <p:blipFill>
          <a:blip r:embed="rId5">
            <a:alphaModFix/>
          </a:blip>
          <a:stretch>
            <a:fillRect/>
          </a:stretch>
        </p:blipFill>
        <p:spPr>
          <a:xfrm>
            <a:off x="5510561" y="1742210"/>
            <a:ext cx="1875689" cy="2895935"/>
          </a:xfrm>
          <a:prstGeom prst="rect">
            <a:avLst/>
          </a:prstGeom>
          <a:noFill/>
          <a:ln>
            <a:noFill/>
          </a:ln>
        </p:spPr>
      </p:pic>
      <p:sp>
        <p:nvSpPr>
          <p:cNvPr id="124" name="Google Shape;124;p21"/>
          <p:cNvSpPr/>
          <p:nvPr/>
        </p:nvSpPr>
        <p:spPr>
          <a:xfrm>
            <a:off x="5151228" y="2260683"/>
            <a:ext cx="1675800" cy="360000"/>
          </a:xfrm>
          <a:prstGeom prst="rightArrow">
            <a:avLst>
              <a:gd fmla="val 50000" name="adj1"/>
              <a:gd fmla="val 128104" name="adj2"/>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None/>
            </a:pPr>
            <a:r>
              <a:rPr lang="nl" sz="2000">
                <a:latin typeface="Lexend ExtraBold"/>
                <a:ea typeface="Lexend ExtraBold"/>
                <a:cs typeface="Lexend ExtraBold"/>
                <a:sym typeface="Lexend ExtraBold"/>
              </a:rPr>
              <a:t>Creatief Concept: Toepasbaar in alle middelen binnen een campagne </a:t>
            </a:r>
            <a:endParaRPr sz="2000">
              <a:latin typeface="Lexend ExtraBold"/>
              <a:ea typeface="Lexend ExtraBold"/>
              <a:cs typeface="Lexend ExtraBold"/>
              <a:sym typeface="Lexend ExtraBold"/>
            </a:endParaRPr>
          </a:p>
        </p:txBody>
      </p:sp>
      <p:sp>
        <p:nvSpPr>
          <p:cNvPr id="130" name="Google Shape;130;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20000"/>
              </a:lnSpc>
              <a:spcBef>
                <a:spcPts val="2400"/>
              </a:spcBef>
              <a:spcAft>
                <a:spcPts val="2400"/>
              </a:spcAft>
              <a:buNone/>
            </a:pPr>
            <a:r>
              <a:t/>
            </a:r>
            <a:endParaRPr sz="1600">
              <a:latin typeface="Lexend"/>
              <a:ea typeface="Lexend"/>
              <a:cs typeface="Lexend"/>
              <a:sym typeface="Lexend"/>
            </a:endParaRPr>
          </a:p>
        </p:txBody>
      </p:sp>
      <p:sp>
        <p:nvSpPr>
          <p:cNvPr id="131" name="Google Shape;131;p22"/>
          <p:cNvSpPr txBox="1"/>
          <p:nvPr>
            <p:ph idx="2" type="body"/>
          </p:nvPr>
        </p:nvSpPr>
        <p:spPr>
          <a:xfrm>
            <a:off x="4832400" y="1152475"/>
            <a:ext cx="3999900" cy="34164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nl" sz="1600">
                <a:solidFill>
                  <a:schemeClr val="dk1"/>
                </a:solidFill>
                <a:latin typeface="Lexend"/>
                <a:ea typeface="Lexend"/>
                <a:cs typeface="Lexend"/>
                <a:sym typeface="Lexend"/>
              </a:rPr>
              <a:t>Creatief Concept wordt vertaald in </a:t>
            </a:r>
            <a:r>
              <a:rPr b="1" lang="nl" sz="1600">
                <a:solidFill>
                  <a:schemeClr val="dk1"/>
                </a:solidFill>
                <a:latin typeface="Lexend"/>
                <a:ea typeface="Lexend"/>
                <a:cs typeface="Lexend"/>
                <a:sym typeface="Lexend"/>
              </a:rPr>
              <a:t>Tekst &amp; Beeld: Content</a:t>
            </a:r>
            <a:r>
              <a:rPr lang="nl" sz="1600">
                <a:solidFill>
                  <a:schemeClr val="dk1"/>
                </a:solidFill>
                <a:latin typeface="Lexend"/>
                <a:ea typeface="Lexend"/>
                <a:cs typeface="Lexend"/>
                <a:sym typeface="Lexend"/>
              </a:rPr>
              <a:t>. </a:t>
            </a:r>
            <a:endParaRPr sz="1600">
              <a:solidFill>
                <a:schemeClr val="dk1"/>
              </a:solidFill>
              <a:latin typeface="Lexend"/>
              <a:ea typeface="Lexend"/>
              <a:cs typeface="Lexend"/>
              <a:sym typeface="Lexend"/>
            </a:endParaRPr>
          </a:p>
          <a:p>
            <a:pPr indent="0" lvl="0" marL="0" rtl="0" algn="l">
              <a:spcBef>
                <a:spcPts val="1200"/>
              </a:spcBef>
              <a:spcAft>
                <a:spcPts val="0"/>
              </a:spcAft>
              <a:buNone/>
            </a:pPr>
            <a:r>
              <a:rPr lang="nl" sz="1600">
                <a:solidFill>
                  <a:schemeClr val="dk1"/>
                </a:solidFill>
                <a:latin typeface="Lexend"/>
                <a:ea typeface="Lexend"/>
                <a:cs typeface="Lexend"/>
                <a:sym typeface="Lexend"/>
              </a:rPr>
              <a:t>Dezelfde Content komt in elk Communicatiemiddel terug.</a:t>
            </a:r>
            <a:endParaRPr sz="1600">
              <a:solidFill>
                <a:schemeClr val="dk1"/>
              </a:solidFill>
              <a:latin typeface="Lexend"/>
              <a:ea typeface="Lexend"/>
              <a:cs typeface="Lexend"/>
              <a:sym typeface="Lexend"/>
            </a:endParaRPr>
          </a:p>
          <a:p>
            <a:pPr indent="0" lvl="0" marL="0" rtl="0" algn="l">
              <a:spcBef>
                <a:spcPts val="1200"/>
              </a:spcBef>
              <a:spcAft>
                <a:spcPts val="1200"/>
              </a:spcAft>
              <a:buNone/>
            </a:pPr>
            <a:r>
              <a:rPr lang="nl" sz="1600">
                <a:solidFill>
                  <a:schemeClr val="dk1"/>
                </a:solidFill>
                <a:latin typeface="Lexend"/>
                <a:ea typeface="Lexend"/>
                <a:cs typeface="Lexend"/>
                <a:sym typeface="Lexend"/>
              </a:rPr>
              <a:t>We gaan dieper in op het creëren van Content bij</a:t>
            </a:r>
            <a:r>
              <a:rPr lang="nl" sz="1600">
                <a:solidFill>
                  <a:schemeClr val="dk1"/>
                </a:solidFill>
                <a:uFill>
                  <a:noFill/>
                </a:uFill>
                <a:latin typeface="Lexend"/>
                <a:ea typeface="Lexend"/>
                <a:cs typeface="Lexend"/>
                <a:sym typeface="Lexend"/>
                <a:hlinkClick r:id="rId3">
                  <a:extLst>
                    <a:ext uri="{A12FA001-AC4F-418D-AE19-62706E023703}">
                      <ahyp:hlinkClr val="tx"/>
                    </a:ext>
                  </a:extLst>
                </a:hlinkClick>
              </a:rPr>
              <a:t> </a:t>
            </a:r>
            <a:r>
              <a:rPr lang="nl" sz="1600" u="sng">
                <a:solidFill>
                  <a:schemeClr val="hlink"/>
                </a:solidFill>
                <a:latin typeface="Lexend"/>
                <a:ea typeface="Lexend"/>
                <a:cs typeface="Lexend"/>
                <a:sym typeface="Lexend"/>
                <a:hlinkClick r:id="rId4"/>
              </a:rPr>
              <a:t>Oplossingen creëren op Operationeel Niveau</a:t>
            </a:r>
            <a:r>
              <a:rPr lang="nl" sz="1600">
                <a:solidFill>
                  <a:schemeClr val="dk1"/>
                </a:solidFill>
                <a:latin typeface="Lexend"/>
                <a:ea typeface="Lexend"/>
                <a:cs typeface="Lexend"/>
                <a:sym typeface="Lexend"/>
              </a:rPr>
              <a:t>.</a:t>
            </a:r>
            <a:endParaRPr sz="1600">
              <a:latin typeface="Lexend"/>
              <a:ea typeface="Lexend"/>
              <a:cs typeface="Lexend"/>
              <a:sym typeface="Lexend"/>
            </a:endParaRPr>
          </a:p>
        </p:txBody>
      </p:sp>
      <p:pic>
        <p:nvPicPr>
          <p:cNvPr id="132" name="Google Shape;132;p22" title="Toepasbaar in alle middelen binnen een campagne Gemini.png"/>
          <p:cNvPicPr preferRelativeResize="0"/>
          <p:nvPr/>
        </p:nvPicPr>
        <p:blipFill>
          <a:blip r:embed="rId5">
            <a:alphaModFix/>
          </a:blip>
          <a:stretch>
            <a:fillRect/>
          </a:stretch>
        </p:blipFill>
        <p:spPr>
          <a:xfrm>
            <a:off x="25650" y="1524866"/>
            <a:ext cx="4806750" cy="26218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None/>
            </a:pPr>
            <a:r>
              <a:rPr lang="nl" sz="2000">
                <a:latin typeface="Lexend ExtraBold"/>
                <a:ea typeface="Lexend ExtraBold"/>
                <a:cs typeface="Lexend ExtraBold"/>
                <a:sym typeface="Lexend ExtraBold"/>
              </a:rPr>
              <a:t>Creatief Concept: Toepasbaar in alle middelen binnen een campagne </a:t>
            </a:r>
            <a:endParaRPr sz="2000">
              <a:latin typeface="Lexend ExtraBold"/>
              <a:ea typeface="Lexend ExtraBold"/>
              <a:cs typeface="Lexend ExtraBold"/>
              <a:sym typeface="Lexend ExtraBold"/>
            </a:endParaRPr>
          </a:p>
        </p:txBody>
      </p:sp>
      <p:pic>
        <p:nvPicPr>
          <p:cNvPr id="138" name="Google Shape;138;p23"/>
          <p:cNvPicPr preferRelativeResize="0"/>
          <p:nvPr/>
        </p:nvPicPr>
        <p:blipFill>
          <a:blip r:embed="rId3">
            <a:alphaModFix/>
          </a:blip>
          <a:stretch>
            <a:fillRect/>
          </a:stretch>
        </p:blipFill>
        <p:spPr>
          <a:xfrm>
            <a:off x="425900" y="1241475"/>
            <a:ext cx="5744123" cy="3368493"/>
          </a:xfrm>
          <a:prstGeom prst="rect">
            <a:avLst/>
          </a:prstGeom>
          <a:noFill/>
          <a:ln>
            <a:noFill/>
          </a:ln>
        </p:spPr>
      </p:pic>
      <p:sp>
        <p:nvSpPr>
          <p:cNvPr id="139" name="Google Shape;139;p23"/>
          <p:cNvSpPr txBox="1"/>
          <p:nvPr>
            <p:ph idx="2" type="body"/>
          </p:nvPr>
        </p:nvSpPr>
        <p:spPr>
          <a:xfrm>
            <a:off x="6170025" y="1152475"/>
            <a:ext cx="2662200" cy="3416400"/>
          </a:xfrm>
          <a:prstGeom prst="rect">
            <a:avLst/>
          </a:prstGeom>
        </p:spPr>
        <p:txBody>
          <a:bodyPr anchorCtr="0" anchor="ctr" bIns="91425" lIns="91425" spcFirstLastPara="1" rIns="91425" wrap="square" tIns="91425">
            <a:normAutofit lnSpcReduction="10000"/>
          </a:bodyPr>
          <a:lstStyle/>
          <a:p>
            <a:pPr indent="0" lvl="0" marL="0" rtl="0" algn="l">
              <a:lnSpc>
                <a:spcPct val="120000"/>
              </a:lnSpc>
              <a:spcBef>
                <a:spcPts val="2400"/>
              </a:spcBef>
              <a:spcAft>
                <a:spcPts val="2400"/>
              </a:spcAft>
              <a:buNone/>
            </a:pPr>
            <a:r>
              <a:rPr lang="nl" sz="1600">
                <a:solidFill>
                  <a:srgbClr val="404040"/>
                </a:solidFill>
                <a:highlight>
                  <a:schemeClr val="lt1"/>
                </a:highlight>
                <a:latin typeface="Lexend"/>
                <a:ea typeface="Lexend"/>
                <a:cs typeface="Lexend"/>
                <a:sym typeface="Lexend"/>
              </a:rPr>
              <a:t>Het </a:t>
            </a:r>
            <a:r>
              <a:rPr b="1" lang="nl" sz="1600">
                <a:solidFill>
                  <a:srgbClr val="404040"/>
                </a:solidFill>
                <a:highlight>
                  <a:schemeClr val="lt1"/>
                </a:highlight>
                <a:latin typeface="Lexend"/>
                <a:ea typeface="Lexend"/>
                <a:cs typeface="Lexend"/>
                <a:sym typeface="Lexend"/>
              </a:rPr>
              <a:t>Creatief</a:t>
            </a:r>
            <a:r>
              <a:rPr lang="nl" sz="1600">
                <a:solidFill>
                  <a:srgbClr val="404040"/>
                </a:solidFill>
                <a:highlight>
                  <a:schemeClr val="lt1"/>
                </a:highlight>
                <a:latin typeface="Lexend"/>
                <a:ea typeface="Lexend"/>
                <a:cs typeface="Lexend"/>
                <a:sym typeface="Lexend"/>
              </a:rPr>
              <a:t> </a:t>
            </a:r>
            <a:r>
              <a:rPr b="1" lang="nl" sz="1600">
                <a:solidFill>
                  <a:srgbClr val="404040"/>
                </a:solidFill>
                <a:highlight>
                  <a:schemeClr val="lt1"/>
                </a:highlight>
                <a:latin typeface="Lexend"/>
                <a:ea typeface="Lexend"/>
                <a:cs typeface="Lexend"/>
                <a:sym typeface="Lexend"/>
              </a:rPr>
              <a:t>Concept</a:t>
            </a:r>
            <a:r>
              <a:rPr lang="nl" sz="1600">
                <a:solidFill>
                  <a:srgbClr val="404040"/>
                </a:solidFill>
                <a:highlight>
                  <a:schemeClr val="lt1"/>
                </a:highlight>
                <a:latin typeface="Lexend"/>
                <a:ea typeface="Lexend"/>
                <a:cs typeface="Lexend"/>
                <a:sym typeface="Lexend"/>
              </a:rPr>
              <a:t> wordt vertaald in </a:t>
            </a:r>
            <a:r>
              <a:rPr b="1" lang="nl" sz="1600">
                <a:solidFill>
                  <a:srgbClr val="404040"/>
                </a:solidFill>
                <a:highlight>
                  <a:schemeClr val="lt1"/>
                </a:highlight>
                <a:latin typeface="Lexend"/>
                <a:ea typeface="Lexend"/>
                <a:cs typeface="Lexend"/>
                <a:sym typeface="Lexend"/>
              </a:rPr>
              <a:t>Content</a:t>
            </a:r>
            <a:r>
              <a:rPr lang="nl" sz="1600">
                <a:solidFill>
                  <a:srgbClr val="404040"/>
                </a:solidFill>
                <a:highlight>
                  <a:schemeClr val="lt1"/>
                </a:highlight>
                <a:latin typeface="Lexend"/>
                <a:ea typeface="Lexend"/>
                <a:cs typeface="Lexend"/>
                <a:sym typeface="Lexend"/>
              </a:rPr>
              <a:t> die de Doelgroep aantrekt. De Content wordt in alle </a:t>
            </a:r>
            <a:r>
              <a:rPr b="1" lang="nl" sz="1600">
                <a:solidFill>
                  <a:srgbClr val="404040"/>
                </a:solidFill>
                <a:highlight>
                  <a:schemeClr val="lt1"/>
                </a:highlight>
                <a:latin typeface="Lexend"/>
                <a:ea typeface="Lexend"/>
                <a:cs typeface="Lexend"/>
                <a:sym typeface="Lexend"/>
              </a:rPr>
              <a:t>Communicatiemiddelen</a:t>
            </a:r>
            <a:r>
              <a:rPr lang="nl" sz="1600">
                <a:solidFill>
                  <a:srgbClr val="404040"/>
                </a:solidFill>
                <a:highlight>
                  <a:schemeClr val="lt1"/>
                </a:highlight>
                <a:latin typeface="Lexend"/>
                <a:ea typeface="Lexend"/>
                <a:cs typeface="Lexend"/>
                <a:sym typeface="Lexend"/>
              </a:rPr>
              <a:t> van de </a:t>
            </a:r>
            <a:r>
              <a:rPr b="1" lang="nl" sz="1600">
                <a:solidFill>
                  <a:srgbClr val="404040"/>
                </a:solidFill>
                <a:highlight>
                  <a:schemeClr val="lt1"/>
                </a:highlight>
                <a:latin typeface="Lexend"/>
                <a:ea typeface="Lexend"/>
                <a:cs typeface="Lexend"/>
                <a:sym typeface="Lexend"/>
              </a:rPr>
              <a:t>Campagne</a:t>
            </a:r>
            <a:r>
              <a:rPr lang="nl" sz="1600">
                <a:solidFill>
                  <a:srgbClr val="404040"/>
                </a:solidFill>
                <a:highlight>
                  <a:schemeClr val="lt1"/>
                </a:highlight>
                <a:latin typeface="Lexend"/>
                <a:ea typeface="Lexend"/>
                <a:cs typeface="Lexend"/>
                <a:sym typeface="Lexend"/>
              </a:rPr>
              <a:t> verwerkt. Communicatiemiddelen zijn bijvoorbeeld een advertentie, poster, flyer, social media post, etc.</a:t>
            </a:r>
            <a:endParaRPr sz="1600">
              <a:solidFill>
                <a:srgbClr val="404040"/>
              </a:solidFill>
              <a:highlight>
                <a:srgbClr val="FFFFFF"/>
              </a:highlight>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nl" sz="2000">
                <a:latin typeface="Lexend ExtraBold"/>
                <a:ea typeface="Lexend ExtraBold"/>
                <a:cs typeface="Lexend ExtraBold"/>
                <a:sym typeface="Lexend ExtraBold"/>
              </a:rPr>
              <a:t>Creatief Concept: Overwint een barrière; is 'mind opening'</a:t>
            </a:r>
            <a:endParaRPr sz="2000">
              <a:latin typeface="Lexend ExtraBold"/>
              <a:ea typeface="Lexend ExtraBold"/>
              <a:cs typeface="Lexend ExtraBold"/>
              <a:sym typeface="Lexend ExtraBold"/>
            </a:endParaRPr>
          </a:p>
        </p:txBody>
      </p:sp>
      <p:pic>
        <p:nvPicPr>
          <p:cNvPr id="145" name="Google Shape;145;p24"/>
          <p:cNvPicPr preferRelativeResize="0"/>
          <p:nvPr/>
        </p:nvPicPr>
        <p:blipFill>
          <a:blip r:embed="rId3">
            <a:alphaModFix/>
          </a:blip>
          <a:stretch>
            <a:fillRect/>
          </a:stretch>
        </p:blipFill>
        <p:spPr>
          <a:xfrm>
            <a:off x="5614705" y="2543454"/>
            <a:ext cx="1865746" cy="2055892"/>
          </a:xfrm>
          <a:prstGeom prst="rect">
            <a:avLst/>
          </a:prstGeom>
          <a:noFill/>
          <a:ln>
            <a:noFill/>
          </a:ln>
        </p:spPr>
      </p:pic>
      <p:sp>
        <p:nvSpPr>
          <p:cNvPr id="146" name="Google Shape;146;p24"/>
          <p:cNvSpPr txBox="1"/>
          <p:nvPr>
            <p:ph idx="1" type="body"/>
          </p:nvPr>
        </p:nvSpPr>
        <p:spPr>
          <a:xfrm>
            <a:off x="311700" y="1152475"/>
            <a:ext cx="8520600" cy="1300200"/>
          </a:xfrm>
          <a:prstGeom prst="rect">
            <a:avLst/>
          </a:prstGeom>
          <a:solidFill>
            <a:schemeClr val="lt1"/>
          </a:solidFill>
        </p:spPr>
        <p:txBody>
          <a:bodyPr anchorCtr="0" anchor="t" bIns="91425" lIns="91425" spcFirstLastPara="1" rIns="91425" wrap="square" tIns="91425">
            <a:normAutofit/>
          </a:bodyPr>
          <a:lstStyle/>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Doelgroep kent het product of de vacature wel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maar ‘iets’ houdt haar tegen om er iets mee te doen (</a:t>
            </a:r>
            <a:r>
              <a:rPr b="1" lang="nl" sz="1600">
                <a:solidFill>
                  <a:srgbClr val="404040"/>
                </a:solidFill>
                <a:highlight>
                  <a:srgbClr val="FFFFFF"/>
                </a:highlight>
                <a:latin typeface="Lexend"/>
                <a:ea typeface="Lexend"/>
                <a:cs typeface="Lexend"/>
                <a:sym typeface="Lexend"/>
              </a:rPr>
              <a:t>Gedrag</a:t>
            </a:r>
            <a:r>
              <a:rPr lang="nl" sz="1600">
                <a:solidFill>
                  <a:srgbClr val="404040"/>
                </a:solidFill>
                <a:highlight>
                  <a:srgbClr val="FFFFFF"/>
                </a:highlight>
                <a:latin typeface="Lexend"/>
                <a:ea typeface="Lexend"/>
                <a:cs typeface="Lexend"/>
                <a:sym typeface="Lexend"/>
              </a:rPr>
              <a:t>): er is een </a:t>
            </a:r>
            <a:r>
              <a:rPr b="1" i="1" lang="nl" sz="1600">
                <a:solidFill>
                  <a:srgbClr val="404040"/>
                </a:solidFill>
                <a:highlight>
                  <a:srgbClr val="FFFFFF"/>
                </a:highlight>
                <a:latin typeface="Lexend"/>
                <a:ea typeface="Lexend"/>
                <a:cs typeface="Lexend"/>
                <a:sym typeface="Lexend"/>
              </a:rPr>
              <a:t>barrière</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=&gt; Doelgroep vindt het product of de vacature </a:t>
            </a:r>
            <a:r>
              <a:rPr i="1" lang="nl" sz="1600">
                <a:solidFill>
                  <a:srgbClr val="404040"/>
                </a:solidFill>
                <a:highlight>
                  <a:srgbClr val="FFFFFF"/>
                </a:highlight>
                <a:latin typeface="Lexend"/>
                <a:ea typeface="Lexend"/>
                <a:cs typeface="Lexend"/>
                <a:sym typeface="Lexend"/>
              </a:rPr>
              <a:t>niet aantrekkelijk</a:t>
            </a:r>
            <a:r>
              <a:rPr lang="nl" sz="1600">
                <a:solidFill>
                  <a:srgbClr val="404040"/>
                </a:solidFill>
                <a:highlight>
                  <a:srgbClr val="FFFFFF"/>
                </a:highlight>
                <a:latin typeface="Lexend"/>
                <a:ea typeface="Lexend"/>
                <a:cs typeface="Lexend"/>
                <a:sym typeface="Lexend"/>
              </a:rPr>
              <a:t> (</a:t>
            </a:r>
            <a:r>
              <a:rPr b="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0" lvl="0" marL="0" rtl="0" algn="l">
              <a:spcBef>
                <a:spcPts val="0"/>
              </a:spcBef>
              <a:spcAft>
                <a:spcPts val="0"/>
              </a:spcAft>
              <a:buNone/>
            </a:pPr>
            <a:r>
              <a:rPr b="1" lang="nl" sz="1600">
                <a:solidFill>
                  <a:srgbClr val="404040"/>
                </a:solidFill>
                <a:highlight>
                  <a:srgbClr val="FFFFFF"/>
                </a:highlight>
                <a:latin typeface="Lexend"/>
                <a:ea typeface="Lexend"/>
                <a:cs typeface="Lexend"/>
                <a:sym typeface="Lexend"/>
              </a:rPr>
              <a:t>Creatief Concept moet de perceptie van het product/ de vacature veranderen.</a:t>
            </a:r>
            <a:endParaRPr b="1" sz="1600">
              <a:latin typeface="Lexend"/>
              <a:ea typeface="Lexend"/>
              <a:cs typeface="Lexend"/>
              <a:sym typeface="Lexend"/>
            </a:endParaRPr>
          </a:p>
        </p:txBody>
      </p:sp>
      <p:pic>
        <p:nvPicPr>
          <p:cNvPr id="147" name="Google Shape;147;p24"/>
          <p:cNvPicPr preferRelativeResize="0"/>
          <p:nvPr/>
        </p:nvPicPr>
        <p:blipFill>
          <a:blip r:embed="rId4">
            <a:alphaModFix/>
          </a:blip>
          <a:stretch>
            <a:fillRect/>
          </a:stretch>
        </p:blipFill>
        <p:spPr>
          <a:xfrm>
            <a:off x="357275" y="2355175"/>
            <a:ext cx="4390414" cy="2260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nl" sz="2000">
                <a:latin typeface="Lexend ExtraBold"/>
                <a:ea typeface="Lexend ExtraBold"/>
                <a:cs typeface="Lexend ExtraBold"/>
                <a:sym typeface="Lexend ExtraBold"/>
              </a:rPr>
              <a:t>Creatief Concept: Overwint een barrière; is 'mind opening'</a:t>
            </a:r>
            <a:endParaRPr sz="2000">
              <a:latin typeface="Lexend ExtraBold"/>
              <a:ea typeface="Lexend ExtraBold"/>
              <a:cs typeface="Lexend ExtraBold"/>
              <a:sym typeface="Lexend ExtraBold"/>
            </a:endParaRPr>
          </a:p>
        </p:txBody>
      </p:sp>
      <p:pic>
        <p:nvPicPr>
          <p:cNvPr id="153" name="Google Shape;153;p25"/>
          <p:cNvPicPr preferRelativeResize="0"/>
          <p:nvPr/>
        </p:nvPicPr>
        <p:blipFill>
          <a:blip r:embed="rId3">
            <a:alphaModFix/>
          </a:blip>
          <a:stretch>
            <a:fillRect/>
          </a:stretch>
        </p:blipFill>
        <p:spPr>
          <a:xfrm>
            <a:off x="6842526" y="2587425"/>
            <a:ext cx="1744875" cy="1922700"/>
          </a:xfrm>
          <a:prstGeom prst="rect">
            <a:avLst/>
          </a:prstGeom>
          <a:noFill/>
          <a:ln>
            <a:noFill/>
          </a:ln>
        </p:spPr>
      </p:pic>
      <p:sp>
        <p:nvSpPr>
          <p:cNvPr id="154" name="Google Shape;154;p25"/>
          <p:cNvSpPr txBox="1"/>
          <p:nvPr>
            <p:ph idx="1" type="body"/>
          </p:nvPr>
        </p:nvSpPr>
        <p:spPr>
          <a:xfrm>
            <a:off x="311700" y="1152475"/>
            <a:ext cx="6530700" cy="3423300"/>
          </a:xfrm>
          <a:prstGeom prst="rect">
            <a:avLst/>
          </a:prstGeom>
          <a:solidFill>
            <a:schemeClr val="lt1"/>
          </a:solidFill>
        </p:spPr>
        <p:txBody>
          <a:bodyPr anchorCtr="0" anchor="ctr" bIns="91425" lIns="91425" spcFirstLastPara="1" rIns="91425" wrap="square" tIns="91425">
            <a:noAutofit/>
          </a:bodyPr>
          <a:lstStyle/>
          <a:p>
            <a:pPr indent="-330200" lvl="0" marL="457200" rtl="0" algn="l">
              <a:spcBef>
                <a:spcPts val="1200"/>
              </a:spcBef>
              <a:spcAft>
                <a:spcPts val="0"/>
              </a:spcAft>
              <a:buClr>
                <a:schemeClr val="dk1"/>
              </a:buClr>
              <a:buSzPts val="1600"/>
              <a:buChar char="●"/>
            </a:pPr>
            <a:r>
              <a:rPr lang="nl" sz="1600">
                <a:solidFill>
                  <a:schemeClr val="dk1"/>
                </a:solidFill>
                <a:latin typeface="Lexend"/>
                <a:ea typeface="Lexend"/>
                <a:cs typeface="Lexend"/>
                <a:sym typeface="Lexend"/>
              </a:rPr>
              <a:t>De Doelgroep moet als het ware gaan denken: '</a:t>
            </a:r>
            <a:r>
              <a:rPr b="1" lang="nl" sz="1600">
                <a:solidFill>
                  <a:schemeClr val="dk1"/>
                </a:solidFill>
                <a:latin typeface="Lexend"/>
                <a:ea typeface="Lexend"/>
                <a:cs typeface="Lexend"/>
                <a:sym typeface="Lexend"/>
              </a:rPr>
              <a:t>Oh, maar als het zó zit, dan wil ik het wel</a:t>
            </a:r>
            <a:r>
              <a:rPr lang="nl" sz="16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latin typeface="Lexend"/>
                <a:ea typeface="Lexend"/>
                <a:cs typeface="Lexend"/>
                <a:sym typeface="Lexend"/>
              </a:rPr>
              <a:t>Het Creatief Concept moet dus de doelgroep </a:t>
            </a:r>
            <a:r>
              <a:rPr b="1" lang="nl" sz="1600">
                <a:solidFill>
                  <a:schemeClr val="dk1"/>
                </a:solidFill>
                <a:latin typeface="Lexend"/>
                <a:ea typeface="Lexend"/>
                <a:cs typeface="Lexend"/>
                <a:sym typeface="Lexend"/>
              </a:rPr>
              <a:t>motiveren</a:t>
            </a:r>
            <a:r>
              <a:rPr lang="nl" sz="1600">
                <a:solidFill>
                  <a:schemeClr val="dk1"/>
                </a:solidFill>
                <a:latin typeface="Lexend"/>
                <a:ea typeface="Lexend"/>
                <a:cs typeface="Lexend"/>
                <a:sym typeface="Lexend"/>
              </a:rPr>
              <a:t>, aanzetten tot actie.</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latin typeface="Lexend"/>
                <a:ea typeface="Lexend"/>
                <a:cs typeface="Lexend"/>
                <a:sym typeface="Lexend"/>
              </a:rPr>
              <a:t>Meestal moet het Creatief Concept daarom de doelgroep </a:t>
            </a:r>
            <a:r>
              <a:rPr b="1" lang="nl" sz="1600">
                <a:solidFill>
                  <a:schemeClr val="dk1"/>
                </a:solidFill>
                <a:latin typeface="Lexend"/>
                <a:ea typeface="Lexend"/>
                <a:cs typeface="Lexend"/>
                <a:sym typeface="Lexend"/>
              </a:rPr>
              <a:t>emotioneel raken,</a:t>
            </a:r>
            <a:r>
              <a:rPr lang="nl" sz="1600">
                <a:solidFill>
                  <a:schemeClr val="dk1"/>
                </a:solidFill>
                <a:latin typeface="Lexend"/>
                <a:ea typeface="Lexend"/>
                <a:cs typeface="Lexend"/>
                <a:sym typeface="Lexend"/>
              </a:rPr>
              <a:t> of inspelen op zijn </a:t>
            </a:r>
            <a:r>
              <a:rPr b="1" lang="nl" sz="1600">
                <a:solidFill>
                  <a:schemeClr val="dk1"/>
                </a:solidFill>
                <a:latin typeface="Lexend"/>
                <a:ea typeface="Lexend"/>
                <a:cs typeface="Lexend"/>
                <a:sym typeface="Lexend"/>
              </a:rPr>
              <a:t>waarden</a:t>
            </a:r>
            <a:r>
              <a:rPr lang="nl" sz="1600">
                <a:solidFill>
                  <a:schemeClr val="dk1"/>
                </a:solidFill>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Bepaal de Boodschap</a:t>
            </a:r>
            <a:endParaRPr/>
          </a:p>
        </p:txBody>
      </p:sp>
      <p:sp>
        <p:nvSpPr>
          <p:cNvPr id="160" name="Google Shape;160;p26"/>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lnSpcReduction="10000"/>
          </a:bodyPr>
          <a:lstStyle/>
          <a:p>
            <a:pPr indent="0" lvl="0" marL="0" rtl="0" algn="l">
              <a:spcBef>
                <a:spcPts val="0"/>
              </a:spcBef>
              <a:spcAft>
                <a:spcPts val="0"/>
              </a:spcAft>
              <a:buNone/>
            </a:pPr>
            <a:r>
              <a:rPr lang="nl" sz="1600">
                <a:solidFill>
                  <a:schemeClr val="dk1"/>
                </a:solidFill>
                <a:latin typeface="Lexend"/>
                <a:ea typeface="Lexend"/>
                <a:cs typeface="Lexend"/>
                <a:sym typeface="Lexend"/>
              </a:rPr>
              <a:t>het creatief concept is het beschreven idee in woorden, en niet de plaatjes! </a:t>
            </a:r>
            <a:endParaRPr sz="1600">
              <a:solidFill>
                <a:schemeClr val="dk1"/>
              </a:solidFill>
              <a:latin typeface="Lexend"/>
              <a:ea typeface="Lexend"/>
              <a:cs typeface="Lexend"/>
              <a:sym typeface="Lexend"/>
            </a:endParaRPr>
          </a:p>
          <a:p>
            <a:pPr indent="0" lvl="0" marL="0" rtl="0" algn="l">
              <a:spcBef>
                <a:spcPts val="1200"/>
              </a:spcBef>
              <a:spcAft>
                <a:spcPts val="0"/>
              </a:spcAft>
              <a:buNone/>
            </a:pPr>
            <a:r>
              <a:rPr lang="nl" sz="1600">
                <a:solidFill>
                  <a:schemeClr val="dk1"/>
                </a:solidFill>
                <a:latin typeface="Lexend"/>
                <a:ea typeface="Lexend"/>
                <a:cs typeface="Lexend"/>
                <a:sym typeface="Lexend"/>
              </a:rPr>
              <a:t>– Van Liemt &amp; Koot (2021) </a:t>
            </a:r>
            <a:r>
              <a:rPr i="1" lang="nl" sz="1600">
                <a:solidFill>
                  <a:schemeClr val="dk1"/>
                </a:solidFill>
                <a:latin typeface="Lexend"/>
                <a:ea typeface="Lexend"/>
                <a:cs typeface="Lexend"/>
                <a:sym typeface="Lexend"/>
              </a:rPr>
              <a:t>Marketingcommunicatie in 14 stappen</a:t>
            </a:r>
            <a:r>
              <a:rPr lang="nl" sz="1600">
                <a:solidFill>
                  <a:schemeClr val="dk1"/>
                </a:solidFill>
                <a:latin typeface="Lexend"/>
                <a:ea typeface="Lexend"/>
                <a:cs typeface="Lexend"/>
                <a:sym typeface="Lexend"/>
              </a:rPr>
              <a:t>. Noordhoff ; p547</a:t>
            </a:r>
            <a:endParaRPr sz="1600">
              <a:solidFill>
                <a:schemeClr val="dk1"/>
              </a:solidFill>
              <a:latin typeface="Lexend"/>
              <a:ea typeface="Lexend"/>
              <a:cs typeface="Lexend"/>
              <a:sym typeface="Lexend"/>
            </a:endParaRPr>
          </a:p>
          <a:p>
            <a:pPr indent="0" lvl="0" marL="0" rtl="0" algn="l">
              <a:lnSpc>
                <a:spcPct val="100000"/>
              </a:lnSpc>
              <a:spcBef>
                <a:spcPts val="1200"/>
              </a:spcBef>
              <a:spcAft>
                <a:spcPts val="0"/>
              </a:spcAft>
              <a:buNone/>
            </a:pPr>
            <a:r>
              <a:rPr b="1" lang="nl" sz="1600">
                <a:solidFill>
                  <a:schemeClr val="dk1"/>
                </a:solidFill>
                <a:latin typeface="Lexend"/>
                <a:ea typeface="Lexend"/>
                <a:cs typeface="Lexend"/>
                <a:sym typeface="Lexend"/>
              </a:rPr>
              <a:t>Boodschap is de kern van Creatief Concept</a:t>
            </a:r>
            <a:endParaRPr b="1" sz="16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latin typeface="Lexend"/>
                <a:ea typeface="Lexend"/>
                <a:cs typeface="Lexend"/>
                <a:sym typeface="Lexend"/>
              </a:rPr>
              <a:t>Bepaal de Boodschap met:</a:t>
            </a:r>
            <a:endParaRPr sz="1600">
              <a:solidFill>
                <a:schemeClr val="dk1"/>
              </a:solidFill>
              <a:latin typeface="Lexend"/>
              <a:ea typeface="Lexend"/>
              <a:cs typeface="Lexend"/>
              <a:sym typeface="Lexend"/>
            </a:endParaRPr>
          </a:p>
          <a:p>
            <a:pPr indent="-330200" lvl="0" marL="457200" rtl="0" algn="l">
              <a:spcBef>
                <a:spcPts val="700"/>
              </a:spcBef>
              <a:spcAft>
                <a:spcPts val="0"/>
              </a:spcAft>
              <a:buClr>
                <a:srgbClr val="404040"/>
              </a:buClr>
              <a:buSzPts val="1600"/>
              <a:buFont typeface="Lexend"/>
              <a:buChar char="●"/>
            </a:pP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Bridging</a:t>
            </a:r>
            <a:endParaRPr sz="1600" u="sng">
              <a:solidFill>
                <a:srgbClr val="DB0A2D"/>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Sweet Spot</a:t>
            </a:r>
            <a:endParaRPr sz="1600" u="sng">
              <a:solidFill>
                <a:srgbClr val="DB0A2D"/>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BBT-formule</a:t>
            </a:r>
            <a:endParaRPr sz="1600" u="sng">
              <a:solidFill>
                <a:srgbClr val="DB0A2D"/>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Positioning Statement van Schultz</a:t>
            </a:r>
            <a:endParaRPr sz="1600" u="sng">
              <a:solidFill>
                <a:srgbClr val="DB0A2D"/>
              </a:solidFill>
              <a:highlight>
                <a:srgbClr val="FFFFFF"/>
              </a:highlight>
              <a:latin typeface="Lexend"/>
              <a:ea typeface="Lexend"/>
              <a:cs typeface="Lexend"/>
              <a:sym typeface="Lexend"/>
            </a:endParaRPr>
          </a:p>
          <a:p>
            <a:pPr indent="0" lvl="0" marL="0" rtl="0" algn="l">
              <a:lnSpc>
                <a:spcPct val="100000"/>
              </a:lnSpc>
              <a:spcBef>
                <a:spcPts val="700"/>
              </a:spcBef>
              <a:spcAft>
                <a:spcPts val="0"/>
              </a:spcAft>
              <a:buNone/>
            </a:pPr>
            <a:r>
              <a:t/>
            </a:r>
            <a:endParaRPr sz="1600" u="sng">
              <a:solidFill>
                <a:srgbClr val="DB0A2D"/>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Vertaal de Boodschap naar Content.</a:t>
            </a:r>
            <a:endParaRPr sz="1600">
              <a:solidFill>
                <a:schemeClr val="dk1"/>
              </a:solidFill>
              <a:highlight>
                <a:srgbClr val="FFFFFF"/>
              </a:highlight>
              <a:latin typeface="Lexend"/>
              <a:ea typeface="Lexend"/>
              <a:cs typeface="Lexend"/>
              <a:sym typeface="Lexend"/>
            </a:endParaRPr>
          </a:p>
        </p:txBody>
      </p:sp>
      <p:pic>
        <p:nvPicPr>
          <p:cNvPr id="161" name="Google Shape;161;p26"/>
          <p:cNvPicPr preferRelativeResize="0"/>
          <p:nvPr/>
        </p:nvPicPr>
        <p:blipFill>
          <a:blip r:embed="rId7">
            <a:alphaModFix/>
          </a:blip>
          <a:stretch>
            <a:fillRect/>
          </a:stretch>
        </p:blipFill>
        <p:spPr>
          <a:xfrm>
            <a:off x="6842526" y="2587425"/>
            <a:ext cx="1635850" cy="1802575"/>
          </a:xfrm>
          <a:prstGeom prst="rect">
            <a:avLst/>
          </a:prstGeom>
          <a:noFill/>
          <a:ln>
            <a:noFill/>
          </a:ln>
        </p:spPr>
      </p:pic>
      <p:sp>
        <p:nvSpPr>
          <p:cNvPr id="162" name="Google Shape;162;p26"/>
          <p:cNvSpPr/>
          <p:nvPr/>
        </p:nvSpPr>
        <p:spPr>
          <a:xfrm>
            <a:off x="305775" y="1174316"/>
            <a:ext cx="8430600" cy="889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sz="1600">
                <a:solidFill>
                  <a:schemeClr val="dk1"/>
                </a:solidFill>
                <a:latin typeface="Lexend"/>
                <a:ea typeface="Lexend"/>
                <a:cs typeface="Lexend"/>
                <a:sym typeface="Lexend"/>
              </a:rPr>
              <a:t>het creatief concept is het beschreven idee in woorden, en niet de plaatjes! </a:t>
            </a:r>
            <a:endParaRPr sz="1600">
              <a:solidFill>
                <a:schemeClr val="dk1"/>
              </a:solidFill>
              <a:latin typeface="Lexend"/>
              <a:ea typeface="Lexend"/>
              <a:cs typeface="Lexend"/>
              <a:sym typeface="Lexend"/>
            </a:endParaRPr>
          </a:p>
          <a:p>
            <a:pPr indent="0" lvl="0" marL="0" rtl="0" algn="l">
              <a:lnSpc>
                <a:spcPct val="115000"/>
              </a:lnSpc>
              <a:spcBef>
                <a:spcPts val="1200"/>
              </a:spcBef>
              <a:spcAft>
                <a:spcPts val="1200"/>
              </a:spcAft>
              <a:buClr>
                <a:schemeClr val="dk1"/>
              </a:buClr>
              <a:buSzPts val="1100"/>
              <a:buFont typeface="Arial"/>
              <a:buNone/>
            </a:pPr>
            <a:r>
              <a:rPr lang="nl" sz="1600">
                <a:solidFill>
                  <a:schemeClr val="dk1"/>
                </a:solidFill>
                <a:latin typeface="Lexend"/>
                <a:ea typeface="Lexend"/>
                <a:cs typeface="Lexend"/>
                <a:sym typeface="Lexend"/>
              </a:rPr>
              <a:t>– Van Liemt &amp; Koot (2021) </a:t>
            </a:r>
            <a:r>
              <a:rPr i="1" lang="nl" sz="1600">
                <a:solidFill>
                  <a:schemeClr val="dk1"/>
                </a:solidFill>
                <a:latin typeface="Lexend"/>
                <a:ea typeface="Lexend"/>
                <a:cs typeface="Lexend"/>
                <a:sym typeface="Lexend"/>
              </a:rPr>
              <a:t>Marketingcommunicatie in 14 stappen</a:t>
            </a:r>
            <a:r>
              <a:rPr lang="nl" sz="1600">
                <a:solidFill>
                  <a:schemeClr val="dk1"/>
                </a:solidFill>
                <a:latin typeface="Lexend"/>
                <a:ea typeface="Lexend"/>
                <a:cs typeface="Lexend"/>
                <a:sym typeface="Lexend"/>
              </a:rPr>
              <a:t>. Noordhoff ; p547</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Bridging: </a:t>
            </a:r>
            <a:r>
              <a:rPr lang="nl" sz="2000">
                <a:highlight>
                  <a:srgbClr val="FFFFFF"/>
                </a:highlight>
                <a:latin typeface="Lexend ExtraBold"/>
                <a:ea typeface="Lexend ExtraBold"/>
                <a:cs typeface="Lexend ExtraBold"/>
                <a:sym typeface="Lexend ExtraBold"/>
              </a:rPr>
              <a:t>Maak een brug tussen de </a:t>
            </a:r>
            <a:r>
              <a:rPr i="1" lang="nl" sz="2000">
                <a:highlight>
                  <a:srgbClr val="FFFFFF"/>
                </a:highlight>
                <a:latin typeface="Lexend ExtraBold"/>
                <a:ea typeface="Lexend ExtraBold"/>
                <a:cs typeface="Lexend ExtraBold"/>
                <a:sym typeface="Lexend ExtraBold"/>
              </a:rPr>
              <a:t>Boodschap</a:t>
            </a:r>
            <a:r>
              <a:rPr lang="nl" sz="2000">
                <a:highlight>
                  <a:srgbClr val="FFFFFF"/>
                </a:highlight>
                <a:latin typeface="Lexend ExtraBold"/>
                <a:ea typeface="Lexend ExtraBold"/>
                <a:cs typeface="Lexend ExtraBold"/>
                <a:sym typeface="Lexend ExtraBold"/>
              </a:rPr>
              <a:t> en iets waaraan de Doelgroep </a:t>
            </a:r>
            <a:r>
              <a:rPr i="1" lang="nl" sz="2000">
                <a:highlight>
                  <a:srgbClr val="FFFFFF"/>
                </a:highlight>
                <a:latin typeface="Lexend ExtraBold"/>
                <a:ea typeface="Lexend ExtraBold"/>
                <a:cs typeface="Lexend ExtraBold"/>
                <a:sym typeface="Lexend ExtraBold"/>
              </a:rPr>
              <a:t>aandacht</a:t>
            </a:r>
            <a:r>
              <a:rPr lang="nl" sz="2000">
                <a:highlight>
                  <a:srgbClr val="FFFFFF"/>
                </a:highlight>
                <a:latin typeface="Lexend ExtraBold"/>
                <a:ea typeface="Lexend ExtraBold"/>
                <a:cs typeface="Lexend ExtraBold"/>
                <a:sym typeface="Lexend ExtraBold"/>
              </a:rPr>
              <a:t> wil geven.</a:t>
            </a:r>
            <a:endParaRPr sz="2000">
              <a:latin typeface="Lexend ExtraBold"/>
              <a:ea typeface="Lexend ExtraBold"/>
              <a:cs typeface="Lexend ExtraBold"/>
              <a:sym typeface="Lexend ExtraBold"/>
            </a:endParaRPr>
          </a:p>
        </p:txBody>
      </p:sp>
      <p:sp>
        <p:nvSpPr>
          <p:cNvPr id="168" name="Google Shape;168;p27"/>
          <p:cNvSpPr txBox="1"/>
          <p:nvPr>
            <p:ph idx="1" type="body"/>
          </p:nvPr>
        </p:nvSpPr>
        <p:spPr>
          <a:xfrm>
            <a:off x="311700" y="1152475"/>
            <a:ext cx="8520600" cy="3416400"/>
          </a:xfrm>
          <a:prstGeom prst="rect">
            <a:avLst/>
          </a:prstGeom>
        </p:spPr>
        <p:txBody>
          <a:bodyPr anchorCtr="0" anchor="ctr" bIns="91425" lIns="91425" spcFirstLastPara="1" rIns="91425" wrap="square" tIns="91425">
            <a:noAutofit/>
          </a:bodyPr>
          <a:lstStyle/>
          <a:p>
            <a:pPr indent="-330200" lvl="0" marL="457200" rtl="0" algn="l">
              <a:spcBef>
                <a:spcPts val="70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Actualiteit</a:t>
            </a:r>
            <a:r>
              <a:rPr lang="nl" sz="1600">
                <a:solidFill>
                  <a:srgbClr val="404040"/>
                </a:solidFill>
                <a:highlight>
                  <a:srgbClr val="FFFFFF"/>
                </a:highlight>
                <a:latin typeface="Lexend"/>
                <a:ea typeface="Lexend"/>
                <a:cs typeface="Lexend"/>
                <a:sym typeface="Lexend"/>
              </a:rPr>
              <a:t>: onderwerpen die nu veel in de media zijn.</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Inhaken</a:t>
            </a:r>
            <a:r>
              <a:rPr lang="nl" sz="1600">
                <a:solidFill>
                  <a:srgbClr val="404040"/>
                </a:solidFill>
                <a:highlight>
                  <a:srgbClr val="FFFFFF"/>
                </a:highlight>
                <a:latin typeface="Lexend"/>
                <a:ea typeface="Lexend"/>
                <a:cs typeface="Lexend"/>
                <a:sym typeface="Lexend"/>
              </a:rPr>
              <a:t> op feestdagen, evenementen, etc. die belangrijk zijn voor de Doelgroep.</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Context</a:t>
            </a:r>
            <a:r>
              <a:rPr lang="nl" sz="1600">
                <a:solidFill>
                  <a:srgbClr val="404040"/>
                </a:solidFill>
                <a:highlight>
                  <a:srgbClr val="FFFFFF"/>
                </a:highlight>
                <a:latin typeface="Lexend"/>
                <a:ea typeface="Lexend"/>
                <a:cs typeface="Lexend"/>
                <a:sym typeface="Lexend"/>
              </a:rPr>
              <a:t> waarin de Boodschap getoond wordt.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Woorden</a:t>
            </a:r>
            <a:r>
              <a:rPr lang="nl" sz="1600">
                <a:solidFill>
                  <a:srgbClr val="404040"/>
                </a:solidFill>
                <a:highlight>
                  <a:srgbClr val="FFFFFF"/>
                </a:highlight>
                <a:latin typeface="Lexend"/>
                <a:ea typeface="Lexend"/>
                <a:cs typeface="Lexend"/>
                <a:sym typeface="Lexend"/>
              </a:rPr>
              <a:t> gebruiken die de Doelgroep herkent, of zelfs aantrekkelijk vindt.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Waarden en emoties </a:t>
            </a:r>
            <a:r>
              <a:rPr lang="nl" sz="1600">
                <a:solidFill>
                  <a:srgbClr val="404040"/>
                </a:solidFill>
                <a:highlight>
                  <a:srgbClr val="FFFFFF"/>
                </a:highlight>
                <a:latin typeface="Lexend"/>
                <a:ea typeface="Lexend"/>
                <a:cs typeface="Lexend"/>
                <a:sym typeface="Lexend"/>
              </a:rPr>
              <a:t>gebruiken</a:t>
            </a:r>
            <a:r>
              <a:rPr b="1" lang="nl" sz="1600">
                <a:solidFill>
                  <a:srgbClr val="404040"/>
                </a:solidFill>
                <a:highlight>
                  <a:srgbClr val="FFFFFF"/>
                </a:highlight>
                <a:latin typeface="Lexend"/>
                <a:ea typeface="Lexend"/>
                <a:cs typeface="Lexend"/>
                <a:sym typeface="Lexend"/>
              </a:rPr>
              <a:t> </a:t>
            </a:r>
            <a:r>
              <a:rPr lang="nl" sz="1600">
                <a:solidFill>
                  <a:srgbClr val="404040"/>
                </a:solidFill>
                <a:highlight>
                  <a:srgbClr val="FFFFFF"/>
                </a:highlight>
                <a:latin typeface="Lexend"/>
                <a:ea typeface="Lexend"/>
                <a:cs typeface="Lexend"/>
                <a:sym typeface="Lexend"/>
              </a:rPr>
              <a:t>die belangrijk zijn voor de Doelgroep.</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b="1" lang="nl" sz="1600">
                <a:solidFill>
                  <a:schemeClr val="dk1"/>
                </a:solidFill>
                <a:latin typeface="Lexend"/>
                <a:ea typeface="Lexend"/>
                <a:cs typeface="Lexend"/>
                <a:sym typeface="Lexend"/>
              </a:rPr>
              <a:t>Mensen</a:t>
            </a:r>
            <a:r>
              <a:rPr lang="nl" sz="1600">
                <a:solidFill>
                  <a:schemeClr val="dk1"/>
                </a:solidFill>
                <a:latin typeface="Lexend"/>
                <a:ea typeface="Lexend"/>
                <a:cs typeface="Lexend"/>
                <a:sym typeface="Lexend"/>
              </a:rPr>
              <a:t> die de Doelgroep kent en vertrouwt.</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a:solidFill>
                  <a:schemeClr val="dk1"/>
                </a:solidFill>
                <a:latin typeface="Lexend"/>
                <a:ea typeface="Lexend"/>
                <a:cs typeface="Lexend"/>
                <a:sym typeface="Lexend"/>
              </a:rPr>
              <a:t>Merken</a:t>
            </a:r>
            <a:r>
              <a:rPr lang="nl" sz="1600">
                <a:solidFill>
                  <a:schemeClr val="dk1"/>
                </a:solidFill>
                <a:latin typeface="Lexend"/>
                <a:ea typeface="Lexend"/>
                <a:cs typeface="Lexend"/>
                <a:sym typeface="Lexend"/>
              </a:rPr>
              <a:t> die </a:t>
            </a:r>
            <a:r>
              <a:rPr lang="nl" sz="1600">
                <a:solidFill>
                  <a:schemeClr val="dk1"/>
                </a:solidFill>
                <a:latin typeface="Lexend"/>
                <a:ea typeface="Lexend"/>
                <a:cs typeface="Lexend"/>
                <a:sym typeface="Lexend"/>
              </a:rPr>
              <a:t>de Doelgroep kent en vertrouwt.</a:t>
            </a:r>
            <a:endParaRPr sz="1600">
              <a:solidFill>
                <a:schemeClr val="dk1"/>
              </a:solidFill>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Sweet Spot</a:t>
            </a:r>
            <a:endParaRPr sz="2000">
              <a:latin typeface="Lexend ExtraBold"/>
              <a:ea typeface="Lexend ExtraBold"/>
              <a:cs typeface="Lexend ExtraBold"/>
              <a:sym typeface="Lexend ExtraBold"/>
            </a:endParaRPr>
          </a:p>
        </p:txBody>
      </p:sp>
      <p:sp>
        <p:nvSpPr>
          <p:cNvPr id="174" name="Google Shape;174;p28"/>
          <p:cNvSpPr txBox="1"/>
          <p:nvPr>
            <p:ph idx="1" type="body"/>
          </p:nvPr>
        </p:nvSpPr>
        <p:spPr>
          <a:xfrm>
            <a:off x="311700" y="1152475"/>
            <a:ext cx="3999900" cy="3416400"/>
          </a:xfrm>
          <a:prstGeom prst="rect">
            <a:avLst/>
          </a:prstGeom>
        </p:spPr>
        <p:txBody>
          <a:bodyPr anchorCtr="0" anchor="b" bIns="91425" lIns="91425" spcFirstLastPara="1" rIns="91425" wrap="square" tIns="91425">
            <a:noAutofit/>
          </a:bodyPr>
          <a:lstStyle/>
          <a:p>
            <a:pPr indent="-330200" lvl="0" marL="457200" rtl="0" algn="l">
              <a:spcBef>
                <a:spcPts val="70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Zet </a:t>
            </a:r>
            <a:r>
              <a:rPr b="1" lang="nl" sz="1600">
                <a:solidFill>
                  <a:schemeClr val="dk1"/>
                </a:solidFill>
                <a:highlight>
                  <a:srgbClr val="FFFFFF"/>
                </a:highlight>
                <a:latin typeface="Lexend"/>
                <a:ea typeface="Lexend"/>
                <a:cs typeface="Lexend"/>
                <a:sym typeface="Lexend"/>
              </a:rPr>
              <a:t>rechts</a:t>
            </a:r>
            <a:r>
              <a:rPr lang="nl" sz="1600">
                <a:solidFill>
                  <a:schemeClr val="dk1"/>
                </a:solidFill>
                <a:highlight>
                  <a:srgbClr val="FFFFFF"/>
                </a:highlight>
                <a:latin typeface="Lexend"/>
                <a:ea typeface="Lexend"/>
                <a:cs typeface="Lexend"/>
                <a:sym typeface="Lexend"/>
              </a:rPr>
              <a:t> de waarden en woorden die de mensen in de Doelgroep belangrijk vinden.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Zet </a:t>
            </a:r>
            <a:r>
              <a:rPr b="1" lang="nl" sz="1600">
                <a:solidFill>
                  <a:schemeClr val="dk1"/>
                </a:solidFill>
                <a:highlight>
                  <a:srgbClr val="FFFFFF"/>
                </a:highlight>
                <a:latin typeface="Lexend"/>
                <a:ea typeface="Lexend"/>
                <a:cs typeface="Lexend"/>
                <a:sym typeface="Lexend"/>
              </a:rPr>
              <a:t>links</a:t>
            </a:r>
            <a:r>
              <a:rPr lang="nl" sz="1600">
                <a:solidFill>
                  <a:schemeClr val="dk1"/>
                </a:solidFill>
                <a:highlight>
                  <a:srgbClr val="FFFFFF"/>
                </a:highlight>
                <a:latin typeface="Lexend"/>
                <a:ea typeface="Lexend"/>
                <a:cs typeface="Lexend"/>
                <a:sym typeface="Lexend"/>
              </a:rPr>
              <a:t> de waarden en de woorden die je in de Campagne onder de aandacht wil brengen.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Zet in het </a:t>
            </a:r>
            <a:r>
              <a:rPr b="1" lang="nl" sz="1600">
                <a:solidFill>
                  <a:schemeClr val="dk1"/>
                </a:solidFill>
                <a:highlight>
                  <a:srgbClr val="FFFFFF"/>
                </a:highlight>
                <a:latin typeface="Lexend"/>
                <a:ea typeface="Lexend"/>
                <a:cs typeface="Lexend"/>
                <a:sym typeface="Lexend"/>
              </a:rPr>
              <a:t>midden</a:t>
            </a:r>
            <a:r>
              <a:rPr lang="nl" sz="1600">
                <a:solidFill>
                  <a:schemeClr val="dk1"/>
                </a:solidFill>
                <a:highlight>
                  <a:srgbClr val="FFFFFF"/>
                </a:highlight>
                <a:latin typeface="Lexend"/>
                <a:ea typeface="Lexend"/>
                <a:cs typeface="Lexend"/>
                <a:sym typeface="Lexend"/>
              </a:rPr>
              <a:t> de waarden en woorden die passen bij allebei, dit is de Sweet Spot.</a:t>
            </a:r>
            <a:endParaRPr sz="1600">
              <a:solidFill>
                <a:schemeClr val="dk1"/>
              </a:solidFill>
              <a:highlight>
                <a:srgbClr val="FFFFFF"/>
              </a:highlight>
              <a:latin typeface="Lexend"/>
              <a:ea typeface="Lexend"/>
              <a:cs typeface="Lexend"/>
              <a:sym typeface="Lexend"/>
            </a:endParaRPr>
          </a:p>
          <a:p>
            <a:pPr indent="0" lvl="0" marL="0" rtl="0" algn="l">
              <a:spcBef>
                <a:spcPts val="2800"/>
              </a:spcBef>
              <a:spcAft>
                <a:spcPts val="2100"/>
              </a:spcAft>
              <a:buNone/>
            </a:pPr>
            <a:r>
              <a:rPr lang="nl" sz="1600">
                <a:solidFill>
                  <a:schemeClr val="dk1"/>
                </a:solidFill>
                <a:highlight>
                  <a:srgbClr val="FFFFFF"/>
                </a:highlight>
                <a:latin typeface="Lexend"/>
                <a:ea typeface="Lexend"/>
                <a:cs typeface="Lexend"/>
                <a:sym typeface="Lexend"/>
              </a:rPr>
              <a:t>Gebruik de woorden uit de Sweet Spot om de Boodschap te bepalen.</a:t>
            </a:r>
            <a:endParaRPr sz="1600">
              <a:solidFill>
                <a:schemeClr val="dk1"/>
              </a:solidFill>
              <a:latin typeface="Lexend"/>
              <a:ea typeface="Lexend"/>
              <a:cs typeface="Lexend"/>
              <a:sym typeface="Lexend"/>
            </a:endParaRPr>
          </a:p>
        </p:txBody>
      </p:sp>
      <p:sp>
        <p:nvSpPr>
          <p:cNvPr id="175" name="Google Shape;175;p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6" name="Google Shape;176;p28"/>
          <p:cNvPicPr preferRelativeResize="0"/>
          <p:nvPr/>
        </p:nvPicPr>
        <p:blipFill>
          <a:blip r:embed="rId3">
            <a:alphaModFix/>
          </a:blip>
          <a:stretch>
            <a:fillRect/>
          </a:stretch>
        </p:blipFill>
        <p:spPr>
          <a:xfrm>
            <a:off x="4311600" y="1082775"/>
            <a:ext cx="4520702" cy="32122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BBT-formule</a:t>
            </a:r>
            <a:endParaRPr sz="2000">
              <a:latin typeface="Lexend ExtraBold"/>
              <a:ea typeface="Lexend ExtraBold"/>
              <a:cs typeface="Lexend ExtraBold"/>
              <a:sym typeface="Lexend ExtraBold"/>
            </a:endParaRPr>
          </a:p>
        </p:txBody>
      </p:sp>
      <p:sp>
        <p:nvSpPr>
          <p:cNvPr id="182" name="Google Shape;182;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lang="nl" sz="1600">
                <a:solidFill>
                  <a:schemeClr val="dk1"/>
                </a:solidFill>
                <a:highlight>
                  <a:srgbClr val="FFFFFF"/>
                </a:highlight>
                <a:latin typeface="Lexend"/>
                <a:ea typeface="Lexend"/>
                <a:cs typeface="Lexend"/>
                <a:sym typeface="Lexend"/>
              </a:rPr>
              <a:t>Check en verbeter de Boodschap met de BBT-formule (</a:t>
            </a:r>
            <a:r>
              <a:rPr lang="nl" sz="1600" u="sng">
                <a:solidFill>
                  <a:schemeClr val="dk1"/>
                </a:solidFill>
                <a:highlight>
                  <a:srgbClr val="FFFFFF"/>
                </a:highlight>
                <a:latin typeface="Lexend"/>
                <a:ea typeface="Lexend"/>
                <a:cs typeface="Lexend"/>
                <a:sym typeface="Lexend"/>
                <a:hlinkClick r:id="rId3">
                  <a:extLst>
                    <a:ext uri="{A12FA001-AC4F-418D-AE19-62706E023703}">
                      <ahyp:hlinkClr val="tx"/>
                    </a:ext>
                  </a:extLst>
                </a:hlinkClick>
              </a:rPr>
              <a:t>Michels 2025</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210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Belofte</a:t>
            </a:r>
            <a:r>
              <a:rPr lang="nl" sz="1600">
                <a:solidFill>
                  <a:schemeClr val="dk1"/>
                </a:solidFill>
                <a:highlight>
                  <a:srgbClr val="FFFFFF"/>
                </a:highlight>
                <a:latin typeface="Lexend"/>
                <a:ea typeface="Lexend"/>
                <a:cs typeface="Lexend"/>
                <a:sym typeface="Lexend"/>
              </a:rPr>
              <a:t>: Speel in op wat de Doelgroep wil horen: waarden, motivaties.</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a:solidFill>
                  <a:schemeClr val="dk1"/>
                </a:solidFill>
                <a:highlight>
                  <a:srgbClr val="FFFFFF"/>
                </a:highlight>
                <a:latin typeface="Lexend"/>
                <a:ea typeface="Lexend"/>
                <a:cs typeface="Lexend"/>
                <a:sym typeface="Lexend"/>
              </a:rPr>
              <a:t>Bewijs</a:t>
            </a:r>
            <a:r>
              <a:rPr lang="nl" sz="1600">
                <a:solidFill>
                  <a:schemeClr val="dk1"/>
                </a:solidFill>
                <a:highlight>
                  <a:srgbClr val="FFFFFF"/>
                </a:highlight>
                <a:latin typeface="Lexend"/>
                <a:ea typeface="Lexend"/>
                <a:cs typeface="Lexend"/>
                <a:sym typeface="Lexend"/>
              </a:rPr>
              <a:t>: Waarom zou de Doelgroep je geloven? Bijvoorbeeld: Wij kunnen deze Belofte waarmaken, doordat hij past bij onze </a:t>
            </a:r>
            <a:r>
              <a:rPr lang="nl" sz="1600" u="sng">
                <a:solidFill>
                  <a:schemeClr val="dk1"/>
                </a:solidFill>
                <a:highlight>
                  <a:srgbClr val="FFFFFF"/>
                </a:highlight>
                <a:latin typeface="Lexend"/>
                <a:ea typeface="Lexend"/>
                <a:cs typeface="Lexend"/>
                <a:sym typeface="Lexend"/>
                <a:hlinkClick r:id="rId4">
                  <a:extLst>
                    <a:ext uri="{A12FA001-AC4F-418D-AE19-62706E023703}">
                      <ahyp:hlinkClr val="tx"/>
                    </a:ext>
                  </a:extLst>
                </a:hlinkClick>
              </a:rPr>
              <a:t>kernwaarden en kernwoorden</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Char char="●"/>
            </a:pPr>
            <a:r>
              <a:rPr b="1" lang="nl" sz="1600" u="sng">
                <a:solidFill>
                  <a:schemeClr val="dk1"/>
                </a:solidFill>
                <a:highlight>
                  <a:srgbClr val="FFFFFF"/>
                </a:highlight>
                <a:latin typeface="Lexend"/>
                <a:ea typeface="Lexend"/>
                <a:cs typeface="Lexend"/>
                <a:sym typeface="Lexend"/>
                <a:hlinkClick r:id="rId5">
                  <a:extLst>
                    <a:ext uri="{A12FA001-AC4F-418D-AE19-62706E023703}">
                      <ahyp:hlinkClr val="tx"/>
                    </a:ext>
                  </a:extLst>
                </a:hlinkClick>
              </a:rPr>
              <a:t>Tone-of-voice</a:t>
            </a:r>
            <a:r>
              <a:rPr lang="nl" sz="1600">
                <a:solidFill>
                  <a:schemeClr val="dk1"/>
                </a:solidFill>
                <a:highlight>
                  <a:srgbClr val="FFFFFF"/>
                </a:highlight>
                <a:latin typeface="Lexend"/>
                <a:ea typeface="Lexend"/>
                <a:cs typeface="Lexend"/>
                <a:sym typeface="Lexend"/>
              </a:rPr>
              <a:t>: Waarom zou de Doelgroep naar je luisteren? </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Sluit enerzijds aan bij zijn manier van communiceren. </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Sluit anderzijds aan bij de manier van communiceren van de Afzender.</a:t>
            </a:r>
            <a:endParaRPr sz="1600">
              <a:solidFill>
                <a:schemeClr val="dk1"/>
              </a:solidFill>
              <a:highlight>
                <a:srgbClr val="FFFFFF"/>
              </a:highlight>
              <a:latin typeface="Lexend"/>
              <a:ea typeface="Lexend"/>
              <a:cs typeface="Lexend"/>
              <a:sym typeface="Lexend"/>
            </a:endParaRPr>
          </a:p>
          <a:p>
            <a:pPr indent="-330200" lvl="1" marL="914400" rtl="0" algn="l">
              <a:spcBef>
                <a:spcPts val="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Bijvoorbeeld: een oubollig merk kan zich </a:t>
            </a:r>
            <a:r>
              <a:rPr lang="nl" sz="1600">
                <a:solidFill>
                  <a:schemeClr val="dk1"/>
                </a:solidFill>
                <a:highlight>
                  <a:srgbClr val="FFFFFF"/>
                </a:highlight>
                <a:latin typeface="Lexend"/>
                <a:ea typeface="Lexend"/>
                <a:cs typeface="Lexend"/>
                <a:sym typeface="Lexend"/>
              </a:rPr>
              <a:t>associëren</a:t>
            </a:r>
            <a:r>
              <a:rPr lang="nl" sz="1600">
                <a:solidFill>
                  <a:schemeClr val="dk1"/>
                </a:solidFill>
                <a:highlight>
                  <a:srgbClr val="FFFFFF"/>
                </a:highlight>
                <a:latin typeface="Lexend"/>
                <a:ea typeface="Lexend"/>
                <a:cs typeface="Lexend"/>
                <a:sym typeface="Lexend"/>
              </a:rPr>
              <a:t> met een ander merk of persoon, van wie de tone-of-voice beter past bij de Doelgroep ‘jongeren’.</a:t>
            </a:r>
            <a:endParaRPr sz="1600">
              <a:solidFill>
                <a:schemeClr val="dk1"/>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Positioning Statement van Schultz</a:t>
            </a:r>
            <a:endParaRPr/>
          </a:p>
        </p:txBody>
      </p:sp>
      <p:sp>
        <p:nvSpPr>
          <p:cNvPr id="188" name="Google Shape;188;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189" name="Google Shape;189;p30"/>
          <p:cNvGraphicFramePr/>
          <p:nvPr/>
        </p:nvGraphicFramePr>
        <p:xfrm>
          <a:off x="311700" y="913997"/>
          <a:ext cx="3000000" cy="3000000"/>
        </p:xfrm>
        <a:graphic>
          <a:graphicData uri="http://schemas.openxmlformats.org/drawingml/2006/table">
            <a:tbl>
              <a:tblPr>
                <a:noFill/>
                <a:tableStyleId>{C14C11B4-DB8C-46EE-A318-488ECD56BFBB}</a:tableStyleId>
              </a:tblPr>
              <a:tblGrid>
                <a:gridCol w="3323700"/>
                <a:gridCol w="5508600"/>
              </a:tblGrid>
              <a:tr h="308850">
                <a:tc>
                  <a:txBody>
                    <a:bodyPr/>
                    <a:lstStyle/>
                    <a:p>
                      <a:pPr indent="0" lvl="0" marL="0" rtl="0" algn="l">
                        <a:spcBef>
                          <a:spcPts val="0"/>
                        </a:spcBef>
                        <a:spcAft>
                          <a:spcPts val="0"/>
                        </a:spcAft>
                        <a:buNone/>
                      </a:pPr>
                      <a:r>
                        <a:rPr b="1" lang="nl">
                          <a:solidFill>
                            <a:schemeClr val="dk1"/>
                          </a:solidFill>
                          <a:latin typeface="Lexend"/>
                          <a:ea typeface="Lexend"/>
                          <a:cs typeface="Lexend"/>
                          <a:sym typeface="Lexend"/>
                        </a:rPr>
                        <a:t>Vul in:</a:t>
                      </a:r>
                      <a:endParaRPr b="1">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b="1" i="1" lang="nl">
                          <a:solidFill>
                            <a:schemeClr val="dk1"/>
                          </a:solidFill>
                          <a:latin typeface="Lexend"/>
                          <a:ea typeface="Lexend"/>
                          <a:cs typeface="Lexend"/>
                          <a:sym typeface="Lexend"/>
                        </a:rPr>
                        <a:t>Voorbeeld:</a:t>
                      </a:r>
                      <a:endParaRPr b="1" i="1">
                        <a:solidFill>
                          <a:schemeClr val="dk1"/>
                        </a:solidFill>
                        <a:latin typeface="Lexend"/>
                        <a:ea typeface="Lexend"/>
                        <a:cs typeface="Lexend"/>
                        <a:sym typeface="Lexend"/>
                      </a:endParaRPr>
                    </a:p>
                  </a:txBody>
                  <a:tcPr marT="91425" marB="91425" marR="91425" marL="91425">
                    <a:solidFill>
                      <a:srgbClr val="F4CCCC"/>
                    </a:solidFill>
                  </a:tcPr>
                </a:tc>
              </a:tr>
              <a:tr h="296125">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Voor [Doelgroep] is Merk X</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i="1" lang="nl">
                          <a:solidFill>
                            <a:schemeClr val="dk1"/>
                          </a:solidFill>
                          <a:highlight>
                            <a:srgbClr val="F4CCCC"/>
                          </a:highlight>
                          <a:latin typeface="Lexend"/>
                          <a:ea typeface="Lexend"/>
                          <a:cs typeface="Lexend"/>
                          <a:sym typeface="Lexend"/>
                        </a:rPr>
                        <a:t>Voor ambitieuze IT-ers is de Geldbank</a:t>
                      </a:r>
                      <a:endParaRPr i="1">
                        <a:solidFill>
                          <a:schemeClr val="dk1"/>
                        </a:solidFill>
                        <a:highlight>
                          <a:srgbClr val="F4CCCC"/>
                        </a:highlight>
                        <a:latin typeface="Lexend"/>
                        <a:ea typeface="Lexend"/>
                        <a:cs typeface="Lexend"/>
                        <a:sym typeface="Lexend"/>
                      </a:endParaRPr>
                    </a:p>
                  </a:txBody>
                  <a:tcPr marT="91425" marB="91425" marR="91425" marL="91425">
                    <a:solidFill>
                      <a:srgbClr val="F4CCCC"/>
                    </a:solidFill>
                  </a:tcPr>
                </a:tc>
              </a:tr>
              <a:tr h="505925">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het beste merk van [productcategorie]</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i="1" lang="nl">
                          <a:solidFill>
                            <a:schemeClr val="dk1"/>
                          </a:solidFill>
                          <a:highlight>
                            <a:srgbClr val="F4CCCC"/>
                          </a:highlight>
                          <a:latin typeface="Lexend"/>
                          <a:ea typeface="Lexend"/>
                          <a:cs typeface="Lexend"/>
                          <a:sym typeface="Lexend"/>
                        </a:rPr>
                        <a:t>de beste werkgever</a:t>
                      </a:r>
                      <a:endParaRPr i="1">
                        <a:solidFill>
                          <a:schemeClr val="dk1"/>
                        </a:solidFill>
                        <a:highlight>
                          <a:srgbClr val="F4CCCC"/>
                        </a:highlight>
                        <a:latin typeface="Lexend"/>
                        <a:ea typeface="Lexend"/>
                        <a:cs typeface="Lexend"/>
                        <a:sym typeface="Lexend"/>
                      </a:endParaRPr>
                    </a:p>
                  </a:txBody>
                  <a:tcPr marT="91425" marB="91425" marR="91425" marL="91425">
                    <a:solidFill>
                      <a:srgbClr val="F4CCCC"/>
                    </a:solidFill>
                  </a:tcPr>
                </a:tc>
              </a:tr>
              <a:tr h="527750">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die/ dat zal [reden om te kopen/ belofte]</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i="1" lang="nl">
                          <a:solidFill>
                            <a:schemeClr val="dk1"/>
                          </a:solidFill>
                          <a:highlight>
                            <a:srgbClr val="F4CCCC"/>
                          </a:highlight>
                          <a:latin typeface="Lexend"/>
                          <a:ea typeface="Lexend"/>
                          <a:cs typeface="Lexend"/>
                          <a:sym typeface="Lexend"/>
                        </a:rPr>
                        <a:t>die zorgt voor jouw ontwikkeling, vrijheid en internationale contacten</a:t>
                      </a:r>
                      <a:endParaRPr i="1">
                        <a:solidFill>
                          <a:schemeClr val="dk1"/>
                        </a:solidFill>
                        <a:highlight>
                          <a:srgbClr val="F4CCCC"/>
                        </a:highlight>
                        <a:latin typeface="Lexend"/>
                        <a:ea typeface="Lexend"/>
                        <a:cs typeface="Lexend"/>
                        <a:sym typeface="Lexend"/>
                      </a:endParaRPr>
                    </a:p>
                  </a:txBody>
                  <a:tcPr marT="91425" marB="91425" marR="91425" marL="91425">
                    <a:solidFill>
                      <a:srgbClr val="F4CCCC"/>
                    </a:solidFill>
                  </a:tcPr>
                </a:tc>
              </a:tr>
              <a:tr h="1168050">
                <a:tc>
                  <a:txBody>
                    <a:bodyPr/>
                    <a:lstStyle/>
                    <a:p>
                      <a:pPr indent="0" lvl="0" marL="0" rtl="0" algn="l">
                        <a:spcBef>
                          <a:spcPts val="0"/>
                        </a:spcBef>
                        <a:spcAft>
                          <a:spcPts val="0"/>
                        </a:spcAft>
                        <a:buNone/>
                      </a:pPr>
                      <a:r>
                        <a:rPr lang="nl">
                          <a:solidFill>
                            <a:schemeClr val="dk1"/>
                          </a:solidFill>
                          <a:latin typeface="Lexend"/>
                          <a:ea typeface="Lexend"/>
                          <a:cs typeface="Lexend"/>
                          <a:sym typeface="Lexend"/>
                        </a:rPr>
                        <a:t>omdat [productondersteuning/ bewijs]</a:t>
                      </a:r>
                      <a:endParaRPr>
                        <a:solidFill>
                          <a:schemeClr val="dk1"/>
                        </a:solidFill>
                        <a:latin typeface="Lexend"/>
                        <a:ea typeface="Lexend"/>
                        <a:cs typeface="Lexend"/>
                        <a:sym typeface="Lexend"/>
                      </a:endParaRPr>
                    </a:p>
                  </a:txBody>
                  <a:tcPr marT="91425" marB="91425" marR="91425" marL="91425">
                    <a:solidFill>
                      <a:srgbClr val="F4CCCC"/>
                    </a:solidFill>
                  </a:tcPr>
                </a:tc>
                <a:tc>
                  <a:txBody>
                    <a:bodyPr/>
                    <a:lstStyle/>
                    <a:p>
                      <a:pPr indent="0" lvl="0" marL="0" rtl="0" algn="l">
                        <a:spcBef>
                          <a:spcPts val="0"/>
                        </a:spcBef>
                        <a:spcAft>
                          <a:spcPts val="0"/>
                        </a:spcAft>
                        <a:buNone/>
                      </a:pPr>
                      <a:r>
                        <a:rPr i="1" lang="nl">
                          <a:solidFill>
                            <a:schemeClr val="dk1"/>
                          </a:solidFill>
                          <a:highlight>
                            <a:srgbClr val="F4CCCC"/>
                          </a:highlight>
                          <a:latin typeface="Lexend"/>
                          <a:ea typeface="Lexend"/>
                          <a:cs typeface="Lexend"/>
                          <a:sym typeface="Lexend"/>
                        </a:rPr>
                        <a:t>omdat het een groot internationaal bedrijf is waarvoor het up-to-date houden van jouw kennis en vaardigheden cruciaal is, je werkt vooral online in een team van mensen over de hele wereld, dat kan ook thuis of waar dan ook, wanneer dan ook.</a:t>
                      </a:r>
                      <a:endParaRPr i="1">
                        <a:solidFill>
                          <a:schemeClr val="dk1"/>
                        </a:solidFill>
                        <a:highlight>
                          <a:srgbClr val="F4CCCC"/>
                        </a:highlight>
                        <a:latin typeface="Lexend"/>
                        <a:ea typeface="Lexend"/>
                        <a:cs typeface="Lexend"/>
                        <a:sym typeface="Lexend"/>
                      </a:endParaRPr>
                    </a:p>
                  </a:txBody>
                  <a:tcPr marT="91425" marB="91425" marR="91425" marL="91425">
                    <a:solidFill>
                      <a:srgbClr val="F4CCCC"/>
                    </a:solidFill>
                  </a:tcPr>
                </a:tc>
              </a:tr>
            </a:tbl>
          </a:graphicData>
        </a:graphic>
      </p:graphicFrame>
      <p:sp>
        <p:nvSpPr>
          <p:cNvPr id="190" name="Google Shape;190;p30"/>
          <p:cNvSpPr txBox="1"/>
          <p:nvPr/>
        </p:nvSpPr>
        <p:spPr>
          <a:xfrm>
            <a:off x="352350" y="4230343"/>
            <a:ext cx="852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a:solidFill>
                  <a:schemeClr val="dk2"/>
                </a:solidFill>
                <a:latin typeface="Lexend"/>
                <a:ea typeface="Lexend"/>
                <a:cs typeface="Lexend"/>
                <a:sym typeface="Lexend"/>
              </a:rPr>
              <a:t>De Positioning Statement kun je gebruiken als Boodschap. </a:t>
            </a:r>
            <a:endParaRPr>
              <a:solidFill>
                <a:schemeClr val="dk2"/>
              </a:solidFill>
              <a:latin typeface="Lexend"/>
              <a:ea typeface="Lexend"/>
              <a:cs typeface="Lexend"/>
              <a:sym typeface="Lexend"/>
            </a:endParaRPr>
          </a:p>
          <a:p>
            <a:pPr indent="0" lvl="0" marL="0" rtl="0" algn="l">
              <a:spcBef>
                <a:spcPts val="0"/>
              </a:spcBef>
              <a:spcAft>
                <a:spcPts val="0"/>
              </a:spcAft>
              <a:buNone/>
            </a:pPr>
            <a:r>
              <a:rPr lang="nl">
                <a:solidFill>
                  <a:schemeClr val="dk2"/>
                </a:solidFill>
                <a:latin typeface="Lexend"/>
                <a:ea typeface="Lexend"/>
                <a:cs typeface="Lexend"/>
                <a:sym typeface="Lexend"/>
              </a:rPr>
              <a:t>Vertaal de Boodschap in Content.</a:t>
            </a:r>
            <a:endParaRPr>
              <a:solidFill>
                <a:schemeClr val="dk2"/>
              </a:solidFill>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spcBef>
                <a:spcPts val="0"/>
              </a:spcBef>
              <a:spcAft>
                <a:spcPts val="0"/>
              </a:spcAft>
              <a:buNone/>
            </a:pPr>
            <a:r>
              <a:rPr lang="nl" sz="2000">
                <a:latin typeface="Lexend ExtraBold"/>
                <a:ea typeface="Lexend ExtraBold"/>
                <a:cs typeface="Lexend ExtraBold"/>
                <a:sym typeface="Lexend ExtraBold"/>
              </a:rPr>
              <a:t>Bepaal de Afzender</a:t>
            </a:r>
            <a:endParaRPr/>
          </a:p>
        </p:txBody>
      </p:sp>
      <p:sp>
        <p:nvSpPr>
          <p:cNvPr id="196" name="Google Shape;196;p31"/>
          <p:cNvSpPr txBox="1"/>
          <p:nvPr>
            <p:ph idx="1" type="body"/>
          </p:nvPr>
        </p:nvSpPr>
        <p:spPr>
          <a:xfrm>
            <a:off x="311700" y="1152475"/>
            <a:ext cx="6644700" cy="3416400"/>
          </a:xfrm>
          <a:prstGeom prst="rect">
            <a:avLst/>
          </a:prstGeom>
        </p:spPr>
        <p:txBody>
          <a:bodyPr anchorCtr="0" anchor="t" bIns="91425" lIns="91425" spcFirstLastPara="1" rIns="91425" wrap="square" tIns="91425">
            <a:normAutofit/>
          </a:bodyPr>
          <a:lstStyle/>
          <a:p>
            <a:pPr indent="0" lvl="0" marL="0" rtl="0" algn="l">
              <a:spcBef>
                <a:spcPts val="700"/>
              </a:spcBef>
              <a:spcAft>
                <a:spcPts val="0"/>
              </a:spcAft>
              <a:buNone/>
            </a:pPr>
            <a:r>
              <a:rPr lang="nl" sz="2000">
                <a:solidFill>
                  <a:schemeClr val="dk1"/>
                </a:solidFill>
                <a:latin typeface="Lexend"/>
                <a:ea typeface="Lexend"/>
                <a:cs typeface="Lexend"/>
                <a:sym typeface="Lexend"/>
              </a:rPr>
              <a:t>Als je de Boodschap vertaalt naar Content voor je Campagne, dan komen daar altijd één of meerdere Afzenders bij; in ieder geval met het logo of merknaam, eventueel aangevuld met een persoon.</a:t>
            </a:r>
            <a:endParaRPr sz="2000">
              <a:solidFill>
                <a:schemeClr val="dk1"/>
              </a:solidFill>
              <a:latin typeface="Lexend"/>
              <a:ea typeface="Lexend"/>
              <a:cs typeface="Lexend"/>
              <a:sym typeface="Lexend"/>
            </a:endParaRPr>
          </a:p>
          <a:p>
            <a:pPr indent="0" lvl="0" marL="0" rtl="0" algn="l">
              <a:spcBef>
                <a:spcPts val="700"/>
              </a:spcBef>
              <a:spcAft>
                <a:spcPts val="0"/>
              </a:spcAft>
              <a:buNone/>
            </a:pPr>
            <a:r>
              <a:t/>
            </a:r>
            <a:endParaRPr sz="2000">
              <a:solidFill>
                <a:schemeClr val="dk1"/>
              </a:solidFill>
              <a:latin typeface="Lexend"/>
              <a:ea typeface="Lexend"/>
              <a:cs typeface="Lexend"/>
              <a:sym typeface="Lexend"/>
            </a:endParaRPr>
          </a:p>
          <a:p>
            <a:pPr indent="0" lvl="0" marL="0" rtl="0" algn="l">
              <a:spcBef>
                <a:spcPts val="700"/>
              </a:spcBef>
              <a:spcAft>
                <a:spcPts val="0"/>
              </a:spcAft>
              <a:buNone/>
            </a:pPr>
            <a:r>
              <a:rPr b="1" lang="nl" sz="2000">
                <a:solidFill>
                  <a:schemeClr val="dk1"/>
                </a:solidFill>
                <a:latin typeface="Lexend"/>
                <a:ea typeface="Lexend"/>
                <a:cs typeface="Lexend"/>
                <a:sym typeface="Lexend"/>
              </a:rPr>
              <a:t>Neem beslissingen over</a:t>
            </a:r>
            <a:r>
              <a:rPr b="1" lang="nl" sz="2000">
                <a:solidFill>
                  <a:schemeClr val="dk1"/>
                </a:solidFill>
                <a:latin typeface="Lexend"/>
                <a:ea typeface="Lexend"/>
                <a:cs typeface="Lexend"/>
                <a:sym typeface="Lexend"/>
              </a:rPr>
              <a:t>:</a:t>
            </a:r>
            <a:endParaRPr b="1" sz="2000">
              <a:solidFill>
                <a:schemeClr val="dk1"/>
              </a:solidFill>
              <a:latin typeface="Lexend"/>
              <a:ea typeface="Lexend"/>
              <a:cs typeface="Lexend"/>
              <a:sym typeface="Lexend"/>
            </a:endParaRPr>
          </a:p>
          <a:p>
            <a:pPr indent="-355600" lvl="0" marL="457200" rtl="0" algn="l">
              <a:spcBef>
                <a:spcPts val="700"/>
              </a:spcBef>
              <a:spcAft>
                <a:spcPts val="0"/>
              </a:spcAft>
              <a:buClr>
                <a:srgbClr val="404040"/>
              </a:buClr>
              <a:buSzPts val="2000"/>
              <a:buFont typeface="Lexend"/>
              <a:buChar char="●"/>
            </a:pPr>
            <a:r>
              <a:rPr lang="nl" sz="2000" u="sng">
                <a:solidFill>
                  <a:srgbClr val="C2031D"/>
                </a:solidFill>
                <a:highlight>
                  <a:srgbClr val="FFFFFF"/>
                </a:highlight>
                <a:latin typeface="Lexend"/>
                <a:ea typeface="Lexend"/>
                <a:cs typeface="Lexend"/>
                <a:sym typeface="Lexend"/>
                <a:hlinkClick r:id="rId3">
                  <a:extLst>
                    <a:ext uri="{A12FA001-AC4F-418D-AE19-62706E023703}">
                      <ahyp:hlinkClr val="tx"/>
                    </a:ext>
                  </a:extLst>
                </a:hlinkClick>
              </a:rPr>
              <a:t>Welke Merken ga je inzetten?</a:t>
            </a:r>
            <a:endParaRPr sz="2000" u="sng">
              <a:solidFill>
                <a:srgbClr val="C2031D"/>
              </a:solidFill>
              <a:highlight>
                <a:srgbClr val="FFFFFF"/>
              </a:highlight>
              <a:latin typeface="Lexend"/>
              <a:ea typeface="Lexend"/>
              <a:cs typeface="Lexend"/>
              <a:sym typeface="Lexend"/>
            </a:endParaRPr>
          </a:p>
          <a:p>
            <a:pPr indent="-355600" lvl="0" marL="457200" rtl="0" algn="l">
              <a:spcBef>
                <a:spcPts val="0"/>
              </a:spcBef>
              <a:spcAft>
                <a:spcPts val="0"/>
              </a:spcAft>
              <a:buClr>
                <a:srgbClr val="404040"/>
              </a:buClr>
              <a:buSzPts val="2000"/>
              <a:buFont typeface="Lexend"/>
              <a:buChar char="●"/>
            </a:pPr>
            <a:r>
              <a:rPr lang="nl" sz="20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Welke Mensen ga je inzetten?</a:t>
            </a:r>
            <a:endParaRPr sz="2000">
              <a:solidFill>
                <a:schemeClr val="dk1"/>
              </a:solidFill>
              <a:latin typeface="Lexend"/>
              <a:ea typeface="Lexend"/>
              <a:cs typeface="Lexend"/>
              <a:sym typeface="Lexend"/>
            </a:endParaRPr>
          </a:p>
        </p:txBody>
      </p:sp>
      <p:pic>
        <p:nvPicPr>
          <p:cNvPr id="197" name="Google Shape;197;p31"/>
          <p:cNvPicPr preferRelativeResize="0"/>
          <p:nvPr/>
        </p:nvPicPr>
        <p:blipFill>
          <a:blip r:embed="rId5">
            <a:alphaModFix/>
          </a:blip>
          <a:stretch>
            <a:fillRect/>
          </a:stretch>
        </p:blipFill>
        <p:spPr>
          <a:xfrm>
            <a:off x="6842526" y="2587425"/>
            <a:ext cx="1798191" cy="1981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Merken ga je inzetten?</a:t>
            </a:r>
            <a:endParaRPr sz="2000">
              <a:latin typeface="Lexend ExtraBold"/>
              <a:ea typeface="Lexend ExtraBold"/>
              <a:cs typeface="Lexend ExtraBold"/>
              <a:sym typeface="Lexend ExtraBold"/>
            </a:endParaRPr>
          </a:p>
        </p:txBody>
      </p:sp>
      <p:sp>
        <p:nvSpPr>
          <p:cNvPr id="203" name="Google Shape;203;p32"/>
          <p:cNvSpPr txBox="1"/>
          <p:nvPr>
            <p:ph idx="1" type="body"/>
          </p:nvPr>
        </p:nvSpPr>
        <p:spPr>
          <a:xfrm>
            <a:off x="311700" y="1152475"/>
            <a:ext cx="8520600" cy="572700"/>
          </a:xfrm>
          <a:prstGeom prst="rect">
            <a:avLst/>
          </a:prstGeom>
        </p:spPr>
        <p:txBody>
          <a:bodyPr anchorCtr="0" anchor="t" bIns="91425" lIns="91425" spcFirstLastPara="1" rIns="91425" wrap="square" tIns="91425">
            <a:normAutofit/>
          </a:bodyPr>
          <a:lstStyle/>
          <a:p>
            <a:pPr indent="0" lvl="0" marL="0" rtl="0" algn="l">
              <a:spcBef>
                <a:spcPts val="1400"/>
              </a:spcBef>
              <a:spcAft>
                <a:spcPts val="2100"/>
              </a:spcAft>
              <a:buNone/>
            </a:pPr>
            <a:r>
              <a:rPr lang="nl" sz="1600">
                <a:solidFill>
                  <a:srgbClr val="404040"/>
                </a:solidFill>
                <a:highlight>
                  <a:srgbClr val="FFFFFF"/>
                </a:highlight>
                <a:latin typeface="Lexend ExtraBold"/>
                <a:ea typeface="Lexend ExtraBold"/>
                <a:cs typeface="Lexend ExtraBold"/>
                <a:sym typeface="Lexend ExtraBold"/>
              </a:rPr>
              <a:t>Consumentenmerk etc. als afzender </a:t>
            </a:r>
            <a:endParaRPr sz="1600">
              <a:latin typeface="Lexend ExtraBold"/>
              <a:ea typeface="Lexend ExtraBold"/>
              <a:cs typeface="Lexend ExtraBold"/>
              <a:sym typeface="Lexend ExtraBold"/>
            </a:endParaRPr>
          </a:p>
        </p:txBody>
      </p:sp>
      <p:pic>
        <p:nvPicPr>
          <p:cNvPr id="204" name="Google Shape;204;p32"/>
          <p:cNvPicPr preferRelativeResize="0"/>
          <p:nvPr/>
        </p:nvPicPr>
        <p:blipFill>
          <a:blip r:embed="rId3">
            <a:alphaModFix/>
          </a:blip>
          <a:stretch>
            <a:fillRect/>
          </a:stretch>
        </p:blipFill>
        <p:spPr>
          <a:xfrm>
            <a:off x="243825" y="1790949"/>
            <a:ext cx="5706525" cy="3272350"/>
          </a:xfrm>
          <a:prstGeom prst="rect">
            <a:avLst/>
          </a:prstGeom>
          <a:noFill/>
          <a:ln>
            <a:noFill/>
          </a:ln>
        </p:spPr>
      </p:pic>
      <p:sp>
        <p:nvSpPr>
          <p:cNvPr id="205" name="Google Shape;205;p32"/>
          <p:cNvSpPr txBox="1"/>
          <p:nvPr/>
        </p:nvSpPr>
        <p:spPr>
          <a:xfrm>
            <a:off x="6707600" y="1634300"/>
            <a:ext cx="22158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600">
                <a:solidFill>
                  <a:schemeClr val="dk2"/>
                </a:solidFill>
                <a:latin typeface="Lexend"/>
                <a:ea typeface="Lexend"/>
                <a:cs typeface="Lexend"/>
                <a:sym typeface="Lexend"/>
              </a:rPr>
              <a:t>Unilever </a:t>
            </a:r>
            <a:r>
              <a:rPr lang="nl" sz="1600">
                <a:solidFill>
                  <a:srgbClr val="404040"/>
                </a:solidFill>
                <a:highlight>
                  <a:srgbClr val="FFFFFF"/>
                </a:highlight>
                <a:latin typeface="Lexend"/>
                <a:ea typeface="Lexend"/>
                <a:cs typeface="Lexend"/>
                <a:sym typeface="Lexend"/>
              </a:rPr>
              <a:t>heeft ervoor gekozen om per doelgroep één merk als afzender te gebruiken.</a:t>
            </a:r>
            <a:endParaRPr sz="1600">
              <a:solidFill>
                <a:srgbClr val="404040"/>
              </a:solidFill>
              <a:highlight>
                <a:srgbClr val="FFFFFF"/>
              </a:highlight>
              <a:latin typeface="Lexend"/>
              <a:ea typeface="Lexend"/>
              <a:cs typeface="Lexend"/>
              <a:sym typeface="Lexend"/>
            </a:endParaRPr>
          </a:p>
          <a:p>
            <a:pPr indent="0" lvl="0" marL="0" rtl="0" algn="l">
              <a:spcBef>
                <a:spcPts val="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Unilever kan elk merk laden met specifieke </a:t>
            </a:r>
            <a:r>
              <a:rPr b="1" lang="nl" sz="1600">
                <a:solidFill>
                  <a:srgbClr val="404040"/>
                </a:solidFill>
                <a:highlight>
                  <a:srgbClr val="FFFFFF"/>
                </a:highlight>
                <a:latin typeface="Lexend"/>
                <a:ea typeface="Lexend"/>
                <a:cs typeface="Lexend"/>
                <a:sym typeface="Lexend"/>
              </a:rPr>
              <a:t>waarden</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emoties</a:t>
            </a:r>
            <a:r>
              <a:rPr lang="nl" sz="1600">
                <a:solidFill>
                  <a:srgbClr val="404040"/>
                </a:solidFill>
                <a:highlight>
                  <a:srgbClr val="FFFFFF"/>
                </a:highlight>
                <a:latin typeface="Lexend"/>
                <a:ea typeface="Lexend"/>
                <a:cs typeface="Lexend"/>
                <a:sym typeface="Lexend"/>
              </a:rPr>
              <a:t> die </a:t>
            </a:r>
            <a:r>
              <a:rPr b="1" lang="nl" sz="1600">
                <a:solidFill>
                  <a:srgbClr val="404040"/>
                </a:solidFill>
                <a:highlight>
                  <a:srgbClr val="FFFFFF"/>
                </a:highlight>
                <a:latin typeface="Lexend"/>
                <a:ea typeface="Lexend"/>
                <a:cs typeface="Lexend"/>
                <a:sym typeface="Lexend"/>
              </a:rPr>
              <a:t>aantrekkelijk</a:t>
            </a:r>
            <a:r>
              <a:rPr lang="nl" sz="1600">
                <a:solidFill>
                  <a:srgbClr val="404040"/>
                </a:solidFill>
                <a:highlight>
                  <a:srgbClr val="FFFFFF"/>
                </a:highlight>
                <a:latin typeface="Lexend"/>
                <a:ea typeface="Lexend"/>
                <a:cs typeface="Lexend"/>
                <a:sym typeface="Lexend"/>
              </a:rPr>
              <a:t> zijn voor de specifieke Doelgroepen.</a:t>
            </a:r>
            <a:endParaRPr sz="1600">
              <a:solidFill>
                <a:srgbClr val="404040"/>
              </a:solidFill>
              <a:highlight>
                <a:srgbClr val="FFFFFF"/>
              </a:highlight>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Merken ga je inzetten?</a:t>
            </a:r>
            <a:endParaRPr sz="2000">
              <a:latin typeface="Lexend ExtraBold"/>
              <a:ea typeface="Lexend ExtraBold"/>
              <a:cs typeface="Lexend ExtraBold"/>
              <a:sym typeface="Lexend ExtraBold"/>
            </a:endParaRPr>
          </a:p>
        </p:txBody>
      </p:sp>
      <p:sp>
        <p:nvSpPr>
          <p:cNvPr id="211" name="Google Shape;211;p33"/>
          <p:cNvSpPr txBox="1"/>
          <p:nvPr>
            <p:ph idx="1" type="body"/>
          </p:nvPr>
        </p:nvSpPr>
        <p:spPr>
          <a:xfrm>
            <a:off x="311700" y="1152475"/>
            <a:ext cx="3999900" cy="411600"/>
          </a:xfrm>
          <a:prstGeom prst="rect">
            <a:avLst/>
          </a:prstGeom>
        </p:spPr>
        <p:txBody>
          <a:bodyPr anchorCtr="0" anchor="t" bIns="91425" lIns="91425" spcFirstLastPara="1" rIns="91425" wrap="square" tIns="91425">
            <a:noAutofit/>
          </a:bodyPr>
          <a:lstStyle/>
          <a:p>
            <a:pPr indent="0" lvl="0" marL="0" rtl="0" algn="l">
              <a:spcBef>
                <a:spcPts val="1400"/>
              </a:spcBef>
              <a:spcAft>
                <a:spcPts val="2100"/>
              </a:spcAft>
              <a:buNone/>
            </a:pPr>
            <a:r>
              <a:rPr lang="nl" sz="1600">
                <a:solidFill>
                  <a:srgbClr val="404040"/>
                </a:solidFill>
                <a:highlight>
                  <a:srgbClr val="FFFFFF"/>
                </a:highlight>
                <a:latin typeface="Lexend ExtraBold"/>
                <a:ea typeface="Lexend ExtraBold"/>
                <a:cs typeface="Lexend ExtraBold"/>
                <a:sym typeface="Lexend ExtraBold"/>
              </a:rPr>
              <a:t>Ondersteunend merk van buiten</a:t>
            </a:r>
            <a:endParaRPr sz="1600">
              <a:latin typeface="Lexend ExtraBold"/>
              <a:ea typeface="Lexend ExtraBold"/>
              <a:cs typeface="Lexend ExtraBold"/>
              <a:sym typeface="Lexend ExtraBold"/>
            </a:endParaRPr>
          </a:p>
        </p:txBody>
      </p:sp>
      <p:sp>
        <p:nvSpPr>
          <p:cNvPr id="212" name="Google Shape;212;p33"/>
          <p:cNvSpPr txBox="1"/>
          <p:nvPr>
            <p:ph idx="2" type="body"/>
          </p:nvPr>
        </p:nvSpPr>
        <p:spPr>
          <a:xfrm>
            <a:off x="4051450" y="1152475"/>
            <a:ext cx="47808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nl" sz="1600">
                <a:solidFill>
                  <a:srgbClr val="404040"/>
                </a:solidFill>
                <a:highlight>
                  <a:srgbClr val="FFFFFF"/>
                </a:highlight>
                <a:latin typeface="Lexend"/>
                <a:ea typeface="Lexend"/>
                <a:cs typeface="Lexend"/>
                <a:sym typeface="Lexend"/>
              </a:rPr>
              <a:t>Door het merk </a:t>
            </a:r>
            <a:r>
              <a:rPr i="1" lang="nl" sz="1600">
                <a:solidFill>
                  <a:srgbClr val="404040"/>
                </a:solidFill>
                <a:highlight>
                  <a:srgbClr val="FFFFFF"/>
                </a:highlight>
                <a:latin typeface="Lexend"/>
                <a:ea typeface="Lexend"/>
                <a:cs typeface="Lexend"/>
                <a:sym typeface="Lexend"/>
              </a:rPr>
              <a:t>Brainport Eindhoven</a:t>
            </a:r>
            <a:r>
              <a:rPr lang="nl" sz="1600">
                <a:solidFill>
                  <a:srgbClr val="404040"/>
                </a:solidFill>
                <a:highlight>
                  <a:srgbClr val="FFFFFF"/>
                </a:highlight>
                <a:latin typeface="Lexend"/>
                <a:ea typeface="Lexend"/>
                <a:cs typeface="Lexend"/>
                <a:sym typeface="Lexend"/>
              </a:rPr>
              <a:t> te koppelen aan de Eindhovense voetbalclub </a:t>
            </a:r>
            <a:r>
              <a:rPr i="1" lang="nl" sz="1600">
                <a:solidFill>
                  <a:srgbClr val="404040"/>
                </a:solidFill>
                <a:highlight>
                  <a:srgbClr val="FFFFFF"/>
                </a:highlight>
                <a:latin typeface="Lexend"/>
                <a:ea typeface="Lexend"/>
                <a:cs typeface="Lexend"/>
                <a:sym typeface="Lexend"/>
              </a:rPr>
              <a:t>PSV</a:t>
            </a:r>
            <a:r>
              <a:rPr lang="nl" sz="1600">
                <a:solidFill>
                  <a:srgbClr val="404040"/>
                </a:solidFill>
                <a:highlight>
                  <a:srgbClr val="FFFFFF"/>
                </a:highlight>
                <a:latin typeface="Lexend"/>
                <a:ea typeface="Lexend"/>
                <a:cs typeface="Lexend"/>
                <a:sym typeface="Lexend"/>
              </a:rPr>
              <a:t>, krijgt de </a:t>
            </a:r>
            <a:r>
              <a:rPr b="1" lang="nl" sz="1600">
                <a:solidFill>
                  <a:srgbClr val="404040"/>
                </a:solidFill>
                <a:highlight>
                  <a:srgbClr val="FFFFFF"/>
                </a:highlight>
                <a:latin typeface="Lexend"/>
                <a:ea typeface="Lexend"/>
                <a:cs typeface="Lexend"/>
                <a:sym typeface="Lexend"/>
              </a:rPr>
              <a:t>advertentie</a:t>
            </a:r>
            <a:r>
              <a:rPr lang="nl" sz="1600">
                <a:solidFill>
                  <a:srgbClr val="404040"/>
                </a:solidFill>
                <a:highlight>
                  <a:srgbClr val="FFFFFF"/>
                </a:highlight>
                <a:latin typeface="Lexend"/>
                <a:ea typeface="Lexend"/>
                <a:cs typeface="Lexend"/>
                <a:sym typeface="Lexend"/>
              </a:rPr>
              <a:t> wél </a:t>
            </a:r>
            <a:r>
              <a:rPr b="1" lang="nl" sz="1600">
                <a:solidFill>
                  <a:srgbClr val="404040"/>
                </a:solidFill>
                <a:highlight>
                  <a:srgbClr val="FFFFFF"/>
                </a:highlight>
                <a:latin typeface="Lexend"/>
                <a:ea typeface="Lexend"/>
                <a:cs typeface="Lexend"/>
                <a:sym typeface="Lexend"/>
              </a:rPr>
              <a:t>aandacht</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Veel mensen </a:t>
            </a:r>
            <a:r>
              <a:rPr b="1" lang="nl" sz="1600">
                <a:solidFill>
                  <a:srgbClr val="404040"/>
                </a:solidFill>
                <a:highlight>
                  <a:srgbClr val="FFFFFF"/>
                </a:highlight>
                <a:latin typeface="Lexend"/>
                <a:ea typeface="Lexend"/>
                <a:cs typeface="Lexend"/>
                <a:sym typeface="Lexend"/>
              </a:rPr>
              <a:t>kennen</a:t>
            </a:r>
            <a:r>
              <a:rPr lang="nl" sz="1600">
                <a:solidFill>
                  <a:srgbClr val="404040"/>
                </a:solidFill>
                <a:highlight>
                  <a:srgbClr val="FFFFFF"/>
                </a:highlight>
                <a:latin typeface="Lexend"/>
                <a:ea typeface="Lexend"/>
                <a:cs typeface="Lexend"/>
                <a:sym typeface="Lexend"/>
              </a:rPr>
              <a:t> het merk PSV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Veel mensen hebben er </a:t>
            </a:r>
            <a:r>
              <a:rPr b="1" lang="nl" sz="1600">
                <a:solidFill>
                  <a:srgbClr val="404040"/>
                </a:solidFill>
                <a:highlight>
                  <a:srgbClr val="FFFFFF"/>
                </a:highlight>
                <a:latin typeface="Lexend"/>
                <a:ea typeface="Lexend"/>
                <a:cs typeface="Lexend"/>
                <a:sym typeface="Lexend"/>
              </a:rPr>
              <a:t>emoties</a:t>
            </a:r>
            <a:r>
              <a:rPr lang="nl" sz="1600">
                <a:solidFill>
                  <a:srgbClr val="404040"/>
                </a:solidFill>
                <a:highlight>
                  <a:srgbClr val="FFFFFF"/>
                </a:highlight>
                <a:latin typeface="Lexend"/>
                <a:ea typeface="Lexend"/>
                <a:cs typeface="Lexend"/>
                <a:sym typeface="Lexend"/>
              </a:rPr>
              <a:t> bij. </a:t>
            </a:r>
            <a:endParaRPr sz="1600">
              <a:solidFill>
                <a:srgbClr val="404040"/>
              </a:solidFill>
              <a:highlight>
                <a:srgbClr val="FFFFFF"/>
              </a:highlight>
              <a:latin typeface="Lexend"/>
              <a:ea typeface="Lexend"/>
              <a:cs typeface="Lexend"/>
              <a:sym typeface="Lexend"/>
            </a:endParaRPr>
          </a:p>
          <a:p>
            <a:pPr indent="0" lvl="0" marL="0" rtl="0" algn="l">
              <a:spcBef>
                <a:spcPts val="1200"/>
              </a:spcBef>
              <a:spcAft>
                <a:spcPts val="0"/>
              </a:spcAft>
              <a:buNone/>
            </a:pPr>
            <a:r>
              <a:rPr lang="nl" sz="1600">
                <a:solidFill>
                  <a:srgbClr val="404040"/>
                </a:solidFill>
                <a:highlight>
                  <a:srgbClr val="FFFFFF"/>
                </a:highlight>
                <a:latin typeface="Lexend"/>
                <a:ea typeface="Lexend"/>
                <a:cs typeface="Lexend"/>
                <a:sym typeface="Lexend"/>
              </a:rPr>
              <a:t>Andere merken van bedrijven en organisaties uit de regio Eindhoven kunnen:</a:t>
            </a:r>
            <a:endParaRPr sz="1600">
              <a:solidFill>
                <a:srgbClr val="404040"/>
              </a:solidFill>
              <a:highlight>
                <a:srgbClr val="FFFFFF"/>
              </a:highlight>
              <a:latin typeface="Lexend"/>
              <a:ea typeface="Lexend"/>
              <a:cs typeface="Lexend"/>
              <a:sym typeface="Lexend"/>
            </a:endParaRPr>
          </a:p>
          <a:p>
            <a:pPr indent="-330200" lvl="0" marL="457200" rtl="0" algn="l">
              <a:spcBef>
                <a:spcPts val="12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Enerzijds hún </a:t>
            </a:r>
            <a:r>
              <a:rPr b="1" lang="nl" sz="1600">
                <a:solidFill>
                  <a:srgbClr val="404040"/>
                </a:solidFill>
                <a:highlight>
                  <a:srgbClr val="FFFFFF"/>
                </a:highlight>
                <a:latin typeface="Lexend"/>
                <a:ea typeface="Lexend"/>
                <a:cs typeface="Lexend"/>
                <a:sym typeface="Lexend"/>
              </a:rPr>
              <a:t>merk versterken</a:t>
            </a:r>
            <a:r>
              <a:rPr lang="nl" sz="1600">
                <a:solidFill>
                  <a:srgbClr val="404040"/>
                </a:solidFill>
                <a:highlight>
                  <a:srgbClr val="FFFFFF"/>
                </a:highlight>
                <a:latin typeface="Lexend"/>
                <a:ea typeface="Lexend"/>
                <a:cs typeface="Lexend"/>
                <a:sym typeface="Lexend"/>
              </a:rPr>
              <a:t> door zich te verbinden aan deze Campagne.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Anderzijds kan hun merk de </a:t>
            </a:r>
            <a:r>
              <a:rPr b="1" lang="nl" sz="1600">
                <a:solidFill>
                  <a:srgbClr val="404040"/>
                </a:solidFill>
                <a:highlight>
                  <a:srgbClr val="FFFFFF"/>
                </a:highlight>
                <a:latin typeface="Lexend"/>
                <a:ea typeface="Lexend"/>
                <a:cs typeface="Lexend"/>
                <a:sym typeface="Lexend"/>
              </a:rPr>
              <a:t>Campagne versterken.</a:t>
            </a:r>
            <a:endParaRPr b="1" sz="1600">
              <a:latin typeface="Lexend"/>
              <a:ea typeface="Lexend"/>
              <a:cs typeface="Lexend"/>
              <a:sym typeface="Lexend"/>
            </a:endParaRPr>
          </a:p>
        </p:txBody>
      </p:sp>
      <p:pic>
        <p:nvPicPr>
          <p:cNvPr id="213" name="Google Shape;213;p33"/>
          <p:cNvPicPr preferRelativeResize="0"/>
          <p:nvPr/>
        </p:nvPicPr>
        <p:blipFill>
          <a:blip r:embed="rId3">
            <a:alphaModFix/>
          </a:blip>
          <a:stretch>
            <a:fillRect/>
          </a:stretch>
        </p:blipFill>
        <p:spPr>
          <a:xfrm>
            <a:off x="797225" y="1758175"/>
            <a:ext cx="2810700" cy="2810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Merken ga je inzetten?</a:t>
            </a:r>
            <a:endParaRPr sz="2000">
              <a:latin typeface="Lexend ExtraBold"/>
              <a:ea typeface="Lexend ExtraBold"/>
              <a:cs typeface="Lexend ExtraBold"/>
              <a:sym typeface="Lexend ExtraBold"/>
            </a:endParaRPr>
          </a:p>
        </p:txBody>
      </p:sp>
      <p:sp>
        <p:nvSpPr>
          <p:cNvPr id="219" name="Google Shape;219;p34"/>
          <p:cNvSpPr txBox="1"/>
          <p:nvPr>
            <p:ph idx="1" type="body"/>
          </p:nvPr>
        </p:nvSpPr>
        <p:spPr>
          <a:xfrm>
            <a:off x="311700" y="1152475"/>
            <a:ext cx="8520600" cy="481200"/>
          </a:xfrm>
          <a:prstGeom prst="rect">
            <a:avLst/>
          </a:prstGeom>
        </p:spPr>
        <p:txBody>
          <a:bodyPr anchorCtr="0" anchor="t" bIns="91425" lIns="91425" spcFirstLastPara="1" rIns="91425" wrap="square" tIns="91425">
            <a:normAutofit/>
          </a:bodyPr>
          <a:lstStyle/>
          <a:p>
            <a:pPr indent="0" lvl="0" marL="0" rtl="0" algn="l">
              <a:spcBef>
                <a:spcPts val="1400"/>
              </a:spcBef>
              <a:spcAft>
                <a:spcPts val="2100"/>
              </a:spcAft>
              <a:buNone/>
            </a:pPr>
            <a:r>
              <a:rPr lang="nl" sz="1450">
                <a:solidFill>
                  <a:srgbClr val="404040"/>
                </a:solidFill>
                <a:highlight>
                  <a:srgbClr val="FFFFFF"/>
                </a:highlight>
                <a:latin typeface="Lexend ExtraBold"/>
                <a:ea typeface="Lexend ExtraBold"/>
                <a:cs typeface="Lexend ExtraBold"/>
                <a:sym typeface="Lexend ExtraBold"/>
              </a:rPr>
              <a:t>Afdeling als afzender </a:t>
            </a:r>
            <a:endParaRPr>
              <a:latin typeface="Lexend ExtraBold"/>
              <a:ea typeface="Lexend ExtraBold"/>
              <a:cs typeface="Lexend ExtraBold"/>
              <a:sym typeface="Lexend ExtraBold"/>
            </a:endParaRPr>
          </a:p>
        </p:txBody>
      </p:sp>
      <p:pic>
        <p:nvPicPr>
          <p:cNvPr id="220" name="Google Shape;220;p34" title="Afzender afdeling.png"/>
          <p:cNvPicPr preferRelativeResize="0"/>
          <p:nvPr/>
        </p:nvPicPr>
        <p:blipFill>
          <a:blip r:embed="rId3">
            <a:alphaModFix/>
          </a:blip>
          <a:stretch>
            <a:fillRect/>
          </a:stretch>
        </p:blipFill>
        <p:spPr>
          <a:xfrm>
            <a:off x="447725" y="1778025"/>
            <a:ext cx="8223051" cy="1646850"/>
          </a:xfrm>
          <a:prstGeom prst="rect">
            <a:avLst/>
          </a:prstGeom>
          <a:noFill/>
          <a:ln>
            <a:noFill/>
          </a:ln>
        </p:spPr>
      </p:pic>
      <p:sp>
        <p:nvSpPr>
          <p:cNvPr id="221" name="Google Shape;221;p34"/>
          <p:cNvSpPr txBox="1"/>
          <p:nvPr/>
        </p:nvSpPr>
        <p:spPr>
          <a:xfrm>
            <a:off x="370975" y="3799975"/>
            <a:ext cx="8352000" cy="97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lang="nl" sz="1450">
                <a:solidFill>
                  <a:srgbClr val="404040"/>
                </a:solidFill>
                <a:highlight>
                  <a:srgbClr val="FFFFFF"/>
                </a:highlight>
              </a:rPr>
              <a:t>Vraag je af wat voor de </a:t>
            </a:r>
            <a:r>
              <a:rPr b="1" lang="nl" sz="1450">
                <a:solidFill>
                  <a:srgbClr val="404040"/>
                </a:solidFill>
                <a:highlight>
                  <a:srgbClr val="FFFFFF"/>
                </a:highlight>
              </a:rPr>
              <a:t>Doelgroep</a:t>
            </a:r>
            <a:r>
              <a:rPr lang="nl" sz="1450">
                <a:solidFill>
                  <a:srgbClr val="404040"/>
                </a:solidFill>
                <a:highlight>
                  <a:srgbClr val="FFFFFF"/>
                </a:highlight>
              </a:rPr>
              <a:t> meer voordeel heeft:</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AutoNum type="arabicPeriod"/>
            </a:pPr>
            <a:r>
              <a:rPr lang="nl" sz="1450">
                <a:solidFill>
                  <a:srgbClr val="404040"/>
                </a:solidFill>
                <a:highlight>
                  <a:srgbClr val="FFFFFF"/>
                </a:highlight>
              </a:rPr>
              <a:t>met drie Afzenders te maken te hebben, </a:t>
            </a:r>
            <a:endParaRPr sz="1450">
              <a:solidFill>
                <a:srgbClr val="404040"/>
              </a:solidFill>
              <a:highlight>
                <a:srgbClr val="FFFFFF"/>
              </a:highlight>
            </a:endParaRPr>
          </a:p>
          <a:p>
            <a:pPr indent="-320675" lvl="0" marL="457200" rtl="0" algn="l">
              <a:lnSpc>
                <a:spcPct val="115000"/>
              </a:lnSpc>
              <a:spcBef>
                <a:spcPts val="0"/>
              </a:spcBef>
              <a:spcAft>
                <a:spcPts val="0"/>
              </a:spcAft>
              <a:buClr>
                <a:srgbClr val="404040"/>
              </a:buClr>
              <a:buSzPts val="1450"/>
              <a:buAutoNum type="arabicPeriod"/>
            </a:pPr>
            <a:r>
              <a:rPr lang="nl" sz="1450">
                <a:solidFill>
                  <a:srgbClr val="404040"/>
                </a:solidFill>
                <a:highlight>
                  <a:srgbClr val="FFFFFF"/>
                </a:highlight>
              </a:rPr>
              <a:t>met één Afzender te maken hebben (overzichtelijker en rustgevender?).</a:t>
            </a:r>
            <a:endParaRPr sz="1450">
              <a:solidFill>
                <a:srgbClr val="40404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Mensen ga je inzetten?</a:t>
            </a:r>
            <a:endParaRPr sz="2000">
              <a:latin typeface="Lexend ExtraBold"/>
              <a:ea typeface="Lexend ExtraBold"/>
              <a:cs typeface="Lexend ExtraBold"/>
              <a:sym typeface="Lexend ExtraBold"/>
            </a:endParaRPr>
          </a:p>
        </p:txBody>
      </p:sp>
      <p:sp>
        <p:nvSpPr>
          <p:cNvPr id="227" name="Google Shape;227;p3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2100"/>
              </a:spcAft>
              <a:buNone/>
            </a:pPr>
            <a:r>
              <a:rPr lang="nl" sz="1450">
                <a:solidFill>
                  <a:srgbClr val="404040"/>
                </a:solidFill>
                <a:highlight>
                  <a:srgbClr val="FFFFFF"/>
                </a:highlight>
                <a:latin typeface="Lexend ExtraBold"/>
                <a:ea typeface="Lexend ExtraBold"/>
                <a:cs typeface="Lexend ExtraBold"/>
                <a:sym typeface="Lexend ExtraBold"/>
              </a:rPr>
              <a:t>Celebrity als ondersteunend Persoon</a:t>
            </a:r>
            <a:endParaRPr>
              <a:latin typeface="Lexend ExtraBold"/>
              <a:ea typeface="Lexend ExtraBold"/>
              <a:cs typeface="Lexend ExtraBold"/>
              <a:sym typeface="Lexend ExtraBold"/>
            </a:endParaRPr>
          </a:p>
        </p:txBody>
      </p:sp>
      <p:sp>
        <p:nvSpPr>
          <p:cNvPr id="228" name="Google Shape;228;p35"/>
          <p:cNvSpPr txBox="1"/>
          <p:nvPr>
            <p:ph idx="2" type="body"/>
          </p:nvPr>
        </p:nvSpPr>
        <p:spPr>
          <a:xfrm>
            <a:off x="4488275" y="1152475"/>
            <a:ext cx="4597500" cy="3416400"/>
          </a:xfrm>
          <a:prstGeom prst="rect">
            <a:avLst/>
          </a:prstGeom>
        </p:spPr>
        <p:txBody>
          <a:bodyPr anchorCtr="0" anchor="t" bIns="91425" lIns="91425" spcFirstLastPara="1" rIns="91425" wrap="square" tIns="91425">
            <a:normAutofit/>
          </a:bodyPr>
          <a:lstStyle/>
          <a:p>
            <a:pPr indent="0" lvl="0" marL="0" rtl="0" algn="l">
              <a:spcBef>
                <a:spcPts val="1400"/>
              </a:spcBef>
              <a:spcAft>
                <a:spcPts val="2100"/>
              </a:spcAft>
              <a:buNone/>
            </a:pPr>
            <a:r>
              <a:rPr lang="nl" sz="1450">
                <a:solidFill>
                  <a:srgbClr val="404040"/>
                </a:solidFill>
                <a:highlight>
                  <a:srgbClr val="FFFFFF"/>
                </a:highlight>
                <a:latin typeface="Lexend ExtraBold"/>
                <a:ea typeface="Lexend ExtraBold"/>
                <a:cs typeface="Lexend ExtraBold"/>
                <a:sym typeface="Lexend ExtraBold"/>
              </a:rPr>
              <a:t>Gewone mensen als o</a:t>
            </a:r>
            <a:r>
              <a:rPr lang="nl" sz="1450">
                <a:solidFill>
                  <a:srgbClr val="404040"/>
                </a:solidFill>
                <a:highlight>
                  <a:srgbClr val="FFFFFF"/>
                </a:highlight>
                <a:latin typeface="Lexend ExtraBold"/>
                <a:ea typeface="Lexend ExtraBold"/>
                <a:cs typeface="Lexend ExtraBold"/>
                <a:sym typeface="Lexend ExtraBold"/>
              </a:rPr>
              <a:t>ndersteunend Persoon</a:t>
            </a:r>
            <a:endParaRPr/>
          </a:p>
        </p:txBody>
      </p:sp>
      <p:pic>
        <p:nvPicPr>
          <p:cNvPr id="229" name="Google Shape;229;p35"/>
          <p:cNvPicPr preferRelativeResize="0"/>
          <p:nvPr/>
        </p:nvPicPr>
        <p:blipFill>
          <a:blip r:embed="rId3">
            <a:alphaModFix/>
          </a:blip>
          <a:stretch>
            <a:fillRect/>
          </a:stretch>
        </p:blipFill>
        <p:spPr>
          <a:xfrm>
            <a:off x="421675" y="1799075"/>
            <a:ext cx="3247062" cy="2841173"/>
          </a:xfrm>
          <a:prstGeom prst="rect">
            <a:avLst/>
          </a:prstGeom>
          <a:noFill/>
          <a:ln>
            <a:noFill/>
          </a:ln>
        </p:spPr>
      </p:pic>
      <p:pic>
        <p:nvPicPr>
          <p:cNvPr id="230" name="Google Shape;230;p35"/>
          <p:cNvPicPr preferRelativeResize="0"/>
          <p:nvPr/>
        </p:nvPicPr>
        <p:blipFill>
          <a:blip r:embed="rId4">
            <a:alphaModFix/>
          </a:blip>
          <a:stretch>
            <a:fillRect/>
          </a:stretch>
        </p:blipFill>
        <p:spPr>
          <a:xfrm>
            <a:off x="4606526" y="1799075"/>
            <a:ext cx="2841168" cy="28411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Mensen ga je inzetten?</a:t>
            </a:r>
            <a:endParaRPr sz="2000">
              <a:latin typeface="Lexend ExtraBold"/>
              <a:ea typeface="Lexend ExtraBold"/>
              <a:cs typeface="Lexend ExtraBold"/>
              <a:sym typeface="Lexend ExtraBold"/>
            </a:endParaRPr>
          </a:p>
        </p:txBody>
      </p:sp>
      <p:sp>
        <p:nvSpPr>
          <p:cNvPr id="236" name="Google Shape;236;p36"/>
          <p:cNvSpPr txBox="1"/>
          <p:nvPr>
            <p:ph idx="1" type="body"/>
          </p:nvPr>
        </p:nvSpPr>
        <p:spPr>
          <a:xfrm>
            <a:off x="311700" y="1130650"/>
            <a:ext cx="85206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lang="nl" sz="1600">
                <a:solidFill>
                  <a:schemeClr val="dk1"/>
                </a:solidFill>
                <a:highlight>
                  <a:srgbClr val="FFFFFF"/>
                </a:highlight>
                <a:latin typeface="Lexend"/>
                <a:ea typeface="Lexend"/>
                <a:cs typeface="Lexend"/>
                <a:sym typeface="Lexend"/>
              </a:rPr>
              <a:t>Mascotte als endorser </a:t>
            </a:r>
            <a:r>
              <a:rPr lang="nl" sz="1600" u="sng">
                <a:solidFill>
                  <a:schemeClr val="hlink"/>
                </a:solidFill>
                <a:highlight>
                  <a:srgbClr val="FFFFFF"/>
                </a:highlight>
                <a:latin typeface="Lexend"/>
                <a:ea typeface="Lexend"/>
                <a:cs typeface="Lexend"/>
                <a:sym typeface="Lexend"/>
                <a:hlinkClick r:id="rId3"/>
              </a:rPr>
              <a:t>https://youtu.be/CRf7xa2xoes?si=yeG5vXy2LXrAJ7mB</a:t>
            </a:r>
            <a:r>
              <a:rPr lang="nl" sz="1600">
                <a:solidFill>
                  <a:schemeClr val="dk1"/>
                </a:solidFill>
                <a:highlight>
                  <a:srgbClr val="FFFFFF"/>
                </a:highlight>
                <a:latin typeface="Lexend"/>
                <a:ea typeface="Lexend"/>
                <a:cs typeface="Lexend"/>
                <a:sym typeface="Lexend"/>
              </a:rPr>
              <a:t>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Voordelen:</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Kan lang mee gaan </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Makkelijk aan te passen</a:t>
            </a:r>
            <a:endParaRPr b="1" sz="1600">
              <a:solidFill>
                <a:schemeClr val="dk1"/>
              </a:solidFill>
              <a:highlight>
                <a:srgbClr val="FFFFFF"/>
              </a:highlight>
              <a:latin typeface="Lexend"/>
              <a:ea typeface="Lexend"/>
              <a:cs typeface="Lexend"/>
              <a:sym typeface="Lexend"/>
            </a:endParaRPr>
          </a:p>
        </p:txBody>
      </p:sp>
      <p:pic>
        <p:nvPicPr>
          <p:cNvPr id="237" name="Google Shape;237;p36" title="mascottes M&amp;M .jpg"/>
          <p:cNvPicPr preferRelativeResize="0"/>
          <p:nvPr/>
        </p:nvPicPr>
        <p:blipFill>
          <a:blip r:embed="rId4">
            <a:alphaModFix/>
          </a:blip>
          <a:stretch>
            <a:fillRect/>
          </a:stretch>
        </p:blipFill>
        <p:spPr>
          <a:xfrm>
            <a:off x="3490750" y="1692651"/>
            <a:ext cx="5043210" cy="28544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Welke Mensen ga je inzetten?</a:t>
            </a:r>
            <a:endParaRPr sz="2000">
              <a:latin typeface="Lexend ExtraBold"/>
              <a:ea typeface="Lexend ExtraBold"/>
              <a:cs typeface="Lexend ExtraBold"/>
              <a:sym typeface="Lexend ExtraBold"/>
            </a:endParaRPr>
          </a:p>
        </p:txBody>
      </p:sp>
      <p:sp>
        <p:nvSpPr>
          <p:cNvPr id="243" name="Google Shape;243;p3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nl" sz="1600">
                <a:solidFill>
                  <a:schemeClr val="dk1"/>
                </a:solidFill>
                <a:latin typeface="Lexend ExtraBold"/>
                <a:ea typeface="Lexend ExtraBold"/>
                <a:cs typeface="Lexend ExtraBold"/>
                <a:sym typeface="Lexend ExtraBold"/>
              </a:rPr>
              <a:t>In</a:t>
            </a:r>
            <a:r>
              <a:rPr lang="nl" sz="1600">
                <a:solidFill>
                  <a:schemeClr val="dk1"/>
                </a:solidFill>
                <a:latin typeface="Lexend ExtraBold"/>
                <a:ea typeface="Lexend ExtraBold"/>
                <a:cs typeface="Lexend ExtraBold"/>
                <a:sym typeface="Lexend ExtraBold"/>
              </a:rPr>
              <a:t> de Communicatiemiddelen en Communicatieacties:</a:t>
            </a:r>
            <a:endParaRPr sz="1100">
              <a:solidFill>
                <a:schemeClr val="dk1"/>
              </a:solidFill>
            </a:endParaRPr>
          </a:p>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Celebrity</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Influencer</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'gewone mensen'</a:t>
            </a:r>
            <a:endParaRPr sz="1600">
              <a:solidFill>
                <a:schemeClr val="dk1"/>
              </a:solidFill>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latin typeface="Lexend"/>
                <a:ea typeface="Lexend"/>
                <a:cs typeface="Lexend"/>
                <a:sym typeface="Lexend"/>
              </a:rPr>
              <a:t>Mascotte</a:t>
            </a:r>
            <a:endParaRPr sz="1600">
              <a:solidFill>
                <a:schemeClr val="dk1"/>
              </a:solidFill>
              <a:latin typeface="Lexend"/>
              <a:ea typeface="Lexend"/>
              <a:cs typeface="Lexend"/>
              <a:sym typeface="Lexend"/>
            </a:endParaRPr>
          </a:p>
          <a:p>
            <a:pPr indent="0" lvl="0" marL="0" rtl="0" algn="l">
              <a:spcBef>
                <a:spcPts val="1200"/>
              </a:spcBef>
              <a:spcAft>
                <a:spcPts val="1200"/>
              </a:spcAft>
              <a:buNone/>
            </a:pPr>
            <a:r>
              <a:t/>
            </a:r>
            <a:endParaRPr sz="1600">
              <a:solidFill>
                <a:schemeClr val="dk1"/>
              </a:solidFill>
              <a:latin typeface="Lexend ExtraBold"/>
              <a:ea typeface="Lexend ExtraBold"/>
              <a:cs typeface="Lexend ExtraBold"/>
              <a:sym typeface="Lexend ExtraBold"/>
            </a:endParaRPr>
          </a:p>
        </p:txBody>
      </p:sp>
      <p:sp>
        <p:nvSpPr>
          <p:cNvPr id="244" name="Google Shape;244;p3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nl" sz="1600">
                <a:solidFill>
                  <a:schemeClr val="dk1"/>
                </a:solidFill>
                <a:latin typeface="Lexend ExtraBold"/>
                <a:ea typeface="Lexend ExtraBold"/>
                <a:cs typeface="Lexend ExtraBold"/>
                <a:sym typeface="Lexend ExtraBold"/>
              </a:rPr>
              <a:t>Buite</a:t>
            </a:r>
            <a:r>
              <a:rPr i="1" lang="nl" sz="1600">
                <a:solidFill>
                  <a:schemeClr val="dk1"/>
                </a:solidFill>
                <a:latin typeface="Lexend ExtraBold"/>
                <a:ea typeface="Lexend ExtraBold"/>
                <a:cs typeface="Lexend ExtraBold"/>
                <a:sym typeface="Lexend ExtraBold"/>
              </a:rPr>
              <a:t>n</a:t>
            </a:r>
            <a:r>
              <a:rPr lang="nl" sz="1600">
                <a:solidFill>
                  <a:schemeClr val="dk1"/>
                </a:solidFill>
                <a:latin typeface="Lexend ExtraBold"/>
                <a:ea typeface="Lexend ExtraBold"/>
                <a:cs typeface="Lexend ExtraBold"/>
                <a:sym typeface="Lexend ExtraBold"/>
              </a:rPr>
              <a:t> de Communicatiemiddelen en Communicatieacties:</a:t>
            </a:r>
            <a:endParaRPr sz="1600">
              <a:solidFill>
                <a:schemeClr val="dk1"/>
              </a:solidFill>
              <a:latin typeface="Lexend"/>
              <a:ea typeface="Lexend"/>
              <a:cs typeface="Lexend"/>
              <a:sym typeface="Lexend"/>
            </a:endParaRPr>
          </a:p>
          <a:p>
            <a:pPr indent="-330200" lvl="0" marL="457200" rtl="0" algn="l">
              <a:spcBef>
                <a:spcPts val="1200"/>
              </a:spcBef>
              <a:spcAft>
                <a:spcPts val="0"/>
              </a:spcAft>
              <a:buClr>
                <a:schemeClr val="dk1"/>
              </a:buClr>
              <a:buSzPts val="1600"/>
              <a:buFont typeface="Lexend"/>
              <a:buChar char="●"/>
            </a:pPr>
            <a:r>
              <a:rPr lang="nl" sz="1600">
                <a:solidFill>
                  <a:schemeClr val="dk1"/>
                </a:solidFill>
                <a:latin typeface="Lexend"/>
                <a:ea typeface="Lexend"/>
                <a:cs typeface="Lexend"/>
                <a:sym typeface="Lexend"/>
              </a:rPr>
              <a:t>'gewone mensen' als ‘nano influencer’: </a:t>
            </a:r>
            <a:r>
              <a:rPr lang="nl" sz="1600" u="sng">
                <a:solidFill>
                  <a:schemeClr val="hlink"/>
                </a:solidFill>
                <a:latin typeface="Lexend"/>
                <a:ea typeface="Lexend"/>
                <a:cs typeface="Lexend"/>
                <a:sym typeface="Lexend"/>
                <a:hlinkClick r:id="rId3"/>
              </a:rPr>
              <a:t>Rollen in het Beslissingsproces</a:t>
            </a:r>
            <a:r>
              <a:rPr lang="nl" sz="1600">
                <a:solidFill>
                  <a:schemeClr val="dk1"/>
                </a:solidFill>
                <a:latin typeface="Lexend"/>
                <a:ea typeface="Lexend"/>
                <a:cs typeface="Lexend"/>
                <a:sym typeface="Lexend"/>
              </a:rPr>
              <a:t> beïnvloeden de uiteindelijke Doelgroep: </a:t>
            </a:r>
            <a:r>
              <a:rPr b="1" lang="nl" sz="1600">
                <a:solidFill>
                  <a:schemeClr val="dk1"/>
                </a:solidFill>
                <a:latin typeface="Lexend"/>
                <a:ea typeface="Lexend"/>
                <a:cs typeface="Lexend"/>
                <a:sym typeface="Lexend"/>
              </a:rPr>
              <a:t>familie</a:t>
            </a:r>
            <a:r>
              <a:rPr lang="nl" sz="1600">
                <a:solidFill>
                  <a:schemeClr val="dk1"/>
                </a:solidFill>
                <a:latin typeface="Lexend"/>
                <a:ea typeface="Lexend"/>
                <a:cs typeface="Lexend"/>
                <a:sym typeface="Lexend"/>
              </a:rPr>
              <a:t>, </a:t>
            </a:r>
            <a:r>
              <a:rPr b="1" lang="nl" sz="1600">
                <a:solidFill>
                  <a:schemeClr val="dk1"/>
                </a:solidFill>
                <a:latin typeface="Lexend"/>
                <a:ea typeface="Lexend"/>
                <a:cs typeface="Lexend"/>
                <a:sym typeface="Lexend"/>
              </a:rPr>
              <a:t>vrienden</a:t>
            </a:r>
            <a:r>
              <a:rPr lang="nl" sz="1600">
                <a:solidFill>
                  <a:schemeClr val="dk1"/>
                </a:solidFill>
                <a:latin typeface="Lexend"/>
                <a:ea typeface="Lexend"/>
                <a:cs typeface="Lexend"/>
                <a:sym typeface="Lexend"/>
              </a:rPr>
              <a:t>, etc. van de Doelgroep.</a:t>
            </a:r>
            <a:endParaRPr b="1" sz="1600">
              <a:latin typeface="Lexend"/>
              <a:ea typeface="Lexend"/>
              <a:cs typeface="Lexend"/>
              <a:sym typeface="Lexe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spcBef>
                <a:spcPts val="0"/>
              </a:spcBef>
              <a:spcAft>
                <a:spcPts val="0"/>
              </a:spcAft>
              <a:buNone/>
            </a:pPr>
            <a:r>
              <a:rPr lang="nl" sz="2000">
                <a:latin typeface="Lexend ExtraBold"/>
                <a:ea typeface="Lexend ExtraBold"/>
                <a:cs typeface="Lexend ExtraBold"/>
                <a:sym typeface="Lexend ExtraBold"/>
              </a:rPr>
              <a:t>Bepaal de Middelenmix</a:t>
            </a:r>
            <a:endParaRPr/>
          </a:p>
        </p:txBody>
      </p:sp>
      <p:sp>
        <p:nvSpPr>
          <p:cNvPr id="250" name="Google Shape;250;p38"/>
          <p:cNvSpPr txBox="1"/>
          <p:nvPr>
            <p:ph idx="1" type="body"/>
          </p:nvPr>
        </p:nvSpPr>
        <p:spPr>
          <a:xfrm>
            <a:off x="311700" y="1152475"/>
            <a:ext cx="6622800" cy="34164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Wat is het juiste Middel, om de juiste Boodschap op het juiste moment te presenteren aan de juiste Doelgroep?</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Zorg ervoor dat de Doelgroep minstens 7x geconfronteerd wordt met de Boodschap/ Content.</a:t>
            </a:r>
            <a:endParaRPr sz="16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latin typeface="Lexend"/>
              <a:ea typeface="Lexend"/>
              <a:cs typeface="Lexend"/>
              <a:sym typeface="Lexend"/>
            </a:endParaRPr>
          </a:p>
          <a:p>
            <a:pPr indent="0" lvl="0" marL="0" rtl="0" algn="l">
              <a:lnSpc>
                <a:spcPct val="100000"/>
              </a:lnSpc>
              <a:spcBef>
                <a:spcPts val="700"/>
              </a:spcBef>
              <a:spcAft>
                <a:spcPts val="0"/>
              </a:spcAft>
              <a:buNone/>
            </a:pPr>
            <a:r>
              <a:rPr lang="nl" sz="1600">
                <a:solidFill>
                  <a:schemeClr val="dk1"/>
                </a:solidFill>
                <a:latin typeface="Lexend"/>
                <a:ea typeface="Lexend"/>
                <a:cs typeface="Lexend"/>
                <a:sym typeface="Lexend"/>
              </a:rPr>
              <a:t>Bepaal de Middelenmix met:</a:t>
            </a:r>
            <a:endParaRPr sz="1600">
              <a:solidFill>
                <a:schemeClr val="dk1"/>
              </a:solidFill>
              <a:latin typeface="Lexend"/>
              <a:ea typeface="Lexend"/>
              <a:cs typeface="Lexend"/>
              <a:sym typeface="Lexend"/>
            </a:endParaRPr>
          </a:p>
          <a:p>
            <a:pPr indent="-330200" lvl="0" marL="457200" rtl="0" algn="l">
              <a:lnSpc>
                <a:spcPct val="100000"/>
              </a:lnSpc>
              <a:spcBef>
                <a:spcPts val="0"/>
              </a:spcBef>
              <a:spcAft>
                <a:spcPts val="0"/>
              </a:spcAft>
              <a:buClr>
                <a:srgbClr val="FF0000"/>
              </a:buClr>
              <a:buSzPts val="1600"/>
              <a:buFont typeface="Lexend"/>
              <a:buChar char="●"/>
            </a:pPr>
            <a:r>
              <a:rPr lang="nl" sz="1600" u="sng">
                <a:solidFill>
                  <a:srgbClr val="FF0000"/>
                </a:solidFill>
                <a:highlight>
                  <a:srgbClr val="FFFFFF"/>
                </a:highlight>
                <a:latin typeface="Lexend"/>
                <a:ea typeface="Lexend"/>
                <a:cs typeface="Lexend"/>
                <a:sym typeface="Lexend"/>
                <a:hlinkClick r:id="rId3">
                  <a:extLst>
                    <a:ext uri="{A12FA001-AC4F-418D-AE19-62706E023703}">
                      <ahyp:hlinkClr val="tx"/>
                    </a:ext>
                  </a:extLst>
                </a:hlinkClick>
              </a:rPr>
              <a:t>Kennis, Houding, Gedrag-proces beïnvloeden met AIDA</a:t>
            </a:r>
            <a:endParaRPr sz="1600" u="sng">
              <a:solidFill>
                <a:srgbClr val="FF0000"/>
              </a:solidFill>
              <a:highlight>
                <a:srgbClr val="FFFFFF"/>
              </a:highlight>
              <a:latin typeface="Lexend"/>
              <a:ea typeface="Lexend"/>
              <a:cs typeface="Lexend"/>
              <a:sym typeface="Lexend"/>
            </a:endParaRPr>
          </a:p>
          <a:p>
            <a:pPr indent="-330200" lvl="0" marL="457200" rtl="0" algn="l">
              <a:lnSpc>
                <a:spcPct val="100000"/>
              </a:lnSpc>
              <a:spcBef>
                <a:spcPts val="700"/>
              </a:spcBef>
              <a:spcAft>
                <a:spcPts val="0"/>
              </a:spcAft>
              <a:buClr>
                <a:srgbClr val="FF0000"/>
              </a:buClr>
              <a:buSzPts val="1600"/>
              <a:buFont typeface="Lexend"/>
              <a:buChar char="●"/>
            </a:pPr>
            <a:r>
              <a:rPr lang="nl" sz="1600" u="sng">
                <a:solidFill>
                  <a:srgbClr val="FF0000"/>
                </a:solidFill>
                <a:highlight>
                  <a:srgbClr val="FFFFFF"/>
                </a:highlight>
                <a:latin typeface="Lexend"/>
                <a:ea typeface="Lexend"/>
                <a:cs typeface="Lexend"/>
                <a:sym typeface="Lexend"/>
                <a:hlinkClick r:id="rId4">
                  <a:extLst>
                    <a:ext uri="{A12FA001-AC4F-418D-AE19-62706E023703}">
                      <ahyp:hlinkClr val="tx"/>
                    </a:ext>
                  </a:extLst>
                </a:hlinkClick>
              </a:rPr>
              <a:t>Customer Journey in fases: Touch, Tell, Sell, Care</a:t>
            </a:r>
            <a:endParaRPr sz="1600" u="sng">
              <a:solidFill>
                <a:srgbClr val="FF0000"/>
              </a:solidFill>
              <a:highlight>
                <a:srgbClr val="FFFFFF"/>
              </a:highlight>
              <a:latin typeface="Lexend"/>
              <a:ea typeface="Lexend"/>
              <a:cs typeface="Lexend"/>
              <a:sym typeface="Lexend"/>
            </a:endParaRPr>
          </a:p>
          <a:p>
            <a:pPr indent="-330200" lvl="0" marL="457200" rtl="0" algn="l">
              <a:lnSpc>
                <a:spcPct val="100000"/>
              </a:lnSpc>
              <a:spcBef>
                <a:spcPts val="0"/>
              </a:spcBef>
              <a:spcAft>
                <a:spcPts val="700"/>
              </a:spcAft>
              <a:buClr>
                <a:srgbClr val="FF0000"/>
              </a:buClr>
              <a:buSzPts val="1600"/>
              <a:buFont typeface="Lexend"/>
              <a:buChar char="●"/>
            </a:pPr>
            <a:r>
              <a:rPr lang="nl" sz="1600" u="sng">
                <a:solidFill>
                  <a:srgbClr val="FF0000"/>
                </a:solidFill>
                <a:highlight>
                  <a:srgbClr val="FFFFFF"/>
                </a:highlight>
                <a:latin typeface="Lexend"/>
                <a:ea typeface="Lexend"/>
                <a:cs typeface="Lexend"/>
                <a:sym typeface="Lexend"/>
                <a:hlinkClick r:id="rId5">
                  <a:extLst>
                    <a:ext uri="{A12FA001-AC4F-418D-AE19-62706E023703}">
                      <ahyp:hlinkClr val="tx"/>
                    </a:ext>
                  </a:extLst>
                </a:hlinkClick>
              </a:rPr>
              <a:t>Middelenmix en Timing</a:t>
            </a:r>
            <a:r>
              <a:rPr lang="nl" sz="1600">
                <a:solidFill>
                  <a:srgbClr val="FF0000"/>
                </a:solidFill>
                <a:latin typeface="Lexend"/>
                <a:ea typeface="Lexend"/>
                <a:cs typeface="Lexend"/>
                <a:sym typeface="Lexend"/>
              </a:rPr>
              <a:t> </a:t>
            </a:r>
            <a:endParaRPr sz="1600">
              <a:solidFill>
                <a:srgbClr val="FF0000"/>
              </a:solidFill>
              <a:latin typeface="Lexend"/>
              <a:ea typeface="Lexend"/>
              <a:cs typeface="Lexend"/>
              <a:sym typeface="Lexend"/>
            </a:endParaRPr>
          </a:p>
        </p:txBody>
      </p:sp>
      <p:pic>
        <p:nvPicPr>
          <p:cNvPr id="251" name="Google Shape;251;p38"/>
          <p:cNvPicPr preferRelativeResize="0"/>
          <p:nvPr/>
        </p:nvPicPr>
        <p:blipFill>
          <a:blip r:embed="rId6">
            <a:alphaModFix/>
          </a:blip>
          <a:stretch>
            <a:fillRect/>
          </a:stretch>
        </p:blipFill>
        <p:spPr>
          <a:xfrm>
            <a:off x="6842526" y="2587425"/>
            <a:ext cx="1853900" cy="2042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Kennis, Houding, Gedrag-proces beïnvloeden met AIDA</a:t>
            </a:r>
            <a:endParaRPr sz="2000">
              <a:latin typeface="Lexend ExtraBold"/>
              <a:ea typeface="Lexend ExtraBold"/>
              <a:cs typeface="Lexend ExtraBold"/>
              <a:sym typeface="Lexend ExtraBold"/>
            </a:endParaRPr>
          </a:p>
        </p:txBody>
      </p:sp>
      <p:sp>
        <p:nvSpPr>
          <p:cNvPr id="257" name="Google Shape;257;p39"/>
          <p:cNvSpPr txBox="1"/>
          <p:nvPr>
            <p:ph idx="1" type="body"/>
          </p:nvPr>
        </p:nvSpPr>
        <p:spPr>
          <a:xfrm>
            <a:off x="6688375" y="1152475"/>
            <a:ext cx="2455800" cy="399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Het kost </a:t>
            </a:r>
            <a:r>
              <a:rPr b="1" lang="nl" sz="1600">
                <a:solidFill>
                  <a:schemeClr val="dk1"/>
                </a:solidFill>
                <a:highlight>
                  <a:srgbClr val="FFFFFF"/>
                </a:highlight>
                <a:latin typeface="Lexend"/>
                <a:ea typeface="Lexend"/>
                <a:cs typeface="Lexend"/>
                <a:sym typeface="Lexend"/>
              </a:rPr>
              <a:t>tijd</a:t>
            </a:r>
            <a:r>
              <a:rPr lang="nl" sz="1600">
                <a:solidFill>
                  <a:schemeClr val="dk1"/>
                </a:solidFill>
                <a:highlight>
                  <a:srgbClr val="FFFFFF"/>
                </a:highlight>
                <a:latin typeface="Lexend"/>
                <a:ea typeface="Lexend"/>
                <a:cs typeface="Lexend"/>
                <a:sym typeface="Lexend"/>
              </a:rPr>
              <a:t> en </a:t>
            </a:r>
            <a:r>
              <a:rPr b="1" lang="nl" sz="1600">
                <a:solidFill>
                  <a:schemeClr val="dk1"/>
                </a:solidFill>
                <a:highlight>
                  <a:srgbClr val="FFFFFF"/>
                </a:highlight>
                <a:latin typeface="Lexend"/>
                <a:ea typeface="Lexend"/>
                <a:cs typeface="Lexend"/>
                <a:sym typeface="Lexend"/>
              </a:rPr>
              <a:t>aandacht</a:t>
            </a:r>
            <a:r>
              <a:rPr lang="nl" sz="1600">
                <a:solidFill>
                  <a:schemeClr val="dk1"/>
                </a:solidFill>
                <a:highlight>
                  <a:srgbClr val="FFFFFF"/>
                </a:highlight>
                <a:latin typeface="Lexend"/>
                <a:ea typeface="Lexend"/>
                <a:cs typeface="Lexend"/>
                <a:sym typeface="Lexend"/>
              </a:rPr>
              <a:t> om de mensen in de Doelgroep van gedachten te laten veranderen.</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1200"/>
              </a:spcBef>
              <a:spcAft>
                <a:spcPts val="1200"/>
              </a:spcAft>
              <a:buNone/>
            </a:pPr>
            <a:r>
              <a:rPr lang="nl" sz="1600">
                <a:solidFill>
                  <a:schemeClr val="dk1"/>
                </a:solidFill>
                <a:highlight>
                  <a:srgbClr val="FFFFFF"/>
                </a:highlight>
                <a:latin typeface="Lexend"/>
                <a:ea typeface="Lexend"/>
                <a:cs typeface="Lexend"/>
                <a:sym typeface="Lexend"/>
              </a:rPr>
              <a:t>Presenteer op het juiste moment de juiste Boodschap aan de juiste Doelgroep:  </a:t>
            </a:r>
            <a:r>
              <a:rPr b="1" lang="nl" sz="1600">
                <a:solidFill>
                  <a:schemeClr val="dk1"/>
                </a:solidFill>
                <a:highlight>
                  <a:srgbClr val="FFFFFF"/>
                </a:highlight>
                <a:latin typeface="Lexend"/>
                <a:ea typeface="Lexend"/>
                <a:cs typeface="Lexend"/>
                <a:sym typeface="Lexend"/>
              </a:rPr>
              <a:t>speel in op de fases die de Doelgroep doorloopt. </a:t>
            </a:r>
            <a:endParaRPr b="1" sz="1600">
              <a:solidFill>
                <a:schemeClr val="dk1"/>
              </a:solidFill>
              <a:highlight>
                <a:srgbClr val="FFFFFF"/>
              </a:highlight>
              <a:latin typeface="Lexend"/>
              <a:ea typeface="Lexend"/>
              <a:cs typeface="Lexend"/>
              <a:sym typeface="Lexend"/>
            </a:endParaRPr>
          </a:p>
        </p:txBody>
      </p:sp>
      <p:pic>
        <p:nvPicPr>
          <p:cNvPr id="258" name="Google Shape;258;p39"/>
          <p:cNvPicPr preferRelativeResize="0"/>
          <p:nvPr/>
        </p:nvPicPr>
        <p:blipFill>
          <a:blip r:embed="rId3">
            <a:alphaModFix/>
          </a:blip>
          <a:stretch>
            <a:fillRect/>
          </a:stretch>
        </p:blipFill>
        <p:spPr>
          <a:xfrm>
            <a:off x="744275" y="1272275"/>
            <a:ext cx="5944101" cy="3226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Kennis, Houding, Gedrag-proces beïnvloeden met AIDA</a:t>
            </a:r>
            <a:endParaRPr/>
          </a:p>
        </p:txBody>
      </p:sp>
      <p:sp>
        <p:nvSpPr>
          <p:cNvPr id="264" name="Google Shape;264;p40"/>
          <p:cNvSpPr txBox="1"/>
          <p:nvPr>
            <p:ph idx="1" type="body"/>
          </p:nvPr>
        </p:nvSpPr>
        <p:spPr>
          <a:xfrm>
            <a:off x="311700" y="1152475"/>
            <a:ext cx="542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chemeClr val="dk1"/>
                </a:solidFill>
                <a:highlight>
                  <a:srgbClr val="FFFFFF"/>
                </a:highlight>
                <a:latin typeface="Lexend"/>
                <a:ea typeface="Lexend"/>
                <a:cs typeface="Lexend"/>
                <a:sym typeface="Lexend"/>
              </a:rPr>
              <a:t>Fases in Dominomodel van Communicatie-effecten lijken op die uit het </a:t>
            </a:r>
            <a:r>
              <a:rPr lang="nl" sz="1600" u="sng">
                <a:solidFill>
                  <a:srgbClr val="FF0000"/>
                </a:solidFill>
                <a:highlight>
                  <a:srgbClr val="FFFFFF"/>
                </a:highlight>
                <a:latin typeface="Lexend"/>
                <a:ea typeface="Lexend"/>
                <a:cs typeface="Lexend"/>
                <a:sym typeface="Lexend"/>
                <a:hlinkClick r:id="rId3">
                  <a:extLst>
                    <a:ext uri="{A12FA001-AC4F-418D-AE19-62706E023703}">
                      <ahyp:hlinkClr val="tx"/>
                    </a:ext>
                  </a:extLst>
                </a:hlinkClick>
              </a:rPr>
              <a:t>AIDA</a:t>
            </a:r>
            <a:r>
              <a:rPr lang="nl" sz="1600">
                <a:solidFill>
                  <a:schemeClr val="dk1"/>
                </a:solidFill>
                <a:highlight>
                  <a:srgbClr val="FFFFFF"/>
                </a:highlight>
                <a:latin typeface="Lexend"/>
                <a:ea typeface="Lexend"/>
                <a:cs typeface="Lexend"/>
                <a:sym typeface="Lexend"/>
              </a:rPr>
              <a:t>-model:</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2100"/>
              </a:spcBef>
              <a:spcAft>
                <a:spcPts val="0"/>
              </a:spcAft>
              <a:buClr>
                <a:schemeClr val="dk1"/>
              </a:buClr>
              <a:buSzPts val="1600"/>
              <a:buAutoNum type="arabicPeriod"/>
            </a:pPr>
            <a:r>
              <a:rPr i="1" lang="nl" sz="1600">
                <a:solidFill>
                  <a:schemeClr val="dk1"/>
                </a:solidFill>
                <a:highlight>
                  <a:srgbClr val="FFFFFF"/>
                </a:highlight>
                <a:latin typeface="Lexend"/>
                <a:ea typeface="Lexend"/>
                <a:cs typeface="Lexend"/>
                <a:sym typeface="Lexend"/>
              </a:rPr>
              <a:t>Aandacht</a:t>
            </a:r>
            <a:r>
              <a:rPr lang="nl" sz="1600">
                <a:solidFill>
                  <a:schemeClr val="dk1"/>
                </a:solidFill>
                <a:highlight>
                  <a:srgbClr val="FFFFFF"/>
                </a:highlight>
                <a:latin typeface="Lexend"/>
                <a:ea typeface="Lexend"/>
                <a:cs typeface="Lexend"/>
                <a:sym typeface="Lexend"/>
              </a:rPr>
              <a:t> geven aan de </a:t>
            </a:r>
            <a:r>
              <a:rPr b="1" lang="nl" sz="1600">
                <a:solidFill>
                  <a:schemeClr val="dk1"/>
                </a:solidFill>
                <a:highlight>
                  <a:srgbClr val="FFFFFF"/>
                </a:highlight>
                <a:latin typeface="Lexend"/>
                <a:ea typeface="Lexend"/>
                <a:cs typeface="Lexend"/>
                <a:sym typeface="Lexend"/>
              </a:rPr>
              <a:t>Boodschap</a:t>
            </a:r>
            <a:r>
              <a:rPr lang="nl" sz="1600">
                <a:solidFill>
                  <a:schemeClr val="dk1"/>
                </a:solidFill>
                <a:highlight>
                  <a:srgbClr val="FFFFFF"/>
                </a:highlight>
                <a:latin typeface="Lexend"/>
                <a:ea typeface="Lexend"/>
                <a:cs typeface="Lexend"/>
                <a:sym typeface="Lexend"/>
              </a:rPr>
              <a:t>. -&gt; </a:t>
            </a:r>
            <a:r>
              <a:rPr b="1" lang="nl" sz="1600">
                <a:solidFill>
                  <a:schemeClr val="dk1"/>
                </a:solidFill>
                <a:highlight>
                  <a:srgbClr val="FFFFFF"/>
                </a:highlight>
                <a:latin typeface="Lexend"/>
                <a:ea typeface="Lexend"/>
                <a:cs typeface="Lexend"/>
                <a:sym typeface="Lexend"/>
              </a:rPr>
              <a:t>Attention</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AutoNum type="arabicPeriod"/>
            </a:pPr>
            <a:r>
              <a:rPr b="1" lang="nl" sz="1600">
                <a:solidFill>
                  <a:schemeClr val="dk1"/>
                </a:solidFill>
                <a:highlight>
                  <a:srgbClr val="FFFFFF"/>
                </a:highlight>
                <a:latin typeface="Lexend"/>
                <a:ea typeface="Lexend"/>
                <a:cs typeface="Lexend"/>
                <a:sym typeface="Lexend"/>
              </a:rPr>
              <a:t>Kennis</a:t>
            </a:r>
            <a:r>
              <a:rPr lang="nl" sz="1600">
                <a:solidFill>
                  <a:schemeClr val="dk1"/>
                </a:solidFill>
                <a:highlight>
                  <a:srgbClr val="FFFFFF"/>
                </a:highlight>
                <a:latin typeface="Lexend"/>
                <a:ea typeface="Lexend"/>
                <a:cs typeface="Lexend"/>
                <a:sym typeface="Lexend"/>
              </a:rPr>
              <a:t> opdoen over het product of de vacature, waarin men </a:t>
            </a:r>
            <a:r>
              <a:rPr i="1" lang="nl" sz="1600">
                <a:solidFill>
                  <a:schemeClr val="dk1"/>
                </a:solidFill>
                <a:highlight>
                  <a:srgbClr val="FFFFFF"/>
                </a:highlight>
                <a:latin typeface="Lexend"/>
                <a:ea typeface="Lexend"/>
                <a:cs typeface="Lexend"/>
                <a:sym typeface="Lexend"/>
              </a:rPr>
              <a:t>geïnteresseerd</a:t>
            </a:r>
            <a:r>
              <a:rPr lang="nl" sz="1600">
                <a:solidFill>
                  <a:schemeClr val="dk1"/>
                </a:solidFill>
                <a:highlight>
                  <a:srgbClr val="FFFFFF"/>
                </a:highlight>
                <a:latin typeface="Lexend"/>
                <a:ea typeface="Lexend"/>
                <a:cs typeface="Lexend"/>
                <a:sym typeface="Lexend"/>
              </a:rPr>
              <a:t> is. -&gt; </a:t>
            </a:r>
            <a:r>
              <a:rPr b="1" lang="nl" sz="1600">
                <a:solidFill>
                  <a:schemeClr val="dk1"/>
                </a:solidFill>
                <a:highlight>
                  <a:srgbClr val="FFFFFF"/>
                </a:highlight>
                <a:latin typeface="Lexend"/>
                <a:ea typeface="Lexend"/>
                <a:cs typeface="Lexend"/>
                <a:sym typeface="Lexend"/>
              </a:rPr>
              <a:t>Interest</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AutoNum type="arabicPeriod"/>
            </a:pPr>
            <a:r>
              <a:rPr lang="nl" sz="1600">
                <a:solidFill>
                  <a:schemeClr val="dk1"/>
                </a:solidFill>
                <a:highlight>
                  <a:srgbClr val="FFFFFF"/>
                </a:highlight>
                <a:latin typeface="Lexend"/>
                <a:ea typeface="Lexend"/>
                <a:cs typeface="Lexend"/>
                <a:sym typeface="Lexend"/>
              </a:rPr>
              <a:t>Positieve </a:t>
            </a:r>
            <a:r>
              <a:rPr b="1" lang="nl" sz="1600">
                <a:solidFill>
                  <a:schemeClr val="dk1"/>
                </a:solidFill>
                <a:highlight>
                  <a:srgbClr val="FFFFFF"/>
                </a:highlight>
                <a:latin typeface="Lexend"/>
                <a:ea typeface="Lexend"/>
                <a:cs typeface="Lexend"/>
                <a:sym typeface="Lexend"/>
              </a:rPr>
              <a:t>Houding</a:t>
            </a:r>
            <a:r>
              <a:rPr lang="nl" sz="1600">
                <a:solidFill>
                  <a:schemeClr val="dk1"/>
                </a:solidFill>
                <a:highlight>
                  <a:srgbClr val="FFFFFF"/>
                </a:highlight>
                <a:latin typeface="Lexend"/>
                <a:ea typeface="Lexend"/>
                <a:cs typeface="Lexend"/>
                <a:sym typeface="Lexend"/>
              </a:rPr>
              <a:t> (</a:t>
            </a:r>
            <a:r>
              <a:rPr i="1" lang="nl" sz="1600">
                <a:solidFill>
                  <a:schemeClr val="dk1"/>
                </a:solidFill>
                <a:highlight>
                  <a:srgbClr val="FFFFFF"/>
                </a:highlight>
                <a:latin typeface="Lexend"/>
                <a:ea typeface="Lexend"/>
                <a:cs typeface="Lexend"/>
                <a:sym typeface="Lexend"/>
              </a:rPr>
              <a:t>Verlangen</a:t>
            </a:r>
            <a:r>
              <a:rPr lang="nl" sz="1600">
                <a:solidFill>
                  <a:schemeClr val="dk1"/>
                </a:solidFill>
                <a:highlight>
                  <a:srgbClr val="FFFFFF"/>
                </a:highlight>
                <a:latin typeface="Lexend"/>
                <a:ea typeface="Lexend"/>
                <a:cs typeface="Lexend"/>
                <a:sym typeface="Lexend"/>
              </a:rPr>
              <a:t>) krijgen ten opzichte van het product of de vacature. -&gt; </a:t>
            </a:r>
            <a:r>
              <a:rPr b="1" lang="nl" sz="1600">
                <a:solidFill>
                  <a:schemeClr val="dk1"/>
                </a:solidFill>
                <a:highlight>
                  <a:srgbClr val="FFFFFF"/>
                </a:highlight>
                <a:latin typeface="Lexend"/>
                <a:ea typeface="Lexend"/>
                <a:cs typeface="Lexend"/>
                <a:sym typeface="Lexend"/>
              </a:rPr>
              <a:t>Desire</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AutoNum type="arabicPeriod"/>
            </a:pPr>
            <a:r>
              <a:rPr b="1" lang="nl" sz="1600">
                <a:solidFill>
                  <a:schemeClr val="dk1"/>
                </a:solidFill>
                <a:highlight>
                  <a:srgbClr val="FFFFFF"/>
                </a:highlight>
                <a:latin typeface="Lexend"/>
                <a:ea typeface="Lexend"/>
                <a:cs typeface="Lexend"/>
                <a:sym typeface="Lexend"/>
              </a:rPr>
              <a:t>Gedrag</a:t>
            </a:r>
            <a:r>
              <a:rPr lang="nl" sz="1600">
                <a:solidFill>
                  <a:schemeClr val="dk1"/>
                </a:solidFill>
                <a:highlight>
                  <a:srgbClr val="FFFFFF"/>
                </a:highlight>
                <a:latin typeface="Lexend"/>
                <a:ea typeface="Lexend"/>
                <a:cs typeface="Lexend"/>
                <a:sym typeface="Lexend"/>
              </a:rPr>
              <a:t> veranderen ten opzichte van het product of de vacature: in </a:t>
            </a:r>
            <a:r>
              <a:rPr i="1" lang="nl" sz="1600">
                <a:solidFill>
                  <a:schemeClr val="dk1"/>
                </a:solidFill>
                <a:highlight>
                  <a:srgbClr val="FFFFFF"/>
                </a:highlight>
                <a:latin typeface="Lexend"/>
                <a:ea typeface="Lexend"/>
                <a:cs typeface="Lexend"/>
                <a:sym typeface="Lexend"/>
              </a:rPr>
              <a:t>actie</a:t>
            </a:r>
            <a:r>
              <a:rPr lang="nl" sz="1600">
                <a:solidFill>
                  <a:schemeClr val="dk1"/>
                </a:solidFill>
                <a:highlight>
                  <a:srgbClr val="FFFFFF"/>
                </a:highlight>
                <a:latin typeface="Lexend"/>
                <a:ea typeface="Lexend"/>
                <a:cs typeface="Lexend"/>
                <a:sym typeface="Lexend"/>
              </a:rPr>
              <a:t> komen. -&gt; </a:t>
            </a:r>
            <a:r>
              <a:rPr b="1" lang="nl" sz="1600">
                <a:solidFill>
                  <a:schemeClr val="dk1"/>
                </a:solidFill>
                <a:highlight>
                  <a:srgbClr val="FFFFFF"/>
                </a:highlight>
                <a:latin typeface="Lexend"/>
                <a:ea typeface="Lexend"/>
                <a:cs typeface="Lexend"/>
                <a:sym typeface="Lexend"/>
              </a:rPr>
              <a:t>Action</a:t>
            </a:r>
            <a:endParaRPr sz="1600">
              <a:solidFill>
                <a:schemeClr val="dk1"/>
              </a:solidFill>
              <a:latin typeface="Lexend"/>
              <a:ea typeface="Lexend"/>
              <a:cs typeface="Lexend"/>
              <a:sym typeface="Lexend"/>
            </a:endParaRPr>
          </a:p>
        </p:txBody>
      </p:sp>
      <p:pic>
        <p:nvPicPr>
          <p:cNvPr id="265" name="Google Shape;265;p40"/>
          <p:cNvPicPr preferRelativeResize="0"/>
          <p:nvPr/>
        </p:nvPicPr>
        <p:blipFill>
          <a:blip r:embed="rId4">
            <a:alphaModFix/>
          </a:blip>
          <a:stretch>
            <a:fillRect/>
          </a:stretch>
        </p:blipFill>
        <p:spPr>
          <a:xfrm>
            <a:off x="5733300" y="2839615"/>
            <a:ext cx="3002999" cy="1630261"/>
          </a:xfrm>
          <a:prstGeom prst="rect">
            <a:avLst/>
          </a:prstGeom>
          <a:noFill/>
          <a:ln>
            <a:noFill/>
          </a:ln>
        </p:spPr>
      </p:pic>
      <p:pic>
        <p:nvPicPr>
          <p:cNvPr id="266" name="Google Shape;266;p40"/>
          <p:cNvPicPr preferRelativeResize="0"/>
          <p:nvPr/>
        </p:nvPicPr>
        <p:blipFill>
          <a:blip r:embed="rId5">
            <a:alphaModFix/>
          </a:blip>
          <a:stretch>
            <a:fillRect/>
          </a:stretch>
        </p:blipFill>
        <p:spPr>
          <a:xfrm>
            <a:off x="5798209" y="1277701"/>
            <a:ext cx="2916694" cy="146714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Customer Journey in fases: Touch, Tell, Sell, Care</a:t>
            </a:r>
            <a:endParaRPr sz="2000">
              <a:latin typeface="Lexend ExtraBold"/>
              <a:ea typeface="Lexend ExtraBold"/>
              <a:cs typeface="Lexend ExtraBold"/>
              <a:sym typeface="Lexend ExtraBold"/>
            </a:endParaRPr>
          </a:p>
        </p:txBody>
      </p:sp>
      <p:pic>
        <p:nvPicPr>
          <p:cNvPr id="272" name="Google Shape;272;p41"/>
          <p:cNvPicPr preferRelativeResize="0"/>
          <p:nvPr/>
        </p:nvPicPr>
        <p:blipFill>
          <a:blip r:embed="rId3">
            <a:alphaModFix/>
          </a:blip>
          <a:stretch>
            <a:fillRect/>
          </a:stretch>
        </p:blipFill>
        <p:spPr>
          <a:xfrm>
            <a:off x="10921" y="1152475"/>
            <a:ext cx="6579140" cy="3581451"/>
          </a:xfrm>
          <a:prstGeom prst="rect">
            <a:avLst/>
          </a:prstGeom>
          <a:noFill/>
          <a:ln>
            <a:noFill/>
          </a:ln>
        </p:spPr>
      </p:pic>
      <p:sp>
        <p:nvSpPr>
          <p:cNvPr id="273" name="Google Shape;273;p41"/>
          <p:cNvSpPr txBox="1"/>
          <p:nvPr>
            <p:ph idx="1" type="body"/>
          </p:nvPr>
        </p:nvSpPr>
        <p:spPr>
          <a:xfrm>
            <a:off x="6126325" y="1152475"/>
            <a:ext cx="2926500" cy="34164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De fases in het </a:t>
            </a:r>
            <a:r>
              <a:rPr b="1" lang="nl" sz="1600">
                <a:solidFill>
                  <a:schemeClr val="dk1"/>
                </a:solidFill>
                <a:highlight>
                  <a:srgbClr val="FFFFFF"/>
                </a:highlight>
                <a:latin typeface="Lexend"/>
                <a:ea typeface="Lexend"/>
                <a:cs typeface="Lexend"/>
                <a:sym typeface="Lexend"/>
              </a:rPr>
              <a:t>AIDA-model</a:t>
            </a:r>
            <a:r>
              <a:rPr lang="nl" sz="1600">
                <a:solidFill>
                  <a:schemeClr val="dk1"/>
                </a:solidFill>
                <a:highlight>
                  <a:srgbClr val="FFFFFF"/>
                </a:highlight>
                <a:latin typeface="Lexend"/>
                <a:ea typeface="Lexend"/>
                <a:cs typeface="Lexend"/>
                <a:sym typeface="Lexend"/>
              </a:rPr>
              <a:t> lijken veel op die in een</a:t>
            </a:r>
            <a:r>
              <a:rPr i="1" lang="nl" sz="1600">
                <a:solidFill>
                  <a:schemeClr val="dk1"/>
                </a:solidFill>
                <a:highlight>
                  <a:srgbClr val="FFFFFF"/>
                </a:highlight>
                <a:latin typeface="Lexend"/>
                <a:ea typeface="Lexend"/>
                <a:cs typeface="Lexend"/>
                <a:sym typeface="Lexend"/>
              </a:rPr>
              <a:t> Customer Journey (Klantreis)</a:t>
            </a:r>
            <a:r>
              <a:rPr lang="nl" sz="1600">
                <a:solidFill>
                  <a:schemeClr val="dk1"/>
                </a:solidFill>
                <a:highlight>
                  <a:srgbClr val="FFFFFF"/>
                </a:highlight>
                <a:latin typeface="Lexend"/>
                <a:ea typeface="Lexend"/>
                <a:cs typeface="Lexend"/>
                <a:sym typeface="Lexend"/>
              </a:rPr>
              <a:t>, volgens het </a:t>
            </a:r>
            <a:r>
              <a:rPr b="1" lang="nl" sz="1600">
                <a:solidFill>
                  <a:schemeClr val="dk1"/>
                </a:solidFill>
                <a:highlight>
                  <a:srgbClr val="FFFFFF"/>
                </a:highlight>
                <a:latin typeface="Lexend"/>
                <a:ea typeface="Lexend"/>
                <a:cs typeface="Lexend"/>
                <a:sym typeface="Lexend"/>
              </a:rPr>
              <a:t>Touch, Tell, Sell, Care-model (TTSC-model).</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b="1" lang="nl" sz="1600">
                <a:solidFill>
                  <a:srgbClr val="404040"/>
                </a:solidFill>
                <a:highlight>
                  <a:srgbClr val="FFFFFF"/>
                </a:highlight>
                <a:latin typeface="Lexend"/>
                <a:ea typeface="Lexend"/>
                <a:cs typeface="Lexend"/>
                <a:sym typeface="Lexend"/>
              </a:rPr>
              <a:t>Care</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Toegevoegd aan AIDA. </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K</a:t>
            </a:r>
            <a:r>
              <a:rPr lang="nl" sz="1600">
                <a:solidFill>
                  <a:srgbClr val="404040"/>
                </a:solidFill>
                <a:highlight>
                  <a:srgbClr val="FFFFFF"/>
                </a:highlight>
                <a:latin typeface="Lexend"/>
                <a:ea typeface="Lexend"/>
                <a:cs typeface="Lexend"/>
                <a:sym typeface="Lexend"/>
              </a:rPr>
              <a:t>omt ná de Campagne</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Gaat over het onderhouden van langdurige relaties.</a:t>
            </a:r>
            <a:endParaRPr b="1" sz="1600">
              <a:solidFill>
                <a:schemeClr val="dk1"/>
              </a:solidFill>
              <a:highlight>
                <a:srgbClr val="FFFFFF"/>
              </a:highlight>
              <a:latin typeface="Lexend"/>
              <a:ea typeface="Lexend"/>
              <a:cs typeface="Lexend"/>
              <a:sym typeface="Lexend"/>
            </a:endParaRPr>
          </a:p>
        </p:txBody>
      </p:sp>
      <p:sp>
        <p:nvSpPr>
          <p:cNvPr id="274" name="Google Shape;274;p41"/>
          <p:cNvSpPr/>
          <p:nvPr/>
        </p:nvSpPr>
        <p:spPr>
          <a:xfrm>
            <a:off x="393125" y="1146652"/>
            <a:ext cx="4040700" cy="4368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nl">
                <a:solidFill>
                  <a:schemeClr val="accent1"/>
                </a:solidFill>
                <a:latin typeface="Lexend"/>
                <a:ea typeface="Lexend"/>
                <a:cs typeface="Lexend"/>
                <a:sym typeface="Lexend"/>
              </a:rPr>
              <a:t>AIDA</a:t>
            </a:r>
            <a:endParaRPr>
              <a:solidFill>
                <a:schemeClr val="accent1"/>
              </a:solidFill>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Middelenmix en Timing</a:t>
            </a:r>
            <a:endParaRPr sz="2000">
              <a:latin typeface="Lexend ExtraBold"/>
              <a:ea typeface="Lexend ExtraBold"/>
              <a:cs typeface="Lexend ExtraBold"/>
              <a:sym typeface="Lexend ExtraBold"/>
            </a:endParaRPr>
          </a:p>
        </p:txBody>
      </p:sp>
      <p:sp>
        <p:nvSpPr>
          <p:cNvPr id="280" name="Google Shape;280;p42"/>
          <p:cNvSpPr txBox="1"/>
          <p:nvPr>
            <p:ph idx="1" type="body"/>
          </p:nvPr>
        </p:nvSpPr>
        <p:spPr>
          <a:xfrm>
            <a:off x="311700" y="1152475"/>
            <a:ext cx="6568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Met behulp van de voorgaande modellen kun je bedenken:</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b="1" lang="nl" sz="1600">
                <a:solidFill>
                  <a:schemeClr val="dk1"/>
                </a:solidFill>
                <a:highlight>
                  <a:srgbClr val="FFFFFF"/>
                </a:highlight>
                <a:latin typeface="Lexend"/>
                <a:ea typeface="Lexend"/>
                <a:cs typeface="Lexend"/>
                <a:sym typeface="Lexend"/>
              </a:rPr>
              <a:t>Welke</a:t>
            </a:r>
            <a:r>
              <a:rPr lang="nl" sz="1600">
                <a:solidFill>
                  <a:schemeClr val="dk1"/>
                </a:solidFill>
                <a:highlight>
                  <a:srgbClr val="FFFFFF"/>
                </a:highlight>
                <a:latin typeface="Lexend"/>
                <a:ea typeface="Lexend"/>
                <a:cs typeface="Lexend"/>
                <a:sym typeface="Lexend"/>
              </a:rPr>
              <a:t> </a:t>
            </a:r>
            <a:r>
              <a:rPr lang="nl" sz="1600">
                <a:solidFill>
                  <a:schemeClr val="dk1"/>
                </a:solidFill>
                <a:highlight>
                  <a:srgbClr val="FFFFFF"/>
                </a:highlight>
                <a:latin typeface="Lexend"/>
                <a:ea typeface="Lexend"/>
                <a:cs typeface="Lexend"/>
                <a:sym typeface="Lexend"/>
              </a:rPr>
              <a:t>Communicatiemiddelen en Communicatieacties</a:t>
            </a:r>
            <a:r>
              <a:rPr lang="nl" sz="1600">
                <a:solidFill>
                  <a:schemeClr val="dk1"/>
                </a:solidFill>
                <a:highlight>
                  <a:srgbClr val="FFFFFF"/>
                </a:highlight>
                <a:latin typeface="Lexend"/>
                <a:ea typeface="Lexend"/>
                <a:cs typeface="Lexend"/>
                <a:sym typeface="Lexend"/>
              </a:rPr>
              <a:t> je kunt inzetten </a:t>
            </a:r>
            <a:endParaRPr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Welke </a:t>
            </a:r>
            <a:r>
              <a:rPr lang="nl" sz="1600">
                <a:solidFill>
                  <a:schemeClr val="dk1"/>
                </a:solidFill>
                <a:highlight>
                  <a:srgbClr val="FFFFFF"/>
                </a:highlight>
                <a:latin typeface="Lexend"/>
                <a:ea typeface="Lexend"/>
                <a:cs typeface="Lexend"/>
                <a:sym typeface="Lexend"/>
              </a:rPr>
              <a:t>Communicatiemiddelen en Communicatieacties </a:t>
            </a:r>
            <a:r>
              <a:rPr lang="nl" sz="1600">
                <a:solidFill>
                  <a:schemeClr val="dk1"/>
                </a:solidFill>
                <a:highlight>
                  <a:srgbClr val="FFFFFF"/>
                </a:highlight>
                <a:latin typeface="Lexend"/>
                <a:ea typeface="Lexend"/>
                <a:cs typeface="Lexend"/>
                <a:sym typeface="Lexend"/>
              </a:rPr>
              <a:t> je </a:t>
            </a:r>
            <a:r>
              <a:rPr b="1" lang="nl" sz="1600">
                <a:solidFill>
                  <a:schemeClr val="dk1"/>
                </a:solidFill>
                <a:highlight>
                  <a:srgbClr val="FFFFFF"/>
                </a:highlight>
                <a:latin typeface="Lexend"/>
                <a:ea typeface="Lexend"/>
                <a:cs typeface="Lexend"/>
                <a:sym typeface="Lexend"/>
              </a:rPr>
              <a:t>op welk moment</a:t>
            </a:r>
            <a:r>
              <a:rPr lang="nl" sz="1600">
                <a:solidFill>
                  <a:schemeClr val="dk1"/>
                </a:solidFill>
                <a:highlight>
                  <a:srgbClr val="FFFFFF"/>
                </a:highlight>
                <a:latin typeface="Lexend"/>
                <a:ea typeface="Lexend"/>
                <a:cs typeface="Lexend"/>
                <a:sym typeface="Lexend"/>
              </a:rPr>
              <a:t> kunt inzetten.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Zet alle middelen (Communicatiemiddelen en Communicatieacties) op een rij</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&amp; zet daarachter de data waarop deze moeten worden ingezet.</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 </a:t>
            </a:r>
            <a:endParaRPr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rgbClr val="FFFFFF"/>
                </a:highlight>
                <a:latin typeface="Lexend"/>
                <a:ea typeface="Lexend"/>
                <a:cs typeface="Lexend"/>
                <a:sym typeface="Lexend"/>
              </a:rPr>
              <a:t>Zo heb je een overzicht van de Timing.</a:t>
            </a:r>
            <a:endParaRPr sz="1600">
              <a:solidFill>
                <a:schemeClr val="dk1"/>
              </a:solidFill>
              <a:latin typeface="Lexend"/>
              <a:ea typeface="Lexend"/>
              <a:cs typeface="Lexend"/>
              <a:sym typeface="Lexend"/>
            </a:endParaRPr>
          </a:p>
        </p:txBody>
      </p:sp>
      <p:sp>
        <p:nvSpPr>
          <p:cNvPr id="281" name="Google Shape;281;p42"/>
          <p:cNvSpPr txBox="1"/>
          <p:nvPr>
            <p:ph idx="2" type="body"/>
          </p:nvPr>
        </p:nvSpPr>
        <p:spPr>
          <a:xfrm>
            <a:off x="6825250" y="1152475"/>
            <a:ext cx="22800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Houd rekening met feestdagen, voetbalwedstrijden, concerten van idolen van de doelgroep, etc.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100"/>
              </a:spcBef>
              <a:spcAft>
                <a:spcPts val="2100"/>
              </a:spcAft>
              <a:buNone/>
            </a:pPr>
            <a:r>
              <a:rPr lang="nl" sz="1600">
                <a:solidFill>
                  <a:srgbClr val="404040"/>
                </a:solidFill>
                <a:highlight>
                  <a:srgbClr val="FFFFFF"/>
                </a:highlight>
                <a:latin typeface="Lexend"/>
                <a:ea typeface="Lexend"/>
                <a:cs typeface="Lexend"/>
                <a:sym typeface="Lexend"/>
              </a:rPr>
              <a:t>Zorg dat de Doelgroep tijdens de Campagne minstens 7x geconfronteerd wordt met de Content.</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55000"/>
              <a:buFont typeface="Arial"/>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Tactisch Niveau</a:t>
            </a:r>
            <a:r>
              <a:rPr lang="nl" sz="2000">
                <a:latin typeface="Lexend ExtraBold"/>
                <a:ea typeface="Lexend ExtraBold"/>
                <a:cs typeface="Lexend ExtraBold"/>
                <a:sym typeface="Lexend ExtraBold"/>
              </a:rPr>
              <a:t>: </a:t>
            </a:r>
            <a:endParaRPr sz="2000">
              <a:latin typeface="Lexend ExtraBold"/>
              <a:ea typeface="Lexend ExtraBold"/>
              <a:cs typeface="Lexend ExtraBold"/>
              <a:sym typeface="Lexend ExtraBold"/>
            </a:endParaRPr>
          </a:p>
          <a:p>
            <a:pPr indent="0" lvl="0" marL="0" rtl="0" algn="l">
              <a:spcBef>
                <a:spcPts val="0"/>
              </a:spcBef>
              <a:spcAft>
                <a:spcPts val="0"/>
              </a:spcAft>
              <a:buClr>
                <a:schemeClr val="dk1"/>
              </a:buClr>
              <a:buSzPct val="55000"/>
              <a:buFont typeface="Arial"/>
              <a:buNone/>
            </a:pPr>
            <a:r>
              <a:rPr lang="nl" sz="2000">
                <a:latin typeface="Lexend ExtraBold"/>
                <a:ea typeface="Lexend ExtraBold"/>
                <a:cs typeface="Lexend ExtraBold"/>
                <a:sym typeface="Lexend ExtraBold"/>
              </a:rPr>
              <a:t>Check en verbeter je Creatief Concept</a:t>
            </a:r>
            <a:endParaRPr/>
          </a:p>
        </p:txBody>
      </p:sp>
      <p:pic>
        <p:nvPicPr>
          <p:cNvPr id="287" name="Google Shape;287;p43"/>
          <p:cNvPicPr preferRelativeResize="0"/>
          <p:nvPr/>
        </p:nvPicPr>
        <p:blipFill>
          <a:blip r:embed="rId3">
            <a:alphaModFix/>
          </a:blip>
          <a:stretch>
            <a:fillRect/>
          </a:stretch>
        </p:blipFill>
        <p:spPr>
          <a:xfrm>
            <a:off x="7100825" y="2872050"/>
            <a:ext cx="1591800" cy="1754025"/>
          </a:xfrm>
          <a:prstGeom prst="rect">
            <a:avLst/>
          </a:prstGeom>
          <a:noFill/>
          <a:ln>
            <a:noFill/>
          </a:ln>
        </p:spPr>
      </p:pic>
      <p:sp>
        <p:nvSpPr>
          <p:cNvPr id="288" name="Google Shape;288;p43"/>
          <p:cNvSpPr txBox="1"/>
          <p:nvPr>
            <p:ph idx="1" type="body"/>
          </p:nvPr>
        </p:nvSpPr>
        <p:spPr>
          <a:xfrm>
            <a:off x="311700" y="1152475"/>
            <a:ext cx="6841200" cy="397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400">
                <a:solidFill>
                  <a:srgbClr val="404040"/>
                </a:solidFill>
                <a:highlight>
                  <a:srgbClr val="FFFFFF"/>
                </a:highlight>
                <a:latin typeface="Lexend"/>
                <a:ea typeface="Lexend"/>
                <a:cs typeface="Lexend"/>
                <a:sym typeface="Lexend"/>
              </a:rPr>
              <a:t>Beoordeel hoe goed je Creatief Concept voldoet aan de volgende criteria:</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120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maakt de campagne onderscheidend ten opzichte van campagnes van andere aanbieders.</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overwint een barrière bij de Doelgroep.</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brengt de voordelen (USP’s) van het product of de vacature naar voren.</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speelt in op waarden en/ of motivaties en/ of emoties van de doelgroep.</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is versterkt met een merk en/ of </a:t>
            </a:r>
            <a:r>
              <a:rPr lang="nl" sz="1400">
                <a:solidFill>
                  <a:srgbClr val="404040"/>
                </a:solidFill>
                <a:highlight>
                  <a:srgbClr val="FFFFFF"/>
                </a:highlight>
                <a:latin typeface="Lexend"/>
                <a:ea typeface="Lexend"/>
                <a:cs typeface="Lexend"/>
                <a:sym typeface="Lexend"/>
              </a:rPr>
              <a:t>persoon (of mascotte, karakter, etc.) </a:t>
            </a:r>
            <a:r>
              <a:rPr lang="nl" sz="1400">
                <a:solidFill>
                  <a:srgbClr val="404040"/>
                </a:solidFill>
                <a:highlight>
                  <a:srgbClr val="FFFFFF"/>
                </a:highlight>
                <a:latin typeface="Lexend"/>
                <a:ea typeface="Lexend"/>
                <a:cs typeface="Lexend"/>
                <a:sym typeface="Lexend"/>
              </a:rPr>
              <a:t> dat de doelgroep aantrekt.</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is toepasbaar op alle middelen binnen de campagne.</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Creatief Concept past bij het eigen merk.</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Tekst versterkt de sfeer die de campagne wil uitstralen.</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Beeld versterkt de sfeer die de campagne wil uitstralen.</a:t>
            </a:r>
            <a:endParaRPr sz="1400">
              <a:solidFill>
                <a:srgbClr val="404040"/>
              </a:solidFill>
              <a:highlight>
                <a:srgbClr val="FFFFFF"/>
              </a:highlight>
              <a:latin typeface="Lexend"/>
              <a:ea typeface="Lexend"/>
              <a:cs typeface="Lexend"/>
              <a:sym typeface="Lexend"/>
            </a:endParaRPr>
          </a:p>
          <a:p>
            <a:pPr indent="-317500" lvl="0" marL="457200" rtl="0" algn="l">
              <a:lnSpc>
                <a:spcPct val="100000"/>
              </a:lnSpc>
              <a:spcBef>
                <a:spcPts val="0"/>
              </a:spcBef>
              <a:spcAft>
                <a:spcPts val="0"/>
              </a:spcAft>
              <a:buClr>
                <a:srgbClr val="404040"/>
              </a:buClr>
              <a:buSzPts val="1400"/>
              <a:buFont typeface="Lexend"/>
              <a:buChar char="●"/>
            </a:pPr>
            <a:r>
              <a:rPr lang="nl" sz="1400">
                <a:solidFill>
                  <a:srgbClr val="404040"/>
                </a:solidFill>
                <a:highlight>
                  <a:srgbClr val="FFFFFF"/>
                </a:highlight>
                <a:latin typeface="Lexend"/>
                <a:ea typeface="Lexend"/>
                <a:cs typeface="Lexend"/>
                <a:sym typeface="Lexend"/>
              </a:rPr>
              <a:t>Typografie versterkt de sfeer die de campagne wil uitstralen.</a:t>
            </a:r>
            <a:endParaRPr sz="1400">
              <a:solidFill>
                <a:srgbClr val="404040"/>
              </a:solidFill>
              <a:highlight>
                <a:srgbClr val="FFFFFF"/>
              </a:highlight>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nl" sz="2000">
                <a:latin typeface="Lexend ExtraBold"/>
                <a:ea typeface="Lexend ExtraBold"/>
                <a:cs typeface="Lexend ExtraBold"/>
                <a:sym typeface="Lexend ExtraBold"/>
              </a:rPr>
              <a:t>Oplossingen creëren op </a:t>
            </a:r>
            <a:r>
              <a:rPr i="1" lang="nl" sz="2000">
                <a:latin typeface="Lexend ExtraBold"/>
                <a:ea typeface="Lexend ExtraBold"/>
                <a:cs typeface="Lexend ExtraBold"/>
                <a:sym typeface="Lexend ExtraBold"/>
              </a:rPr>
              <a:t>Operationeel Niveau</a:t>
            </a:r>
            <a:r>
              <a:rPr lang="nl" sz="2000">
                <a:latin typeface="Lexend ExtraBold"/>
                <a:ea typeface="Lexend ExtraBold"/>
                <a:cs typeface="Lexend ExtraBold"/>
                <a:sym typeface="Lexend ExtraBold"/>
              </a:rPr>
              <a:t>: </a:t>
            </a:r>
            <a:endParaRPr/>
          </a:p>
        </p:txBody>
      </p:sp>
      <p:pic>
        <p:nvPicPr>
          <p:cNvPr id="294" name="Google Shape;294;p44"/>
          <p:cNvPicPr preferRelativeResize="0"/>
          <p:nvPr/>
        </p:nvPicPr>
        <p:blipFill>
          <a:blip r:embed="rId3">
            <a:alphaModFix/>
          </a:blip>
          <a:stretch>
            <a:fillRect/>
          </a:stretch>
        </p:blipFill>
        <p:spPr>
          <a:xfrm>
            <a:off x="7403125" y="3909500"/>
            <a:ext cx="1740876" cy="1234000"/>
          </a:xfrm>
          <a:prstGeom prst="rect">
            <a:avLst/>
          </a:prstGeom>
          <a:noFill/>
          <a:ln>
            <a:noFill/>
          </a:ln>
        </p:spPr>
      </p:pic>
      <p:sp>
        <p:nvSpPr>
          <p:cNvPr id="295" name="Google Shape;295;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nl" sz="1600">
                <a:solidFill>
                  <a:schemeClr val="dk1"/>
                </a:solidFill>
                <a:highlight>
                  <a:schemeClr val="lt1"/>
                </a:highlight>
                <a:latin typeface="Lexend"/>
                <a:ea typeface="Lexend"/>
                <a:cs typeface="Lexend"/>
                <a:sym typeface="Lexend"/>
              </a:rPr>
              <a:t>Het </a:t>
            </a:r>
            <a:r>
              <a:rPr b="1" lang="nl" sz="1600">
                <a:solidFill>
                  <a:schemeClr val="dk1"/>
                </a:solidFill>
                <a:highlight>
                  <a:schemeClr val="lt1"/>
                </a:highlight>
                <a:latin typeface="Lexend"/>
                <a:ea typeface="Lexend"/>
                <a:cs typeface="Lexend"/>
                <a:sym typeface="Lexend"/>
              </a:rPr>
              <a:t>Creatief Concept</a:t>
            </a:r>
            <a:r>
              <a:rPr lang="nl" sz="1600">
                <a:solidFill>
                  <a:schemeClr val="dk1"/>
                </a:solidFill>
                <a:highlight>
                  <a:schemeClr val="lt1"/>
                </a:highlight>
                <a:latin typeface="Lexend"/>
                <a:ea typeface="Lexend"/>
                <a:cs typeface="Lexend"/>
                <a:sym typeface="Lexend"/>
              </a:rPr>
              <a:t> is de </a:t>
            </a:r>
            <a:r>
              <a:rPr b="1" lang="nl" sz="1600">
                <a:solidFill>
                  <a:schemeClr val="dk1"/>
                </a:solidFill>
                <a:highlight>
                  <a:schemeClr val="lt1"/>
                </a:highlight>
                <a:latin typeface="Lexend"/>
                <a:ea typeface="Lexend"/>
                <a:cs typeface="Lexend"/>
                <a:sym typeface="Lexend"/>
              </a:rPr>
              <a:t>Boodschap</a:t>
            </a:r>
            <a:r>
              <a:rPr lang="nl" sz="1600">
                <a:solidFill>
                  <a:schemeClr val="dk1"/>
                </a:solidFill>
                <a:highlight>
                  <a:schemeClr val="lt1"/>
                </a:highlight>
                <a:latin typeface="Lexend"/>
                <a:ea typeface="Lexend"/>
                <a:cs typeface="Lexend"/>
                <a:sym typeface="Lexend"/>
              </a:rPr>
              <a:t> en de vertaling hiervan in </a:t>
            </a:r>
            <a:r>
              <a:rPr b="1" lang="nl" sz="1600">
                <a:solidFill>
                  <a:schemeClr val="dk1"/>
                </a:solidFill>
                <a:highlight>
                  <a:schemeClr val="lt1"/>
                </a:highlight>
                <a:latin typeface="Lexend"/>
                <a:ea typeface="Lexend"/>
                <a:cs typeface="Lexend"/>
                <a:sym typeface="Lexend"/>
              </a:rPr>
              <a:t>Content</a:t>
            </a:r>
            <a:r>
              <a:rPr lang="nl" sz="1600">
                <a:solidFill>
                  <a:schemeClr val="dk1"/>
                </a:solidFill>
                <a:highlight>
                  <a:schemeClr val="lt1"/>
                </a:highlight>
                <a:latin typeface="Lexend"/>
                <a:ea typeface="Lexend"/>
                <a:cs typeface="Lexend"/>
                <a:sym typeface="Lexend"/>
              </a:rPr>
              <a:t>. </a:t>
            </a:r>
            <a:endParaRPr sz="1600">
              <a:solidFill>
                <a:schemeClr val="dk1"/>
              </a:solidFill>
              <a:highlight>
                <a:schemeClr val="lt1"/>
              </a:highlight>
              <a:latin typeface="Lexend"/>
              <a:ea typeface="Lexend"/>
              <a:cs typeface="Lexend"/>
              <a:sym typeface="Lexend"/>
            </a:endParaRPr>
          </a:p>
          <a:p>
            <a:pPr indent="0" lvl="0" marL="0" rtl="0" algn="l">
              <a:lnSpc>
                <a:spcPct val="100000"/>
              </a:lnSpc>
              <a:spcBef>
                <a:spcPts val="0"/>
              </a:spcBef>
              <a:spcAft>
                <a:spcPts val="0"/>
              </a:spcAft>
              <a:buNone/>
            </a:pPr>
            <a:r>
              <a:rPr lang="nl" sz="1600">
                <a:solidFill>
                  <a:schemeClr val="dk1"/>
                </a:solidFill>
                <a:highlight>
                  <a:schemeClr val="lt1"/>
                </a:highlight>
                <a:latin typeface="Lexend"/>
                <a:ea typeface="Lexend"/>
                <a:cs typeface="Lexend"/>
                <a:sym typeface="Lexend"/>
              </a:rPr>
              <a:t>Die </a:t>
            </a:r>
            <a:r>
              <a:rPr b="1" lang="nl" sz="1600">
                <a:solidFill>
                  <a:schemeClr val="dk1"/>
                </a:solidFill>
                <a:highlight>
                  <a:schemeClr val="lt1"/>
                </a:highlight>
                <a:latin typeface="Lexend"/>
                <a:ea typeface="Lexend"/>
                <a:cs typeface="Lexend"/>
                <a:sym typeface="Lexend"/>
              </a:rPr>
              <a:t>Content</a:t>
            </a:r>
            <a:r>
              <a:rPr lang="nl" sz="1600">
                <a:solidFill>
                  <a:schemeClr val="dk1"/>
                </a:solidFill>
                <a:highlight>
                  <a:schemeClr val="lt1"/>
                </a:highlight>
                <a:latin typeface="Lexend"/>
                <a:ea typeface="Lexend"/>
                <a:cs typeface="Lexend"/>
                <a:sym typeface="Lexend"/>
              </a:rPr>
              <a:t> wordt toegepast in de </a:t>
            </a:r>
            <a:r>
              <a:rPr b="1" lang="nl" sz="1600">
                <a:solidFill>
                  <a:schemeClr val="dk1"/>
                </a:solidFill>
                <a:highlight>
                  <a:schemeClr val="lt1"/>
                </a:highlight>
                <a:latin typeface="Lexend"/>
                <a:ea typeface="Lexend"/>
                <a:cs typeface="Lexend"/>
                <a:sym typeface="Lexend"/>
              </a:rPr>
              <a:t>Communicatiemiddelen</a:t>
            </a:r>
            <a:r>
              <a:rPr lang="nl" sz="1600">
                <a:solidFill>
                  <a:schemeClr val="dk1"/>
                </a:solidFill>
                <a:highlight>
                  <a:schemeClr val="lt1"/>
                </a:highlight>
                <a:latin typeface="Lexend"/>
                <a:ea typeface="Lexend"/>
                <a:cs typeface="Lexend"/>
                <a:sym typeface="Lexend"/>
              </a:rPr>
              <a:t> van de hele </a:t>
            </a:r>
            <a:r>
              <a:rPr b="1" lang="nl" sz="1600">
                <a:solidFill>
                  <a:schemeClr val="dk1"/>
                </a:solidFill>
                <a:highlight>
                  <a:schemeClr val="lt1"/>
                </a:highlight>
                <a:latin typeface="Lexend"/>
                <a:ea typeface="Lexend"/>
                <a:cs typeface="Lexend"/>
                <a:sym typeface="Lexend"/>
              </a:rPr>
              <a:t>Campagne</a:t>
            </a:r>
            <a:r>
              <a:rPr lang="nl" sz="1600">
                <a:solidFill>
                  <a:schemeClr val="dk1"/>
                </a:solidFill>
                <a:highlight>
                  <a:schemeClr val="lt1"/>
                </a:highlight>
                <a:latin typeface="Lexend"/>
                <a:ea typeface="Lexend"/>
                <a:cs typeface="Lexend"/>
                <a:sym typeface="Lexend"/>
              </a:rPr>
              <a:t>. </a:t>
            </a:r>
            <a:endParaRPr sz="1600">
              <a:solidFill>
                <a:schemeClr val="dk1"/>
              </a:solidFill>
              <a:highlight>
                <a:schemeClr val="lt1"/>
              </a:highlight>
              <a:latin typeface="Lexend"/>
              <a:ea typeface="Lexend"/>
              <a:cs typeface="Lexend"/>
              <a:sym typeface="Lexend"/>
            </a:endParaRPr>
          </a:p>
          <a:p>
            <a:pPr indent="0" lvl="0" marL="0" rtl="0" algn="l">
              <a:lnSpc>
                <a:spcPct val="100000"/>
              </a:lnSpc>
              <a:spcBef>
                <a:spcPts val="1200"/>
              </a:spcBef>
              <a:spcAft>
                <a:spcPts val="0"/>
              </a:spcAft>
              <a:buNone/>
            </a:pPr>
            <a:r>
              <a:rPr lang="nl" sz="1600">
                <a:solidFill>
                  <a:schemeClr val="dk1"/>
                </a:solidFill>
                <a:highlight>
                  <a:schemeClr val="lt1"/>
                </a:highlight>
                <a:latin typeface="Lexend"/>
                <a:ea typeface="Lexend"/>
                <a:cs typeface="Lexend"/>
                <a:sym typeface="Lexend"/>
              </a:rPr>
              <a:t>Het </a:t>
            </a:r>
            <a:r>
              <a:rPr b="1" lang="nl" sz="1600">
                <a:solidFill>
                  <a:schemeClr val="dk1"/>
                </a:solidFill>
                <a:highlight>
                  <a:schemeClr val="lt1"/>
                </a:highlight>
                <a:latin typeface="Lexend"/>
                <a:ea typeface="Lexend"/>
                <a:cs typeface="Lexend"/>
                <a:sym typeface="Lexend"/>
              </a:rPr>
              <a:t>Operationeel Niveau</a:t>
            </a:r>
            <a:r>
              <a:rPr lang="nl" sz="1600">
                <a:solidFill>
                  <a:schemeClr val="dk1"/>
                </a:solidFill>
                <a:highlight>
                  <a:schemeClr val="lt1"/>
                </a:highlight>
                <a:latin typeface="Lexend"/>
                <a:ea typeface="Lexend"/>
                <a:cs typeface="Lexend"/>
                <a:sym typeface="Lexend"/>
              </a:rPr>
              <a:t> gaat over die </a:t>
            </a:r>
            <a:r>
              <a:rPr b="1" lang="nl" sz="1600">
                <a:solidFill>
                  <a:schemeClr val="dk1"/>
                </a:solidFill>
                <a:highlight>
                  <a:schemeClr val="lt1"/>
                </a:highlight>
                <a:latin typeface="Lexend"/>
                <a:ea typeface="Lexend"/>
                <a:cs typeface="Lexend"/>
                <a:sym typeface="Lexend"/>
              </a:rPr>
              <a:t>Communicatiemiddelen</a:t>
            </a:r>
            <a:r>
              <a:rPr lang="nl" sz="1600">
                <a:solidFill>
                  <a:schemeClr val="dk1"/>
                </a:solidFill>
                <a:highlight>
                  <a:schemeClr val="lt1"/>
                </a:highlight>
                <a:latin typeface="Lexend"/>
                <a:ea typeface="Lexend"/>
                <a:cs typeface="Lexend"/>
                <a:sym typeface="Lexend"/>
              </a:rPr>
              <a:t> en </a:t>
            </a:r>
            <a:r>
              <a:rPr b="1" lang="nl" sz="1600">
                <a:solidFill>
                  <a:schemeClr val="dk1"/>
                </a:solidFill>
                <a:highlight>
                  <a:schemeClr val="lt1"/>
                </a:highlight>
                <a:latin typeface="Lexend"/>
                <a:ea typeface="Lexend"/>
                <a:cs typeface="Lexend"/>
                <a:sym typeface="Lexend"/>
              </a:rPr>
              <a:t>Content, </a:t>
            </a:r>
            <a:r>
              <a:rPr lang="nl" sz="1600">
                <a:solidFill>
                  <a:schemeClr val="dk1"/>
                </a:solidFill>
                <a:highlight>
                  <a:schemeClr val="lt1"/>
                </a:highlight>
                <a:latin typeface="Lexend"/>
                <a:ea typeface="Lexend"/>
                <a:cs typeface="Lexend"/>
                <a:sym typeface="Lexend"/>
              </a:rPr>
              <a:t>waarmee de Doelgroep concreet geconfronteerd wordt.</a:t>
            </a:r>
            <a:endParaRPr sz="1600">
              <a:latin typeface="Lexend"/>
              <a:ea typeface="Lexend"/>
              <a:cs typeface="Lexend"/>
              <a:sym typeface="Lexend"/>
            </a:endParaRPr>
          </a:p>
          <a:p>
            <a:pPr indent="0" lvl="0" marL="0" rtl="0" algn="l">
              <a:lnSpc>
                <a:spcPct val="100000"/>
              </a:lnSpc>
              <a:spcBef>
                <a:spcPts val="1200"/>
              </a:spcBef>
              <a:spcAft>
                <a:spcPts val="0"/>
              </a:spcAft>
              <a:buNone/>
            </a:pPr>
            <a:r>
              <a:t/>
            </a:r>
            <a:endParaRPr sz="1600">
              <a:latin typeface="Lexend"/>
              <a:ea typeface="Lexend"/>
              <a:cs typeface="Lexend"/>
              <a:sym typeface="Lexend"/>
            </a:endParaRPr>
          </a:p>
          <a:p>
            <a:pPr indent="-330200" lvl="0" marL="673100" rtl="0" algn="l">
              <a:lnSpc>
                <a:spcPct val="100000"/>
              </a:lnSpc>
              <a:spcBef>
                <a:spcPts val="700"/>
              </a:spcBef>
              <a:spcAft>
                <a:spcPts val="0"/>
              </a:spcAft>
              <a:buClr>
                <a:srgbClr val="404040"/>
              </a:buClr>
              <a:buSzPts val="1600"/>
              <a:buFont typeface="Lexend"/>
              <a:buAutoNum type="alphaLcPeriod"/>
            </a:pP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Stappenplan Creatief Gedeelte Communicatiestrategie en Content voor beginners</a:t>
            </a:r>
            <a:endParaRPr sz="1600">
              <a:highlight>
                <a:srgbClr val="FFFFFF"/>
              </a:highlight>
              <a:latin typeface="Lexend"/>
              <a:ea typeface="Lexend"/>
              <a:cs typeface="Lexend"/>
              <a:sym typeface="Lexend"/>
            </a:endParaRPr>
          </a:p>
          <a:p>
            <a:pPr indent="-330200" lvl="0" marL="673100" rtl="0" algn="l">
              <a:lnSpc>
                <a:spcPct val="100000"/>
              </a:lnSpc>
              <a:spcBef>
                <a:spcPts val="0"/>
              </a:spcBef>
              <a:spcAft>
                <a:spcPts val="0"/>
              </a:spcAft>
              <a:buClr>
                <a:srgbClr val="404040"/>
              </a:buClr>
              <a:buSzPts val="1600"/>
              <a:buFont typeface="Lexend"/>
              <a:buAutoNum type="alphaLcPeriod"/>
            </a:pP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Vlakverdeling volgens AIDA</a:t>
            </a:r>
            <a:endParaRPr sz="1600" u="sng">
              <a:solidFill>
                <a:srgbClr val="DB0A2D"/>
              </a:solidFill>
              <a:highlight>
                <a:srgbClr val="FFFFFF"/>
              </a:highlight>
              <a:latin typeface="Lexend"/>
              <a:ea typeface="Lexend"/>
              <a:cs typeface="Lexend"/>
              <a:sym typeface="Lexend"/>
            </a:endParaRPr>
          </a:p>
          <a:p>
            <a:pPr indent="-330200" lvl="0" marL="673100" rtl="0" algn="l">
              <a:lnSpc>
                <a:spcPct val="100000"/>
              </a:lnSpc>
              <a:spcBef>
                <a:spcPts val="0"/>
              </a:spcBef>
              <a:spcAft>
                <a:spcPts val="0"/>
              </a:spcAft>
              <a:buClr>
                <a:srgbClr val="404040"/>
              </a:buClr>
              <a:buSzPts val="1600"/>
              <a:buFont typeface="Lexend"/>
              <a:buAutoNum type="alphaLcPeriod"/>
            </a:pP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Content in brede zin: alles waarmee zintuigen worden bespeeld</a:t>
            </a:r>
            <a:endParaRPr sz="1600" u="sng">
              <a:solidFill>
                <a:srgbClr val="DB0A2D"/>
              </a:solidFill>
              <a:highlight>
                <a:srgbClr val="FFFFFF"/>
              </a:highlight>
              <a:latin typeface="Lexend"/>
              <a:ea typeface="Lexend"/>
              <a:cs typeface="Lexend"/>
              <a:sym typeface="Lexend"/>
            </a:endParaRPr>
          </a:p>
          <a:p>
            <a:pPr indent="-330200" lvl="0" marL="673100" rtl="0" algn="l">
              <a:lnSpc>
                <a:spcPct val="100000"/>
              </a:lnSpc>
              <a:spcBef>
                <a:spcPts val="0"/>
              </a:spcBef>
              <a:spcAft>
                <a:spcPts val="0"/>
              </a:spcAft>
              <a:buClr>
                <a:srgbClr val="404040"/>
              </a:buClr>
              <a:buSzPts val="1600"/>
              <a:buFont typeface="Lexend"/>
              <a:buAutoNum type="alphaLcPeriod"/>
            </a:pPr>
            <a:r>
              <a:rPr lang="nl" sz="1600" u="sng">
                <a:solidFill>
                  <a:srgbClr val="DB0A2D"/>
                </a:solidFill>
                <a:highlight>
                  <a:srgbClr val="FFFFFF"/>
                </a:highlight>
                <a:latin typeface="Lexend"/>
                <a:ea typeface="Lexend"/>
                <a:cs typeface="Lexend"/>
                <a:sym typeface="Lexend"/>
                <a:hlinkClick r:id="rId7">
                  <a:extLst>
                    <a:ext uri="{A12FA001-AC4F-418D-AE19-62706E023703}">
                      <ahyp:hlinkClr val="tx"/>
                    </a:ext>
                  </a:extLst>
                </a:hlinkClick>
              </a:rPr>
              <a:t>Content Pretesten</a:t>
            </a:r>
            <a:endParaRPr sz="1600">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01" name="Google Shape;301;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1 Barrière bepalen</a:t>
            </a:r>
            <a:endParaRPr b="1" sz="1600">
              <a:solidFill>
                <a:schemeClr val="dk1"/>
              </a:solidFill>
              <a:highlight>
                <a:srgbClr val="FFFFFF"/>
              </a:highlight>
              <a:latin typeface="Lexend"/>
              <a:ea typeface="Lexend"/>
              <a:cs typeface="Lexend"/>
              <a:sym typeface="Lexend"/>
            </a:endParaRPr>
          </a:p>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Noteer zo specifiek mogelijk welke barrière overwonnen moet worden.</a:t>
            </a:r>
            <a:endParaRPr sz="1600">
              <a:solidFill>
                <a:srgbClr val="404040"/>
              </a:solidFill>
              <a:highlight>
                <a:srgbClr val="FFFFFF"/>
              </a:highlight>
              <a:latin typeface="Lexend"/>
              <a:ea typeface="Lexend"/>
              <a:cs typeface="Lexend"/>
              <a:sym typeface="Lexend"/>
            </a:endParaRPr>
          </a:p>
          <a:p>
            <a:pPr indent="0" lvl="0" marL="0" rtl="0" algn="l">
              <a:lnSpc>
                <a:spcPct val="150000"/>
              </a:lnSpc>
              <a:spcBef>
                <a:spcPts val="210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2 Boodschap bepalen</a:t>
            </a:r>
            <a:endParaRPr b="1" sz="1600">
              <a:solidFill>
                <a:schemeClr val="dk1"/>
              </a:solidFill>
              <a:highlight>
                <a:srgbClr val="FFFFFF"/>
              </a:highlight>
              <a:latin typeface="Lexend"/>
              <a:ea typeface="Lexend"/>
              <a:cs typeface="Lexend"/>
              <a:sym typeface="Lexend"/>
            </a:endParaRPr>
          </a:p>
          <a:p>
            <a:pPr indent="0" lvl="0" marL="0" rtl="0" algn="l">
              <a:spcBef>
                <a:spcPts val="14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Ontwikkel een </a:t>
            </a:r>
            <a:r>
              <a:rPr b="1" lang="nl" sz="1600">
                <a:solidFill>
                  <a:srgbClr val="404040"/>
                </a:solidFill>
                <a:highlight>
                  <a:srgbClr val="FFFFFF"/>
                </a:highlight>
                <a:latin typeface="Lexend"/>
                <a:ea typeface="Lexend"/>
                <a:cs typeface="Lexend"/>
                <a:sym typeface="Lexend"/>
              </a:rPr>
              <a:t>Boodschap</a:t>
            </a:r>
            <a:r>
              <a:rPr lang="nl" sz="1600">
                <a:solidFill>
                  <a:srgbClr val="404040"/>
                </a:solidFill>
                <a:highlight>
                  <a:srgbClr val="FFFFFF"/>
                </a:highlight>
                <a:latin typeface="Lexend"/>
                <a:ea typeface="Lexend"/>
                <a:cs typeface="Lexend"/>
                <a:sym typeface="Lexend"/>
              </a:rPr>
              <a:t>, waarmee deze barrière overwonnen wordt.</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Gebruik hiervoor de woorden die je hebt gevonden in </a:t>
            </a:r>
            <a:r>
              <a:rPr i="1" lang="nl" sz="1600">
                <a:solidFill>
                  <a:srgbClr val="404040"/>
                </a:solidFill>
                <a:highlight>
                  <a:srgbClr val="FFFFFF"/>
                </a:highlight>
                <a:latin typeface="Lexend"/>
                <a:ea typeface="Lexend"/>
                <a:cs typeface="Lexend"/>
                <a:sym typeface="Lexend"/>
              </a:rPr>
              <a:t>Stap 3 Confrontatie &amp; Conclusies</a:t>
            </a:r>
            <a:r>
              <a:rPr lang="nl" sz="1600">
                <a:solidFill>
                  <a:srgbClr val="404040"/>
                </a:solidFill>
                <a:highlight>
                  <a:srgbClr val="FFFFFF"/>
                </a:highlight>
                <a:latin typeface="Lexend"/>
                <a:ea typeface="Lexend"/>
                <a:cs typeface="Lexend"/>
                <a:sym typeface="Lexend"/>
              </a:rPr>
              <a:t>, bij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Conclusies over Boodschappen, Media en Afzenders</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Pas de ‘hulpmiddelen’ toe uit de paragraaf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Bepaal de Boodschap.</a:t>
            </a:r>
            <a:endParaRPr sz="16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07" name="Google Shape;307;p4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3 Vertaal de Boodschap in Tekst</a:t>
            </a:r>
            <a:endParaRPr b="1" sz="1600">
              <a:solidFill>
                <a:schemeClr val="dk1"/>
              </a:solidFill>
              <a:highlight>
                <a:srgbClr val="FFFFFF"/>
              </a:highlight>
              <a:latin typeface="Lexend"/>
              <a:ea typeface="Lexend"/>
              <a:cs typeface="Lexend"/>
              <a:sym typeface="Lexend"/>
            </a:endParaRPr>
          </a:p>
          <a:p>
            <a:pPr indent="-330200" lvl="0" marL="457200" rtl="0" algn="l">
              <a:spcBef>
                <a:spcPts val="70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Voor de </a:t>
            </a:r>
            <a:r>
              <a:rPr b="1" lang="nl" sz="1600">
                <a:solidFill>
                  <a:srgbClr val="404040"/>
                </a:solidFill>
                <a:highlight>
                  <a:srgbClr val="FFFFFF"/>
                </a:highlight>
                <a:latin typeface="Lexend"/>
                <a:ea typeface="Lexend"/>
                <a:cs typeface="Lexend"/>
                <a:sym typeface="Lexend"/>
              </a:rPr>
              <a:t>slogan/ slagzin/ tagline</a:t>
            </a:r>
            <a:r>
              <a:rPr lang="nl" sz="1600">
                <a:solidFill>
                  <a:srgbClr val="404040"/>
                </a:solidFill>
                <a:highlight>
                  <a:srgbClr val="FFFFFF"/>
                </a:highlight>
                <a:latin typeface="Lexend"/>
                <a:ea typeface="Lexend"/>
                <a:cs typeface="Lexend"/>
                <a:sym typeface="Lexend"/>
              </a:rPr>
              <a:t> kun je gebruik maken van: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Power Words</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Voor </a:t>
            </a:r>
            <a:r>
              <a:rPr b="1" lang="nl" sz="1600">
                <a:solidFill>
                  <a:srgbClr val="404040"/>
                </a:solidFill>
                <a:highlight>
                  <a:srgbClr val="FFFFFF"/>
                </a:highlight>
                <a:latin typeface="Lexend"/>
                <a:ea typeface="Lexend"/>
                <a:cs typeface="Lexend"/>
                <a:sym typeface="Lexend"/>
              </a:rPr>
              <a:t>langere tekst</a:t>
            </a:r>
            <a:r>
              <a:rPr lang="nl" sz="1600">
                <a:solidFill>
                  <a:srgbClr val="404040"/>
                </a:solidFill>
                <a:highlight>
                  <a:srgbClr val="FFFFFF"/>
                </a:highlight>
                <a:latin typeface="Lexend"/>
                <a:ea typeface="Lexend"/>
                <a:cs typeface="Lexend"/>
                <a:sym typeface="Lexend"/>
              </a:rPr>
              <a:t> kun je gebruik maken van: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Kernachtig schrijven doe je met de omgekeerde piramide</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Je kunt deze stap wisselen met de volgende over Beeld.</a:t>
            </a:r>
            <a:endParaRPr b="1" sz="1600">
              <a:solidFill>
                <a:schemeClr val="dk1"/>
              </a:solidFill>
              <a:highlight>
                <a:srgbClr val="FFFFFF"/>
              </a:highlight>
              <a:latin typeface="Lexend"/>
              <a:ea typeface="Lexend"/>
              <a:cs typeface="Lexend"/>
              <a:sym typeface="Lexend"/>
            </a:endParaRPr>
          </a:p>
        </p:txBody>
      </p:sp>
      <p:sp>
        <p:nvSpPr>
          <p:cNvPr id="308" name="Google Shape;308;p4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4 Vertaal de Boodschap in Beeld</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7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Maak/ genereer/ zoek een plaatje dat de slogan/ slagzin/ tagline versterkt.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En/ of maak/ genereer/ zoek een plaatje dat de slogan/ slagzin/ tagline kan vervangen.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Je kunt deze stap wisselen met de vorige over Tekst.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14" name="Google Shape;314;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700"/>
              </a:spcBef>
              <a:spcAft>
                <a:spcPts val="0"/>
              </a:spcAft>
              <a:buNone/>
            </a:pPr>
            <a:r>
              <a:rPr b="1" lang="nl" sz="1600">
                <a:solidFill>
                  <a:schemeClr val="dk1"/>
                </a:solidFill>
                <a:highlight>
                  <a:srgbClr val="FFFFFF"/>
                </a:highlight>
                <a:latin typeface="Lexend"/>
                <a:ea typeface="Lexend"/>
                <a:cs typeface="Lexend"/>
                <a:sym typeface="Lexend"/>
              </a:rPr>
              <a:t>5 Voeg Tekst en Beeld samen</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Maak er één Communicatiemiddel (advertentie, poster of social media post, etc.) van.</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6 Vind een persoon als ‘bridge’</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Probeer een </a:t>
            </a:r>
            <a:r>
              <a:rPr b="1" lang="nl" sz="1600">
                <a:solidFill>
                  <a:srgbClr val="404040"/>
                </a:solidFill>
                <a:highlight>
                  <a:srgbClr val="FFFFFF"/>
                </a:highlight>
                <a:latin typeface="Lexend"/>
                <a:ea typeface="Lexend"/>
                <a:cs typeface="Lexend"/>
                <a:sym typeface="Lexend"/>
              </a:rPr>
              <a:t>Persoon</a:t>
            </a:r>
            <a:r>
              <a:rPr lang="nl" sz="1600">
                <a:solidFill>
                  <a:srgbClr val="404040"/>
                </a:solidFill>
                <a:highlight>
                  <a:srgbClr val="FFFFFF"/>
                </a:highlight>
                <a:latin typeface="Lexend"/>
                <a:ea typeface="Lexend"/>
                <a:cs typeface="Lexend"/>
                <a:sym typeface="Lexend"/>
              </a:rPr>
              <a:t> (</a:t>
            </a:r>
            <a:r>
              <a:rPr b="1" lang="nl" sz="1600">
                <a:solidFill>
                  <a:srgbClr val="404040"/>
                </a:solidFill>
                <a:highlight>
                  <a:srgbClr val="FFFFFF"/>
                </a:highlight>
                <a:latin typeface="Lexend"/>
                <a:ea typeface="Lexend"/>
                <a:cs typeface="Lexend"/>
                <a:sym typeface="Lexend"/>
              </a:rPr>
              <a:t>Mens</a:t>
            </a:r>
            <a:r>
              <a:rPr lang="nl" sz="1600">
                <a:solidFill>
                  <a:srgbClr val="404040"/>
                </a:solidFill>
                <a:highlight>
                  <a:srgbClr val="FFFFFF"/>
                </a:highlight>
                <a:latin typeface="Lexend"/>
                <a:ea typeface="Lexend"/>
                <a:cs typeface="Lexend"/>
                <a:sym typeface="Lexend"/>
              </a:rPr>
              <a:t>) erbij te vinden, die bij de Doelgroep zorgt voor </a:t>
            </a:r>
            <a:r>
              <a:rPr i="1" lang="nl" sz="1600">
                <a:solidFill>
                  <a:srgbClr val="404040"/>
                </a:solidFill>
                <a:highlight>
                  <a:srgbClr val="FFFFFF"/>
                </a:highlight>
                <a:latin typeface="Lexend"/>
                <a:ea typeface="Lexend"/>
                <a:cs typeface="Lexend"/>
                <a:sym typeface="Lexend"/>
              </a:rPr>
              <a:t>aandacht</a:t>
            </a:r>
            <a:r>
              <a:rPr lang="nl" sz="1600">
                <a:solidFill>
                  <a:srgbClr val="404040"/>
                </a:solidFill>
                <a:highlight>
                  <a:srgbClr val="FFFFFF"/>
                </a:highlight>
                <a:latin typeface="Lexend"/>
                <a:ea typeface="Lexend"/>
                <a:cs typeface="Lexend"/>
                <a:sym typeface="Lexend"/>
              </a:rPr>
              <a:t> en </a:t>
            </a:r>
            <a:r>
              <a:rPr i="1" lang="nl" sz="1600">
                <a:solidFill>
                  <a:srgbClr val="404040"/>
                </a:solidFill>
                <a:highlight>
                  <a:srgbClr val="FFFFFF"/>
                </a:highlight>
                <a:latin typeface="Lexend"/>
                <a:ea typeface="Lexend"/>
                <a:cs typeface="Lexend"/>
                <a:sym typeface="Lexend"/>
              </a:rPr>
              <a:t>overtuigingskracht</a:t>
            </a:r>
            <a:r>
              <a:rPr lang="nl" sz="1600">
                <a:solidFill>
                  <a:srgbClr val="404040"/>
                </a:solidFill>
                <a:highlight>
                  <a:srgbClr val="FFFFFF"/>
                </a:highlight>
                <a:latin typeface="Lexend"/>
                <a:ea typeface="Lexend"/>
                <a:cs typeface="Lexend"/>
                <a:sym typeface="Lexend"/>
              </a:rPr>
              <a:t>. Zie ook: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Welke Mensen ga je inzetten?</a:t>
            </a:r>
            <a:endParaRPr sz="1600" u="sng">
              <a:solidFill>
                <a:srgbClr val="DB0A2D"/>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Deze </a:t>
            </a:r>
            <a:r>
              <a:rPr b="1" lang="nl" sz="1600">
                <a:solidFill>
                  <a:srgbClr val="404040"/>
                </a:solidFill>
                <a:highlight>
                  <a:srgbClr val="FFFFFF"/>
                </a:highlight>
                <a:latin typeface="Lexend"/>
                <a:ea typeface="Lexend"/>
                <a:cs typeface="Lexend"/>
                <a:sym typeface="Lexend"/>
              </a:rPr>
              <a:t>Mensen</a:t>
            </a:r>
            <a:r>
              <a:rPr lang="nl" sz="1600">
                <a:solidFill>
                  <a:srgbClr val="404040"/>
                </a:solidFill>
                <a:highlight>
                  <a:srgbClr val="FFFFFF"/>
                </a:highlight>
                <a:latin typeface="Lexend"/>
                <a:ea typeface="Lexend"/>
                <a:cs typeface="Lexend"/>
                <a:sym typeface="Lexend"/>
              </a:rPr>
              <a:t> heb je gevonden gevonden in </a:t>
            </a:r>
            <a:r>
              <a:rPr i="1" lang="nl" sz="1600">
                <a:solidFill>
                  <a:srgbClr val="404040"/>
                </a:solidFill>
                <a:highlight>
                  <a:srgbClr val="FFFFFF"/>
                </a:highlight>
                <a:latin typeface="Lexend"/>
                <a:ea typeface="Lexend"/>
                <a:cs typeface="Lexend"/>
                <a:sym typeface="Lexend"/>
              </a:rPr>
              <a:t>Stap 3 Confrontatie &amp; Conclusies</a:t>
            </a:r>
            <a:r>
              <a:rPr lang="nl" sz="1600">
                <a:solidFill>
                  <a:srgbClr val="404040"/>
                </a:solidFill>
                <a:highlight>
                  <a:srgbClr val="FFFFFF"/>
                </a:highlight>
                <a:latin typeface="Lexend"/>
                <a:ea typeface="Lexend"/>
                <a:cs typeface="Lexend"/>
                <a:sym typeface="Lexend"/>
              </a:rPr>
              <a:t>, bij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Conclusies over Boodschappen, Media en Afzenders</a:t>
            </a:r>
            <a:r>
              <a:rPr lang="nl" sz="1600">
                <a:solidFill>
                  <a:srgbClr val="404040"/>
                </a:solidFill>
                <a:highlight>
                  <a:srgbClr val="FFFFFF"/>
                </a:highlight>
                <a:latin typeface="Lexend"/>
                <a:ea typeface="Lexend"/>
                <a:cs typeface="Lexend"/>
                <a:sym typeface="Lexend"/>
              </a:rPr>
              <a:t>. Misschien kun je andere personen vinden die net zo goed of beter zijn.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Zie ook: </a:t>
            </a: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Bridging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800"/>
              </a:spcBef>
              <a:spcAft>
                <a:spcPts val="2800"/>
              </a:spcAft>
              <a:buNone/>
            </a:pPr>
            <a:r>
              <a:rPr b="1" lang="nl" sz="1600">
                <a:solidFill>
                  <a:schemeClr val="dk1"/>
                </a:solidFill>
                <a:highlight>
                  <a:srgbClr val="FFFFFF"/>
                </a:highlight>
                <a:latin typeface="Lexend"/>
                <a:ea typeface="Lexend"/>
                <a:cs typeface="Lexend"/>
                <a:sym typeface="Lexend"/>
              </a:rPr>
              <a:t> </a:t>
            </a:r>
            <a:endParaRPr b="1"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20" name="Google Shape;320;p4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nl" sz="1600">
                <a:solidFill>
                  <a:schemeClr val="dk1"/>
                </a:solidFill>
                <a:highlight>
                  <a:srgbClr val="FFFFFF"/>
                </a:highlight>
                <a:latin typeface="Lexend"/>
                <a:ea typeface="Lexend"/>
                <a:cs typeface="Lexend"/>
                <a:sym typeface="Lexend"/>
              </a:rPr>
              <a:t>7 Vind een Merk als ‘bridge’</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Vind een Merk dat bij de Doelgroep zorgt voor </a:t>
            </a:r>
            <a:r>
              <a:rPr i="1" lang="nl" sz="1600">
                <a:solidFill>
                  <a:srgbClr val="404040"/>
                </a:solidFill>
                <a:highlight>
                  <a:srgbClr val="FFFFFF"/>
                </a:highlight>
                <a:latin typeface="Lexend"/>
                <a:ea typeface="Lexend"/>
                <a:cs typeface="Lexend"/>
                <a:sym typeface="Lexend"/>
              </a:rPr>
              <a:t>aandacht</a:t>
            </a:r>
            <a:r>
              <a:rPr lang="nl" sz="1600">
                <a:solidFill>
                  <a:srgbClr val="404040"/>
                </a:solidFill>
                <a:highlight>
                  <a:srgbClr val="FFFFFF"/>
                </a:highlight>
                <a:latin typeface="Lexend"/>
                <a:ea typeface="Lexend"/>
                <a:cs typeface="Lexend"/>
                <a:sym typeface="Lexend"/>
              </a:rPr>
              <a:t> en </a:t>
            </a:r>
            <a:r>
              <a:rPr i="1" lang="nl" sz="1600">
                <a:solidFill>
                  <a:srgbClr val="404040"/>
                </a:solidFill>
                <a:highlight>
                  <a:srgbClr val="FFFFFF"/>
                </a:highlight>
                <a:latin typeface="Lexend"/>
                <a:ea typeface="Lexend"/>
                <a:cs typeface="Lexend"/>
                <a:sym typeface="Lexend"/>
              </a:rPr>
              <a:t>overtuigingskracht</a:t>
            </a:r>
            <a:r>
              <a:rPr lang="nl" sz="1600">
                <a:solidFill>
                  <a:srgbClr val="404040"/>
                </a:solidFill>
                <a:highlight>
                  <a:srgbClr val="FFFFFF"/>
                </a:highlight>
                <a:latin typeface="Lexend"/>
                <a:ea typeface="Lexend"/>
                <a:cs typeface="Lexend"/>
                <a:sym typeface="Lexend"/>
              </a:rPr>
              <a:t>. Zie ook: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Welke Merken ga je inzetten?</a:t>
            </a:r>
            <a:endParaRPr sz="1600" u="sng">
              <a:solidFill>
                <a:srgbClr val="DB0A2D"/>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Deze </a:t>
            </a:r>
            <a:r>
              <a:rPr b="1" lang="nl" sz="1600">
                <a:solidFill>
                  <a:srgbClr val="404040"/>
                </a:solidFill>
                <a:highlight>
                  <a:srgbClr val="FFFFFF"/>
                </a:highlight>
                <a:latin typeface="Lexend"/>
                <a:ea typeface="Lexend"/>
                <a:cs typeface="Lexend"/>
                <a:sym typeface="Lexend"/>
              </a:rPr>
              <a:t>Merken</a:t>
            </a:r>
            <a:r>
              <a:rPr lang="nl" sz="1600">
                <a:solidFill>
                  <a:srgbClr val="404040"/>
                </a:solidFill>
                <a:highlight>
                  <a:srgbClr val="FFFFFF"/>
                </a:highlight>
                <a:latin typeface="Lexend"/>
                <a:ea typeface="Lexend"/>
                <a:cs typeface="Lexend"/>
                <a:sym typeface="Lexend"/>
              </a:rPr>
              <a:t> heb je gevonden in </a:t>
            </a:r>
            <a:r>
              <a:rPr i="1" lang="nl" sz="1600">
                <a:solidFill>
                  <a:srgbClr val="404040"/>
                </a:solidFill>
                <a:highlight>
                  <a:srgbClr val="FFFFFF"/>
                </a:highlight>
                <a:latin typeface="Lexend"/>
                <a:ea typeface="Lexend"/>
                <a:cs typeface="Lexend"/>
                <a:sym typeface="Lexend"/>
              </a:rPr>
              <a:t>Stap 3 Confrontatie &amp; Conclusies</a:t>
            </a:r>
            <a:r>
              <a:rPr lang="nl" sz="1600">
                <a:solidFill>
                  <a:srgbClr val="404040"/>
                </a:solidFill>
                <a:highlight>
                  <a:srgbClr val="FFFFFF"/>
                </a:highlight>
                <a:latin typeface="Lexend"/>
                <a:ea typeface="Lexend"/>
                <a:cs typeface="Lexend"/>
                <a:sym typeface="Lexend"/>
              </a:rPr>
              <a:t>, bij </a:t>
            </a: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Conclusies over Boodschappen, Media en Afzenders</a:t>
            </a:r>
            <a:r>
              <a:rPr lang="nl" sz="1600">
                <a:solidFill>
                  <a:srgbClr val="404040"/>
                </a:solidFill>
                <a:highlight>
                  <a:srgbClr val="FFFFFF"/>
                </a:highlight>
                <a:latin typeface="Lexend"/>
                <a:ea typeface="Lexend"/>
                <a:cs typeface="Lexend"/>
                <a:sym typeface="Lexend"/>
              </a:rPr>
              <a:t>. Misschien kun je andere merken vinden die net zo goed of beter zijn.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Zie ook: </a:t>
            </a: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Bridging</a:t>
            </a:r>
            <a:r>
              <a:rPr lang="nl" sz="1600">
                <a:solidFill>
                  <a:srgbClr val="404040"/>
                </a:solidFill>
                <a:highlight>
                  <a:srgbClr val="FFFFFF"/>
                </a:highlight>
                <a:latin typeface="Lexend"/>
                <a:ea typeface="Lexend"/>
                <a:cs typeface="Lexend"/>
                <a:sym typeface="Lexend"/>
              </a:rPr>
              <a:t>.</a:t>
            </a:r>
            <a:endParaRPr b="1" sz="1600">
              <a:solidFill>
                <a:schemeClr val="dk1"/>
              </a:solidFill>
              <a:highlight>
                <a:srgbClr val="FFFFFF"/>
              </a:highlight>
              <a:latin typeface="Lexend"/>
              <a:ea typeface="Lexend"/>
              <a:cs typeface="Lexend"/>
              <a:sym typeface="Lexend"/>
            </a:endParaRPr>
          </a:p>
        </p:txBody>
      </p:sp>
      <p:sp>
        <p:nvSpPr>
          <p:cNvPr id="321" name="Google Shape;321;p4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b="1" lang="nl" sz="1600">
                <a:solidFill>
                  <a:schemeClr val="dk1"/>
                </a:solidFill>
                <a:highlight>
                  <a:srgbClr val="FFFFFF"/>
                </a:highlight>
                <a:latin typeface="Lexend"/>
                <a:ea typeface="Lexend"/>
                <a:cs typeface="Lexend"/>
                <a:sym typeface="Lexend"/>
              </a:rPr>
              <a:t>8 Bedenk Acties</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Bedenk wat voor </a:t>
            </a: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Communicatieacties</a:t>
            </a:r>
            <a:r>
              <a:rPr lang="nl" sz="1600">
                <a:solidFill>
                  <a:srgbClr val="404040"/>
                </a:solidFill>
                <a:highlight>
                  <a:srgbClr val="FFFFFF"/>
                </a:highlight>
                <a:latin typeface="Lexend"/>
                <a:ea typeface="Lexend"/>
                <a:cs typeface="Lexend"/>
                <a:sym typeface="Lexend"/>
              </a:rPr>
              <a:t> je nog meer kunt doen met deze </a:t>
            </a:r>
            <a:r>
              <a:rPr b="1" lang="nl" sz="1600">
                <a:solidFill>
                  <a:srgbClr val="404040"/>
                </a:solidFill>
                <a:highlight>
                  <a:srgbClr val="FFFFFF"/>
                </a:highlight>
                <a:latin typeface="Lexend"/>
                <a:ea typeface="Lexend"/>
                <a:cs typeface="Lexend"/>
                <a:sym typeface="Lexend"/>
              </a:rPr>
              <a:t>Mensen</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Merken</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Je kunt </a:t>
            </a:r>
            <a:r>
              <a:rPr b="1" lang="nl" sz="1600">
                <a:solidFill>
                  <a:srgbClr val="404040"/>
                </a:solidFill>
                <a:highlight>
                  <a:srgbClr val="FFFFFF"/>
                </a:highlight>
                <a:latin typeface="Lexend"/>
                <a:ea typeface="Lexend"/>
                <a:cs typeface="Lexend"/>
                <a:sym typeface="Lexend"/>
              </a:rPr>
              <a:t>Mensen</a:t>
            </a:r>
            <a:r>
              <a:rPr lang="nl" sz="1600">
                <a:solidFill>
                  <a:srgbClr val="404040"/>
                </a:solidFill>
                <a:highlight>
                  <a:srgbClr val="FFFFFF"/>
                </a:highlight>
                <a:latin typeface="Lexend"/>
                <a:ea typeface="Lexend"/>
                <a:cs typeface="Lexend"/>
                <a:sym typeface="Lexend"/>
              </a:rPr>
              <a:t> bijvoorbeeld als influencer inzetten.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Je kunt </a:t>
            </a:r>
            <a:r>
              <a:rPr b="1" lang="nl" sz="1600">
                <a:solidFill>
                  <a:srgbClr val="404040"/>
                </a:solidFill>
                <a:highlight>
                  <a:srgbClr val="FFFFFF"/>
                </a:highlight>
                <a:latin typeface="Lexend"/>
                <a:ea typeface="Lexend"/>
                <a:cs typeface="Lexend"/>
                <a:sym typeface="Lexend"/>
              </a:rPr>
              <a:t>Mensen</a:t>
            </a:r>
            <a:r>
              <a:rPr lang="nl" sz="1600">
                <a:solidFill>
                  <a:srgbClr val="404040"/>
                </a:solidFill>
                <a:highlight>
                  <a:srgbClr val="FFFFFF"/>
                </a:highlight>
                <a:latin typeface="Lexend"/>
                <a:ea typeface="Lexend"/>
                <a:cs typeface="Lexend"/>
                <a:sym typeface="Lexend"/>
              </a:rPr>
              <a:t> ook inzetten in de rollen in het beslissingsproces. Zie ook: </a:t>
            </a:r>
            <a:r>
              <a:rPr lang="nl" sz="1600" u="sng">
                <a:solidFill>
                  <a:srgbClr val="DB0A2D"/>
                </a:solidFill>
                <a:highlight>
                  <a:srgbClr val="FFFFFF"/>
                </a:highlight>
                <a:latin typeface="Lexend"/>
                <a:ea typeface="Lexend"/>
                <a:cs typeface="Lexend"/>
                <a:sym typeface="Lexend"/>
                <a:hlinkClick r:id="rId7">
                  <a:extLst>
                    <a:ext uri="{A12FA001-AC4F-418D-AE19-62706E023703}">
                      <ahyp:hlinkClr val="tx"/>
                    </a:ext>
                  </a:extLst>
                </a:hlinkClick>
              </a:rPr>
              <a:t>Rollen in het Beslissingsproces</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b="1" lang="nl" sz="1600">
                <a:solidFill>
                  <a:srgbClr val="404040"/>
                </a:solidFill>
                <a:highlight>
                  <a:srgbClr val="FFFFFF"/>
                </a:highlight>
                <a:latin typeface="Lexend"/>
                <a:ea typeface="Lexend"/>
                <a:cs typeface="Lexend"/>
                <a:sym typeface="Lexend"/>
              </a:rPr>
              <a:t>Merken</a:t>
            </a:r>
            <a:r>
              <a:rPr lang="nl" sz="1600">
                <a:solidFill>
                  <a:srgbClr val="404040"/>
                </a:solidFill>
                <a:highlight>
                  <a:srgbClr val="FFFFFF"/>
                </a:highlight>
                <a:latin typeface="Lexend"/>
                <a:ea typeface="Lexend"/>
                <a:cs typeface="Lexend"/>
                <a:sym typeface="Lexend"/>
              </a:rPr>
              <a:t> kun je op diverse manieren inzetten. Zie ook: </a:t>
            </a:r>
            <a:r>
              <a:rPr lang="nl" sz="1600" u="sng">
                <a:solidFill>
                  <a:srgbClr val="DB0A2D"/>
                </a:solidFill>
                <a:highlight>
                  <a:srgbClr val="FFFFFF"/>
                </a:highlight>
                <a:latin typeface="Lexend"/>
                <a:ea typeface="Lexend"/>
                <a:cs typeface="Lexend"/>
                <a:sym typeface="Lexend"/>
                <a:hlinkClick r:id="rId8">
                  <a:extLst>
                    <a:ext uri="{A12FA001-AC4F-418D-AE19-62706E023703}">
                      <ahyp:hlinkClr val="tx"/>
                    </a:ext>
                  </a:extLst>
                </a:hlinkClick>
              </a:rPr>
              <a:t>Welke Merken ga je inzetten?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27" name="Google Shape;327;p49"/>
          <p:cNvSpPr txBox="1"/>
          <p:nvPr>
            <p:ph idx="1" type="body"/>
          </p:nvPr>
        </p:nvSpPr>
        <p:spPr>
          <a:xfrm>
            <a:off x="311700" y="1152475"/>
            <a:ext cx="8520600" cy="34164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nl" sz="1600">
                <a:solidFill>
                  <a:schemeClr val="dk1"/>
                </a:solidFill>
                <a:highlight>
                  <a:srgbClr val="FFFFFF"/>
                </a:highlight>
                <a:latin typeface="Lexend"/>
                <a:ea typeface="Lexend"/>
                <a:cs typeface="Lexend"/>
                <a:sym typeface="Lexend"/>
              </a:rPr>
              <a:t>9 Bedenk Communicatiemiddelen</a:t>
            </a:r>
            <a:endParaRPr b="1" sz="1600">
              <a:solidFill>
                <a:schemeClr val="dk1"/>
              </a:solidFill>
              <a:highlight>
                <a:srgbClr val="FFFFFF"/>
              </a:highlight>
              <a:latin typeface="Lexend"/>
              <a:ea typeface="Lexend"/>
              <a:cs typeface="Lexend"/>
              <a:sym typeface="Lexend"/>
            </a:endParaRPr>
          </a:p>
          <a:p>
            <a:pPr indent="-330200" lvl="0" marL="457200" rtl="0" algn="l">
              <a:lnSpc>
                <a:spcPct val="100000"/>
              </a:lnSpc>
              <a:spcBef>
                <a:spcPts val="70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Bedenk welke </a:t>
            </a:r>
            <a:r>
              <a:rPr b="1" lang="nl" sz="1600">
                <a:solidFill>
                  <a:srgbClr val="404040"/>
                </a:solidFill>
                <a:highlight>
                  <a:srgbClr val="FFFFFF"/>
                </a:highlight>
                <a:latin typeface="Lexend"/>
                <a:ea typeface="Lexend"/>
                <a:cs typeface="Lexend"/>
                <a:sym typeface="Lexend"/>
              </a:rPr>
              <a:t>Communicatiemiddelen</a:t>
            </a:r>
            <a:r>
              <a:rPr lang="nl" sz="1600">
                <a:solidFill>
                  <a:srgbClr val="404040"/>
                </a:solidFill>
                <a:highlight>
                  <a:srgbClr val="FFFFFF"/>
                </a:highlight>
                <a:latin typeface="Lexend"/>
                <a:ea typeface="Lexend"/>
                <a:cs typeface="Lexend"/>
                <a:sym typeface="Lexend"/>
              </a:rPr>
              <a:t> je nog meer zou kunnen maken met dezelfde </a:t>
            </a:r>
            <a:r>
              <a:rPr b="1" lang="nl" sz="1600">
                <a:solidFill>
                  <a:srgbClr val="404040"/>
                </a:solidFill>
                <a:highlight>
                  <a:srgbClr val="FFFFFF"/>
                </a:highlight>
                <a:latin typeface="Lexend"/>
                <a:ea typeface="Lexend"/>
                <a:cs typeface="Lexend"/>
                <a:sym typeface="Lexend"/>
              </a:rPr>
              <a:t>slogan/ slagzin/ tagline</a:t>
            </a:r>
            <a:r>
              <a:rPr lang="nl" sz="1600">
                <a:solidFill>
                  <a:srgbClr val="404040"/>
                </a:solidFill>
                <a:highlight>
                  <a:srgbClr val="FFFFFF"/>
                </a:highlight>
                <a:latin typeface="Lexend"/>
                <a:ea typeface="Lexend"/>
                <a:cs typeface="Lexend"/>
                <a:sym typeface="Lexend"/>
              </a:rPr>
              <a:t> en hetzelfde </a:t>
            </a:r>
            <a:r>
              <a:rPr b="1" lang="nl" sz="1600">
                <a:solidFill>
                  <a:srgbClr val="404040"/>
                </a:solidFill>
                <a:highlight>
                  <a:srgbClr val="FFFFFF"/>
                </a:highlight>
                <a:latin typeface="Lexend"/>
                <a:ea typeface="Lexend"/>
                <a:cs typeface="Lexend"/>
                <a:sym typeface="Lexend"/>
              </a:rPr>
              <a:t>beeld</a:t>
            </a:r>
            <a:r>
              <a:rPr lang="nl" sz="1600">
                <a:solidFill>
                  <a:srgbClr val="404040"/>
                </a:solidFill>
                <a:highlight>
                  <a:srgbClr val="FFFFFF"/>
                </a:highlight>
                <a:latin typeface="Lexend"/>
                <a:ea typeface="Lexend"/>
                <a:cs typeface="Lexend"/>
                <a:sym typeface="Lexend"/>
              </a:rPr>
              <a:t> (inclusief eventuele </a:t>
            </a:r>
            <a:r>
              <a:rPr b="1" lang="nl" sz="1600">
                <a:solidFill>
                  <a:srgbClr val="404040"/>
                </a:solidFill>
                <a:highlight>
                  <a:srgbClr val="FFFFFF"/>
                </a:highlight>
                <a:latin typeface="Lexend"/>
                <a:ea typeface="Lexend"/>
                <a:cs typeface="Lexend"/>
                <a:sym typeface="Lexend"/>
              </a:rPr>
              <a:t>mensen</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merken</a:t>
            </a:r>
            <a:r>
              <a:rPr lang="nl" sz="1600">
                <a:solidFill>
                  <a:srgbClr val="404040"/>
                </a:solidFill>
                <a:highlight>
                  <a:srgbClr val="FFFFFF"/>
                </a:highlight>
                <a:latin typeface="Lexend"/>
                <a:ea typeface="Lexend"/>
                <a:cs typeface="Lexend"/>
                <a:sym typeface="Lexend"/>
              </a:rPr>
              <a:t>).</a:t>
            </a:r>
            <a:r>
              <a:rPr b="1" lang="nl" sz="1600">
                <a:solidFill>
                  <a:schemeClr val="dk1"/>
                </a:solidFill>
                <a:highlight>
                  <a:srgbClr val="FFFFFF"/>
                </a:highlight>
                <a:latin typeface="Lexend"/>
                <a:ea typeface="Lexend"/>
                <a:cs typeface="Lexend"/>
                <a:sym typeface="Lexend"/>
              </a:rPr>
              <a:t> </a:t>
            </a:r>
            <a:r>
              <a:rPr lang="nl" sz="1600">
                <a:solidFill>
                  <a:schemeClr val="dk1"/>
                </a:solidFill>
                <a:highlight>
                  <a:srgbClr val="FFFFFF"/>
                </a:highlight>
                <a:latin typeface="Lexend"/>
                <a:ea typeface="Lexend"/>
                <a:cs typeface="Lexend"/>
                <a:sym typeface="Lexend"/>
              </a:rPr>
              <a:t>&amp; Maak deze.</a:t>
            </a:r>
            <a:endParaRPr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33" name="Google Shape;333;p5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nl">
                <a:solidFill>
                  <a:schemeClr val="dk1"/>
                </a:solidFill>
                <a:highlight>
                  <a:srgbClr val="FFFFFF"/>
                </a:highlight>
                <a:latin typeface="Lexend"/>
                <a:ea typeface="Lexend"/>
                <a:cs typeface="Lexend"/>
                <a:sym typeface="Lexend"/>
              </a:rPr>
              <a:t>10 Ontwikkel een Customer Journey</a:t>
            </a:r>
            <a:endParaRPr b="1">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lang="nl">
                <a:solidFill>
                  <a:srgbClr val="404040"/>
                </a:solidFill>
                <a:highlight>
                  <a:srgbClr val="FFFFFF"/>
                </a:highlight>
                <a:latin typeface="Lexend"/>
                <a:ea typeface="Lexend"/>
                <a:cs typeface="Lexend"/>
                <a:sym typeface="Lexend"/>
              </a:rPr>
              <a:t>Teken een </a:t>
            </a:r>
            <a:r>
              <a:rPr b="1" lang="nl">
                <a:solidFill>
                  <a:srgbClr val="404040"/>
                </a:solidFill>
                <a:highlight>
                  <a:srgbClr val="FFFFFF"/>
                </a:highlight>
                <a:latin typeface="Lexend"/>
                <a:ea typeface="Lexend"/>
                <a:cs typeface="Lexend"/>
                <a:sym typeface="Lexend"/>
              </a:rPr>
              <a:t>Customer Journey</a:t>
            </a:r>
            <a:r>
              <a:rPr lang="nl">
                <a:solidFill>
                  <a:srgbClr val="404040"/>
                </a:solidFill>
                <a:highlight>
                  <a:srgbClr val="FFFFFF"/>
                </a:highlight>
                <a:latin typeface="Lexend"/>
                <a:ea typeface="Lexend"/>
                <a:cs typeface="Lexend"/>
                <a:sym typeface="Lexend"/>
              </a:rPr>
              <a:t>, plaats de Communicatiemiddelen en Communicatieacties hierin. Zie ook: </a:t>
            </a:r>
            <a:r>
              <a:rPr lang="nl"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Customer Journey in fases: Touch, Tell, Sell, Care</a:t>
            </a:r>
            <a:endParaRPr u="sng">
              <a:solidFill>
                <a:srgbClr val="DB0A2D"/>
              </a:solidFill>
              <a:highlight>
                <a:srgbClr val="FFFFFF"/>
              </a:highlight>
              <a:latin typeface="Lexend"/>
              <a:ea typeface="Lexend"/>
              <a:cs typeface="Lexend"/>
              <a:sym typeface="Lexend"/>
            </a:endParaRPr>
          </a:p>
          <a:p>
            <a:pPr indent="-268900" lvl="0" marL="180000" rtl="0" algn="l">
              <a:lnSpc>
                <a:spcPct val="100000"/>
              </a:lnSpc>
              <a:spcBef>
                <a:spcPts val="700"/>
              </a:spcBef>
              <a:spcAft>
                <a:spcPts val="0"/>
              </a:spcAft>
              <a:buClr>
                <a:srgbClr val="404040"/>
              </a:buClr>
              <a:buSzPts val="1400"/>
              <a:buFont typeface="Lexend"/>
              <a:buChar char="●"/>
            </a:pPr>
            <a:r>
              <a:rPr lang="nl">
                <a:solidFill>
                  <a:srgbClr val="404040"/>
                </a:solidFill>
                <a:highlight>
                  <a:srgbClr val="FFFFFF"/>
                </a:highlight>
                <a:latin typeface="Lexend"/>
                <a:ea typeface="Lexend"/>
                <a:cs typeface="Lexend"/>
                <a:sym typeface="Lexend"/>
              </a:rPr>
              <a:t>Ontwikkel eventueel nog meer Communicatiemiddelen en Communicatieacties, zodat de mensen uit de Doelgroep minstens 7x met de Boodschap worden geconfronteerd </a:t>
            </a:r>
            <a:r>
              <a:rPr lang="nl">
                <a:solidFill>
                  <a:srgbClr val="404040"/>
                </a:solidFill>
                <a:highlight>
                  <a:srgbClr val="FFFFFF"/>
                </a:highlight>
                <a:latin typeface="Lexend"/>
                <a:ea typeface="Lexend"/>
                <a:cs typeface="Lexend"/>
                <a:sym typeface="Lexend"/>
              </a:rPr>
              <a:t>én </a:t>
            </a:r>
            <a:r>
              <a:rPr lang="nl">
                <a:solidFill>
                  <a:srgbClr val="404040"/>
                </a:solidFill>
                <a:highlight>
                  <a:srgbClr val="FFFFFF"/>
                </a:highlight>
                <a:latin typeface="Lexend"/>
                <a:ea typeface="Lexend"/>
                <a:cs typeface="Lexend"/>
                <a:sym typeface="Lexend"/>
              </a:rPr>
              <a:t>door de hele Customer Journey worden geleid.</a:t>
            </a:r>
            <a:endParaRPr b="1">
              <a:solidFill>
                <a:schemeClr val="dk1"/>
              </a:solidFill>
              <a:highlight>
                <a:srgbClr val="FFFFFF"/>
              </a:highlight>
              <a:latin typeface="Lexend"/>
              <a:ea typeface="Lexend"/>
              <a:cs typeface="Lexend"/>
              <a:sym typeface="Lexend"/>
            </a:endParaRPr>
          </a:p>
        </p:txBody>
      </p:sp>
      <p:sp>
        <p:nvSpPr>
          <p:cNvPr id="334" name="Google Shape;334;p50"/>
          <p:cNvSpPr txBox="1"/>
          <p:nvPr>
            <p:ph idx="2" type="body"/>
          </p:nvPr>
        </p:nvSpPr>
        <p:spPr>
          <a:xfrm>
            <a:off x="4510125" y="1152475"/>
            <a:ext cx="4322100" cy="3416400"/>
          </a:xfrm>
          <a:prstGeom prst="rect">
            <a:avLst/>
          </a:prstGeom>
        </p:spPr>
        <p:txBody>
          <a:bodyPr anchorCtr="0" anchor="t" bIns="91425" lIns="91425" spcFirstLastPara="1" rIns="91425" wrap="square" tIns="91425">
            <a:noAutofit/>
          </a:bodyPr>
          <a:lstStyle/>
          <a:p>
            <a:pPr indent="-317500" lvl="0" marL="269999" rtl="0" algn="l">
              <a:lnSpc>
                <a:spcPct val="100000"/>
              </a:lnSpc>
              <a:spcBef>
                <a:spcPts val="700"/>
              </a:spcBef>
              <a:spcAft>
                <a:spcPts val="0"/>
              </a:spcAft>
              <a:buClr>
                <a:srgbClr val="404040"/>
              </a:buClr>
              <a:buSzPts val="1400"/>
              <a:buFont typeface="Lexend"/>
              <a:buChar char="●"/>
            </a:pPr>
            <a:r>
              <a:rPr lang="nl">
                <a:solidFill>
                  <a:srgbClr val="404040"/>
                </a:solidFill>
                <a:highlight>
                  <a:srgbClr val="FFFFFF"/>
                </a:highlight>
                <a:latin typeface="Lexend"/>
                <a:ea typeface="Lexend"/>
                <a:cs typeface="Lexend"/>
                <a:sym typeface="Lexend"/>
              </a:rPr>
              <a:t>Pas de Communicatiemiddelen en Communicatieacties eventueel aan, zodat ze optimaal zijn toegesneden op één van de fases in de Customer Journey.</a:t>
            </a:r>
            <a:endParaRPr>
              <a:solidFill>
                <a:srgbClr val="404040"/>
              </a:solidFill>
              <a:highlight>
                <a:srgbClr val="FFFFFF"/>
              </a:highlight>
              <a:latin typeface="Lexend"/>
              <a:ea typeface="Lexend"/>
              <a:cs typeface="Lexend"/>
              <a:sym typeface="Lexend"/>
            </a:endParaRPr>
          </a:p>
          <a:p>
            <a:pPr indent="-317500" lvl="0" marL="269999" rtl="0" algn="l">
              <a:lnSpc>
                <a:spcPct val="100000"/>
              </a:lnSpc>
              <a:spcBef>
                <a:spcPts val="0"/>
              </a:spcBef>
              <a:spcAft>
                <a:spcPts val="0"/>
              </a:spcAft>
              <a:buClr>
                <a:srgbClr val="404040"/>
              </a:buClr>
              <a:buSzPts val="1400"/>
              <a:buFont typeface="Lexend"/>
              <a:buChar char="●"/>
            </a:pPr>
            <a:r>
              <a:rPr lang="nl">
                <a:solidFill>
                  <a:srgbClr val="404040"/>
                </a:solidFill>
                <a:highlight>
                  <a:srgbClr val="FFFFFF"/>
                </a:highlight>
                <a:latin typeface="Lexend"/>
                <a:ea typeface="Lexend"/>
                <a:cs typeface="Lexend"/>
                <a:sym typeface="Lexend"/>
              </a:rPr>
              <a:t>Maak eventueel verschillende versies van de Communicatiemiddelen en Communicatieacties; in de Tell-fase moeten ze misschien een andere Content of andere Afzender hebben, dan in de Sell-fase., etc. Zo worden ze zo </a:t>
            </a:r>
            <a:r>
              <a:rPr i="1" lang="nl">
                <a:solidFill>
                  <a:srgbClr val="404040"/>
                </a:solidFill>
                <a:highlight>
                  <a:srgbClr val="FFFFFF"/>
                </a:highlight>
                <a:latin typeface="Lexend"/>
                <a:ea typeface="Lexend"/>
                <a:cs typeface="Lexend"/>
                <a:sym typeface="Lexend"/>
              </a:rPr>
              <a:t>effectief</a:t>
            </a:r>
            <a:r>
              <a:rPr lang="nl">
                <a:solidFill>
                  <a:srgbClr val="404040"/>
                </a:solidFill>
                <a:highlight>
                  <a:srgbClr val="FFFFFF"/>
                </a:highlight>
                <a:latin typeface="Lexend"/>
                <a:ea typeface="Lexend"/>
                <a:cs typeface="Lexend"/>
                <a:sym typeface="Lexend"/>
              </a:rPr>
              <a:t> mogelijk.</a:t>
            </a:r>
            <a:endParaRPr>
              <a:solidFill>
                <a:srgbClr val="404040"/>
              </a:solidFill>
              <a:highlight>
                <a:srgbClr val="FFFFFF"/>
              </a:highlight>
              <a:latin typeface="Lexend"/>
              <a:ea typeface="Lexend"/>
              <a:cs typeface="Lexend"/>
              <a:sym typeface="Lexend"/>
            </a:endParaRPr>
          </a:p>
          <a:p>
            <a:pPr indent="-317500" lvl="0" marL="269999" rtl="0" algn="l">
              <a:lnSpc>
                <a:spcPct val="100000"/>
              </a:lnSpc>
              <a:spcBef>
                <a:spcPts val="0"/>
              </a:spcBef>
              <a:spcAft>
                <a:spcPts val="0"/>
              </a:spcAft>
              <a:buClr>
                <a:srgbClr val="404040"/>
              </a:buClr>
              <a:buSzPts val="1400"/>
              <a:buFont typeface="Lexend"/>
              <a:buChar char="●"/>
            </a:pPr>
            <a:r>
              <a:rPr lang="nl">
                <a:solidFill>
                  <a:srgbClr val="404040"/>
                </a:solidFill>
                <a:highlight>
                  <a:srgbClr val="FFFFFF"/>
                </a:highlight>
                <a:latin typeface="Lexend"/>
                <a:ea typeface="Lexend"/>
                <a:cs typeface="Lexend"/>
                <a:sym typeface="Lexend"/>
              </a:rPr>
              <a:t>Verwijder zo mogelijk Communicatiemiddelen en Communicatieacties, zodat ze zo </a:t>
            </a:r>
            <a:r>
              <a:rPr i="1" lang="nl">
                <a:solidFill>
                  <a:srgbClr val="404040"/>
                </a:solidFill>
                <a:highlight>
                  <a:srgbClr val="FFFFFF"/>
                </a:highlight>
                <a:latin typeface="Lexend"/>
                <a:ea typeface="Lexend"/>
                <a:cs typeface="Lexend"/>
                <a:sym typeface="Lexend"/>
              </a:rPr>
              <a:t>efficiënt</a:t>
            </a:r>
            <a:r>
              <a:rPr lang="nl">
                <a:solidFill>
                  <a:srgbClr val="404040"/>
                </a:solidFill>
                <a:highlight>
                  <a:srgbClr val="FFFFFF"/>
                </a:highlight>
                <a:latin typeface="Lexend"/>
                <a:ea typeface="Lexend"/>
                <a:cs typeface="Lexend"/>
                <a:sym typeface="Lexend"/>
              </a:rPr>
              <a:t> mogelijk worden ingezet, dus zonder overbodige Communicatiemiddelen en Communicatieacties.</a:t>
            </a:r>
            <a:endParaRPr>
              <a:latin typeface="Lexend"/>
              <a:ea typeface="Lexend"/>
              <a:cs typeface="Lexend"/>
              <a:sym typeface="Lexe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40" name="Google Shape;340;p5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nl" sz="1600">
                <a:solidFill>
                  <a:schemeClr val="dk1"/>
                </a:solidFill>
                <a:highlight>
                  <a:srgbClr val="FFFFFF"/>
                </a:highlight>
                <a:latin typeface="Lexend"/>
                <a:ea typeface="Lexend"/>
                <a:cs typeface="Lexend"/>
                <a:sym typeface="Lexend"/>
              </a:rPr>
              <a:t>11 Content aanpassen</a:t>
            </a:r>
            <a:endParaRPr b="1" sz="1600">
              <a:solidFill>
                <a:schemeClr val="dk1"/>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Pas </a:t>
            </a:r>
            <a:r>
              <a:rPr b="1" lang="nl" sz="1600">
                <a:solidFill>
                  <a:srgbClr val="404040"/>
                </a:solidFill>
                <a:highlight>
                  <a:srgbClr val="FFFFFF"/>
                </a:highlight>
                <a:latin typeface="Lexend"/>
                <a:ea typeface="Lexend"/>
                <a:cs typeface="Lexend"/>
                <a:sym typeface="Lexend"/>
              </a:rPr>
              <a:t>Tekst &amp; Beeld </a:t>
            </a:r>
            <a:r>
              <a:rPr lang="nl" sz="1600">
                <a:solidFill>
                  <a:srgbClr val="404040"/>
                </a:solidFill>
                <a:highlight>
                  <a:srgbClr val="FFFFFF"/>
                </a:highlight>
                <a:latin typeface="Lexend"/>
                <a:ea typeface="Lexend"/>
                <a:cs typeface="Lexend"/>
                <a:sym typeface="Lexend"/>
              </a:rPr>
              <a:t>van deze Communicatiemiddelen en Communicatieacties aan op de fase in de Journey:</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In het begin van de Campagne moet je waarschijnlijk meer </a:t>
            </a:r>
            <a:r>
              <a:rPr b="1" lang="nl" sz="1600">
                <a:solidFill>
                  <a:srgbClr val="404040"/>
                </a:solidFill>
                <a:highlight>
                  <a:srgbClr val="FFFFFF"/>
                </a:highlight>
                <a:latin typeface="Lexend"/>
                <a:ea typeface="Lexend"/>
                <a:cs typeface="Lexend"/>
                <a:sym typeface="Lexend"/>
              </a:rPr>
              <a:t>Kennis</a:t>
            </a:r>
            <a:r>
              <a:rPr lang="nl" sz="1600">
                <a:solidFill>
                  <a:srgbClr val="404040"/>
                </a:solidFill>
                <a:highlight>
                  <a:srgbClr val="FFFFFF"/>
                </a:highlight>
                <a:latin typeface="Lexend"/>
                <a:ea typeface="Lexend"/>
                <a:cs typeface="Lexend"/>
                <a:sym typeface="Lexend"/>
              </a:rPr>
              <a:t> bijbrengen.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Daarna zul je (nog meer) zorgen voor een positieve </a:t>
            </a:r>
            <a:r>
              <a:rPr b="1" lang="nl" sz="1600">
                <a:solidFill>
                  <a:srgbClr val="404040"/>
                </a:solidFill>
                <a:highlight>
                  <a:srgbClr val="FFFFFF"/>
                </a:highlight>
                <a:latin typeface="Lexend"/>
                <a:ea typeface="Lexend"/>
                <a:cs typeface="Lexend"/>
                <a:sym typeface="Lexend"/>
              </a:rPr>
              <a:t>Houding</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Char char="●"/>
            </a:pPr>
            <a:r>
              <a:rPr lang="nl" sz="1600">
                <a:solidFill>
                  <a:srgbClr val="404040"/>
                </a:solidFill>
                <a:highlight>
                  <a:srgbClr val="FFFFFF"/>
                </a:highlight>
                <a:latin typeface="Lexend"/>
                <a:ea typeface="Lexend"/>
                <a:cs typeface="Lexend"/>
                <a:sym typeface="Lexend"/>
              </a:rPr>
              <a:t>In de Sell-/ Action-fase probeer je </a:t>
            </a:r>
            <a:r>
              <a:rPr b="1" lang="nl" sz="1600">
                <a:solidFill>
                  <a:srgbClr val="404040"/>
                </a:solidFill>
                <a:highlight>
                  <a:srgbClr val="FFFFFF"/>
                </a:highlight>
                <a:latin typeface="Lexend"/>
                <a:ea typeface="Lexend"/>
                <a:cs typeface="Lexend"/>
                <a:sym typeface="Lexend"/>
              </a:rPr>
              <a:t>Gedrag</a:t>
            </a:r>
            <a:r>
              <a:rPr lang="nl" sz="1600">
                <a:solidFill>
                  <a:srgbClr val="404040"/>
                </a:solidFill>
                <a:highlight>
                  <a:srgbClr val="FFFFFF"/>
                </a:highlight>
                <a:latin typeface="Lexend"/>
                <a:ea typeface="Lexend"/>
                <a:cs typeface="Lexend"/>
                <a:sym typeface="Lexend"/>
              </a:rPr>
              <a:t> te veranderen.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Veel Communicatiemiddelen en Communicatieacties kun je waarschijnlijk gedurende de hele Customer Journey inzetten, eventueel met een kleine aanpassing per fase.</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Als een Communicatiemiddel moet worden aangepast, geef deze dan telkens een iets andere naam, bijvoorbeeld ‘Advertentie Gen Z Touch; ‘ Advertentie Gen Z Tell’, etc.</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800"/>
              </a:spcBef>
              <a:spcAft>
                <a:spcPts val="2800"/>
              </a:spcAft>
              <a:buNone/>
            </a:pPr>
            <a:r>
              <a:t/>
            </a:r>
            <a:endParaRPr b="1"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Stappenplan Creatief Gedeelte Communicatiestrategie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&amp; Content voor beginners</a:t>
            </a:r>
            <a:endParaRPr sz="2000">
              <a:highlight>
                <a:srgbClr val="FFFFFF"/>
              </a:highlight>
              <a:latin typeface="Lexend ExtraBold"/>
              <a:ea typeface="Lexend ExtraBold"/>
              <a:cs typeface="Lexend ExtraBold"/>
              <a:sym typeface="Lexend ExtraBold"/>
            </a:endParaRPr>
          </a:p>
        </p:txBody>
      </p:sp>
      <p:sp>
        <p:nvSpPr>
          <p:cNvPr id="346" name="Google Shape;346;p5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700"/>
              </a:spcBef>
              <a:spcAft>
                <a:spcPts val="0"/>
              </a:spcAft>
              <a:buNone/>
            </a:pPr>
            <a:r>
              <a:rPr b="1" lang="nl" sz="1600">
                <a:solidFill>
                  <a:schemeClr val="dk1"/>
                </a:solidFill>
                <a:highlight>
                  <a:srgbClr val="FFFFFF"/>
                </a:highlight>
                <a:latin typeface="Lexend"/>
                <a:ea typeface="Lexend"/>
                <a:cs typeface="Lexend"/>
                <a:sym typeface="Lexend"/>
              </a:rPr>
              <a:t>12 Presenteer Creatief Gedeelte van de Communicatiestrategie</a:t>
            </a:r>
            <a:endParaRPr b="1" sz="1600">
              <a:solidFill>
                <a:schemeClr val="dk1"/>
              </a:solidFill>
              <a:highlight>
                <a:srgbClr val="FFFFFF"/>
              </a:highlight>
              <a:latin typeface="Lexend"/>
              <a:ea typeface="Lexend"/>
              <a:cs typeface="Lexend"/>
              <a:sym typeface="Lexend"/>
            </a:endParaRPr>
          </a:p>
          <a:p>
            <a:pPr indent="0" lvl="0" marL="0" rtl="0" algn="l">
              <a:spcBef>
                <a:spcPts val="280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Vat nu de </a:t>
            </a:r>
            <a:r>
              <a:rPr b="1" lang="nl" sz="1600">
                <a:solidFill>
                  <a:srgbClr val="404040"/>
                </a:solidFill>
                <a:highlight>
                  <a:srgbClr val="FFFFFF"/>
                </a:highlight>
                <a:latin typeface="Lexend"/>
                <a:ea typeface="Lexend"/>
                <a:cs typeface="Lexend"/>
                <a:sym typeface="Lexend"/>
              </a:rPr>
              <a:t>Boodschap, Afzenders en Middelenmix </a:t>
            </a:r>
            <a:r>
              <a:rPr lang="nl" sz="1600">
                <a:solidFill>
                  <a:srgbClr val="404040"/>
                </a:solidFill>
                <a:highlight>
                  <a:srgbClr val="FFFFFF"/>
                </a:highlight>
                <a:latin typeface="Lexend"/>
                <a:ea typeface="Lexend"/>
                <a:cs typeface="Lexend"/>
                <a:sym typeface="Lexend"/>
              </a:rPr>
              <a:t>samen, zodat je het </a:t>
            </a:r>
            <a:r>
              <a:rPr b="1" lang="nl" sz="1600">
                <a:solidFill>
                  <a:srgbClr val="404040"/>
                </a:solidFill>
                <a:highlight>
                  <a:srgbClr val="FFFFFF"/>
                </a:highlight>
                <a:latin typeface="Lexend"/>
                <a:ea typeface="Lexend"/>
                <a:cs typeface="Lexend"/>
                <a:sym typeface="Lexend"/>
              </a:rPr>
              <a:t>Creatief Gedeelte van de Communicatiestrategie </a:t>
            </a:r>
            <a:r>
              <a:rPr lang="nl" sz="1600">
                <a:solidFill>
                  <a:srgbClr val="404040"/>
                </a:solidFill>
                <a:highlight>
                  <a:srgbClr val="FFFFFF"/>
                </a:highlight>
                <a:latin typeface="Lexend"/>
                <a:ea typeface="Lexend"/>
                <a:cs typeface="Lexend"/>
                <a:sym typeface="Lexend"/>
              </a:rPr>
              <a:t>op één PowerPoint-slide kunt presenteren. Zie ook: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Check en verbeter je Creatief Concept</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Geef aan welke barrière overwonnen moet worden en hoe dit </a:t>
            </a:r>
            <a:r>
              <a:rPr i="1" lang="nl" sz="1600">
                <a:solidFill>
                  <a:srgbClr val="404040"/>
                </a:solidFill>
                <a:highlight>
                  <a:srgbClr val="FFFFFF"/>
                </a:highlight>
                <a:latin typeface="Lexend"/>
                <a:ea typeface="Lexend"/>
                <a:cs typeface="Lexend"/>
                <a:sym typeface="Lexend"/>
              </a:rPr>
              <a:t>Creatief Gedeelte van de Communicatiestrategie</a:t>
            </a:r>
            <a:r>
              <a:rPr lang="nl" sz="1600">
                <a:solidFill>
                  <a:srgbClr val="404040"/>
                </a:solidFill>
                <a:highlight>
                  <a:srgbClr val="FFFFFF"/>
                </a:highlight>
                <a:latin typeface="Lexend"/>
                <a:ea typeface="Lexend"/>
                <a:cs typeface="Lexend"/>
                <a:sym typeface="Lexend"/>
              </a:rPr>
              <a:t> daarvoor zorgt.</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2800"/>
              </a:spcBef>
              <a:spcAft>
                <a:spcPts val="2800"/>
              </a:spcAft>
              <a:buNone/>
            </a:pPr>
            <a:r>
              <a:rPr b="1" lang="nl" sz="1600">
                <a:solidFill>
                  <a:schemeClr val="dk1"/>
                </a:solidFill>
                <a:highlight>
                  <a:srgbClr val="FFFFFF"/>
                </a:highlight>
                <a:latin typeface="Lexend"/>
                <a:ea typeface="Lexend"/>
                <a:cs typeface="Lexend"/>
                <a:sym typeface="Lexend"/>
              </a:rPr>
              <a:t> </a:t>
            </a:r>
            <a:endParaRPr b="1" sz="1600">
              <a:solidFill>
                <a:schemeClr val="dk1"/>
              </a:solidFill>
              <a:highlight>
                <a:srgbClr val="FFFFFF"/>
              </a:highlight>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400">
                <a:highlight>
                  <a:srgbClr val="FFFFFF"/>
                </a:highlight>
                <a:latin typeface="Lexend ExtraBold"/>
                <a:ea typeface="Lexend ExtraBold"/>
                <a:cs typeface="Lexend ExtraBold"/>
                <a:sym typeface="Lexend ExtraBold"/>
              </a:rPr>
              <a:t>Vlakverdeling volgens AIDA</a:t>
            </a:r>
            <a:endParaRPr sz="2400">
              <a:latin typeface="Lexend ExtraBold"/>
              <a:ea typeface="Lexend ExtraBold"/>
              <a:cs typeface="Lexend ExtraBold"/>
              <a:sym typeface="Lexend ExtraBold"/>
            </a:endParaRPr>
          </a:p>
        </p:txBody>
      </p:sp>
      <p:sp>
        <p:nvSpPr>
          <p:cNvPr id="352" name="Google Shape;352;p53"/>
          <p:cNvSpPr txBox="1"/>
          <p:nvPr>
            <p:ph idx="1" type="body"/>
          </p:nvPr>
        </p:nvSpPr>
        <p:spPr>
          <a:xfrm>
            <a:off x="5500275" y="1152475"/>
            <a:ext cx="3332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1600">
                <a:solidFill>
                  <a:schemeClr val="dk1"/>
                </a:solidFill>
                <a:highlight>
                  <a:srgbClr val="FFFFFF"/>
                </a:highlight>
                <a:latin typeface="Lexend"/>
                <a:ea typeface="Lexend"/>
                <a:cs typeface="Lexend"/>
                <a:sym typeface="Lexend"/>
              </a:rPr>
              <a:t>Op de zeer </a:t>
            </a:r>
            <a:r>
              <a:rPr b="1" lang="nl" sz="1600">
                <a:solidFill>
                  <a:schemeClr val="dk1"/>
                </a:solidFill>
                <a:highlight>
                  <a:srgbClr val="FFFFFF"/>
                </a:highlight>
                <a:latin typeface="Lexend"/>
                <a:ea typeface="Lexend"/>
                <a:cs typeface="Lexend"/>
                <a:sym typeface="Lexend"/>
              </a:rPr>
              <a:t>Korte Termijn </a:t>
            </a:r>
            <a:r>
              <a:rPr lang="nl" sz="1600">
                <a:solidFill>
                  <a:schemeClr val="dk1"/>
                </a:solidFill>
                <a:highlight>
                  <a:srgbClr val="FFFFFF"/>
                </a:highlight>
                <a:latin typeface="Lexend"/>
                <a:ea typeface="Lexend"/>
                <a:cs typeface="Lexend"/>
                <a:sym typeface="Lexend"/>
              </a:rPr>
              <a:t>kan iemand de fases van AIDA doorlópen.</a:t>
            </a:r>
            <a:endParaRPr sz="1600">
              <a:solidFill>
                <a:schemeClr val="dk1"/>
              </a:solidFill>
              <a:highlight>
                <a:srgbClr val="FFFFFF"/>
              </a:highlight>
              <a:latin typeface="Lexend"/>
              <a:ea typeface="Lexend"/>
              <a:cs typeface="Lexend"/>
              <a:sym typeface="Lexend"/>
            </a:endParaRPr>
          </a:p>
          <a:p>
            <a:pPr indent="0" lvl="0" marL="0" rtl="0" algn="l">
              <a:spcBef>
                <a:spcPts val="1200"/>
              </a:spcBef>
              <a:spcAft>
                <a:spcPts val="0"/>
              </a:spcAft>
              <a:buNone/>
            </a:pPr>
            <a:r>
              <a:rPr lang="nl" sz="1600">
                <a:solidFill>
                  <a:schemeClr val="dk1"/>
                </a:solidFill>
                <a:highlight>
                  <a:srgbClr val="FFFFFF"/>
                </a:highlight>
                <a:latin typeface="Lexend"/>
                <a:ea typeface="Lexend"/>
                <a:cs typeface="Lexend"/>
                <a:sym typeface="Lexend"/>
              </a:rPr>
              <a:t>Mensen lezen van </a:t>
            </a:r>
            <a:r>
              <a:rPr b="1" lang="nl" sz="1600">
                <a:solidFill>
                  <a:schemeClr val="dk1"/>
                </a:solidFill>
                <a:highlight>
                  <a:srgbClr val="FFFFFF"/>
                </a:highlight>
                <a:latin typeface="Lexend"/>
                <a:ea typeface="Lexend"/>
                <a:cs typeface="Lexend"/>
                <a:sym typeface="Lexend"/>
              </a:rPr>
              <a:t>links naar rechts</a:t>
            </a:r>
            <a:r>
              <a:rPr lang="nl" sz="1600">
                <a:solidFill>
                  <a:schemeClr val="dk1"/>
                </a:solidFill>
                <a:highlight>
                  <a:srgbClr val="FFFFFF"/>
                </a:highlight>
                <a:latin typeface="Lexend"/>
                <a:ea typeface="Lexend"/>
                <a:cs typeface="Lexend"/>
                <a:sym typeface="Lexend"/>
              </a:rPr>
              <a:t> </a:t>
            </a:r>
            <a:endParaRPr sz="1600">
              <a:solidFill>
                <a:schemeClr val="dk1"/>
              </a:solidFill>
              <a:highlight>
                <a:srgbClr val="FFFFFF"/>
              </a:highlight>
              <a:latin typeface="Lexend"/>
              <a:ea typeface="Lexend"/>
              <a:cs typeface="Lexend"/>
              <a:sym typeface="Lexend"/>
            </a:endParaRPr>
          </a:p>
          <a:p>
            <a:pPr indent="0" lvl="0" marL="0" rtl="0" algn="l">
              <a:spcBef>
                <a:spcPts val="1200"/>
              </a:spcBef>
              <a:spcAft>
                <a:spcPts val="0"/>
              </a:spcAft>
              <a:buNone/>
            </a:pPr>
            <a:r>
              <a:rPr lang="nl" sz="1600">
                <a:solidFill>
                  <a:schemeClr val="dk1"/>
                </a:solidFill>
                <a:highlight>
                  <a:srgbClr val="FFFFFF"/>
                </a:highlight>
                <a:latin typeface="Lexend"/>
                <a:ea typeface="Lexend"/>
                <a:cs typeface="Lexend"/>
                <a:sym typeface="Lexend"/>
              </a:rPr>
              <a:t>en van </a:t>
            </a:r>
            <a:r>
              <a:rPr b="1" lang="nl" sz="1600">
                <a:solidFill>
                  <a:schemeClr val="dk1"/>
                </a:solidFill>
                <a:highlight>
                  <a:srgbClr val="FFFFFF"/>
                </a:highlight>
                <a:latin typeface="Lexend"/>
                <a:ea typeface="Lexend"/>
                <a:cs typeface="Lexend"/>
                <a:sym typeface="Lexend"/>
              </a:rPr>
              <a:t>boven naar onder</a:t>
            </a:r>
            <a:r>
              <a:rPr lang="nl" sz="1600">
                <a:solidFill>
                  <a:schemeClr val="dk1"/>
                </a:solidFill>
                <a:highlight>
                  <a:srgbClr val="FFFFFF"/>
                </a:highlight>
                <a:latin typeface="Lexend"/>
                <a:ea typeface="Lexend"/>
                <a:cs typeface="Lexend"/>
                <a:sym typeface="Lexend"/>
              </a:rPr>
              <a:t>.</a:t>
            </a:r>
            <a:endParaRPr sz="1600">
              <a:solidFill>
                <a:schemeClr val="dk1"/>
              </a:solidFill>
              <a:highlight>
                <a:srgbClr val="FFFFFF"/>
              </a:highlight>
              <a:latin typeface="Lexend"/>
              <a:ea typeface="Lexend"/>
              <a:cs typeface="Lexend"/>
              <a:sym typeface="Lexend"/>
            </a:endParaRPr>
          </a:p>
          <a:p>
            <a:pPr indent="0" lvl="0" marL="0" rtl="0" algn="l">
              <a:spcBef>
                <a:spcPts val="1200"/>
              </a:spcBef>
              <a:spcAft>
                <a:spcPts val="1200"/>
              </a:spcAft>
              <a:buNone/>
            </a:pPr>
            <a:r>
              <a:rPr lang="nl" sz="1600">
                <a:solidFill>
                  <a:schemeClr val="dk1"/>
                </a:solidFill>
                <a:highlight>
                  <a:srgbClr val="FFFFFF"/>
                </a:highlight>
                <a:latin typeface="Lexend"/>
                <a:ea typeface="Lexend"/>
                <a:cs typeface="Lexend"/>
                <a:sym typeface="Lexend"/>
              </a:rPr>
              <a:t>Voorbeeld: ‘Almere deze week’: gericht op Actie: doorklikken. </a:t>
            </a:r>
            <a:endParaRPr sz="1600">
              <a:solidFill>
                <a:schemeClr val="dk1"/>
              </a:solidFill>
              <a:highlight>
                <a:srgbClr val="FFFFFF"/>
              </a:highlight>
              <a:latin typeface="Lexend"/>
              <a:ea typeface="Lexend"/>
              <a:cs typeface="Lexend"/>
              <a:sym typeface="Lexend"/>
            </a:endParaRPr>
          </a:p>
        </p:txBody>
      </p:sp>
      <p:pic>
        <p:nvPicPr>
          <p:cNvPr id="353" name="Google Shape;353;p53"/>
          <p:cNvPicPr preferRelativeResize="0"/>
          <p:nvPr/>
        </p:nvPicPr>
        <p:blipFill>
          <a:blip r:embed="rId3">
            <a:alphaModFix/>
          </a:blip>
          <a:stretch>
            <a:fillRect/>
          </a:stretch>
        </p:blipFill>
        <p:spPr>
          <a:xfrm>
            <a:off x="2" y="1152475"/>
            <a:ext cx="5543996" cy="3416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Content in brede zin: </a:t>
            </a:r>
            <a:endParaRPr sz="2000">
              <a:highlight>
                <a:srgbClr val="FFFFFF"/>
              </a:highlight>
              <a:latin typeface="Lexend ExtraBold"/>
              <a:ea typeface="Lexend ExtraBold"/>
              <a:cs typeface="Lexend ExtraBold"/>
              <a:sym typeface="Lexend ExtraBold"/>
            </a:endParaRPr>
          </a:p>
          <a:p>
            <a:pPr indent="0" lvl="0" marL="0" rtl="0" algn="l">
              <a:lnSpc>
                <a:spcPct val="100000"/>
              </a:lnSpc>
              <a:spcBef>
                <a:spcPts val="0"/>
              </a:spcBef>
              <a:spcAft>
                <a:spcPts val="0"/>
              </a:spcAft>
              <a:buNone/>
            </a:pPr>
            <a:r>
              <a:rPr lang="nl" sz="2000">
                <a:highlight>
                  <a:srgbClr val="FFFFFF"/>
                </a:highlight>
                <a:latin typeface="Lexend ExtraBold"/>
                <a:ea typeface="Lexend ExtraBold"/>
                <a:cs typeface="Lexend ExtraBold"/>
                <a:sym typeface="Lexend ExtraBold"/>
              </a:rPr>
              <a:t>alles waarmee zintuigen worden bespeeld</a:t>
            </a:r>
            <a:endParaRPr sz="2000">
              <a:latin typeface="Lexend ExtraBold"/>
              <a:ea typeface="Lexend ExtraBold"/>
              <a:cs typeface="Lexend ExtraBold"/>
              <a:sym typeface="Lexend ExtraBold"/>
            </a:endParaRPr>
          </a:p>
        </p:txBody>
      </p:sp>
      <p:sp>
        <p:nvSpPr>
          <p:cNvPr id="359" name="Google Shape;359;p54"/>
          <p:cNvSpPr txBox="1"/>
          <p:nvPr>
            <p:ph idx="1" type="body"/>
          </p:nvPr>
        </p:nvSpPr>
        <p:spPr>
          <a:xfrm>
            <a:off x="3924525" y="1152475"/>
            <a:ext cx="49077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nl" sz="1600">
                <a:solidFill>
                  <a:schemeClr val="dk1"/>
                </a:solidFill>
                <a:highlight>
                  <a:srgbClr val="FFFFFF"/>
                </a:highlight>
                <a:latin typeface="Lexend"/>
                <a:ea typeface="Lexend"/>
                <a:cs typeface="Lexend"/>
                <a:sym typeface="Lexend"/>
              </a:rPr>
              <a:t>Content:</a:t>
            </a:r>
            <a:endParaRPr b="1" sz="1600">
              <a:solidFill>
                <a:schemeClr val="dk1"/>
              </a:solidFill>
              <a:highlight>
                <a:srgbClr val="FFFFFF"/>
              </a:highlight>
              <a:latin typeface="Lexend"/>
              <a:ea typeface="Lexend"/>
              <a:cs typeface="Lexend"/>
              <a:sym typeface="Lexend"/>
            </a:endParaRPr>
          </a:p>
          <a:p>
            <a:pPr indent="-330200" lvl="0" marL="457200" rtl="0" algn="l">
              <a:spcBef>
                <a:spcPts val="1200"/>
              </a:spcBef>
              <a:spcAft>
                <a:spcPts val="0"/>
              </a:spcAft>
              <a:buClr>
                <a:schemeClr val="dk1"/>
              </a:buClr>
              <a:buSzPts val="1600"/>
              <a:buChar char="●"/>
            </a:pPr>
            <a:r>
              <a:rPr lang="nl" sz="1600">
                <a:solidFill>
                  <a:schemeClr val="dk1"/>
                </a:solidFill>
                <a:highlight>
                  <a:srgbClr val="FFFFFF"/>
                </a:highlight>
                <a:latin typeface="Lexend"/>
                <a:ea typeface="Lexend"/>
                <a:cs typeface="Lexend"/>
                <a:sym typeface="Lexend"/>
              </a:rPr>
              <a:t>Tekst &amp; Beeld </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Video</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Muziek, gesproken tekst en andere geluiden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Geuren</a:t>
            </a:r>
            <a:endParaRPr sz="1600">
              <a:solidFill>
                <a:schemeClr val="dk1"/>
              </a:solidFill>
              <a:highlight>
                <a:srgbClr val="FFFFFF"/>
              </a:highlight>
              <a:latin typeface="Lexend"/>
              <a:ea typeface="Lexend"/>
              <a:cs typeface="Lexend"/>
              <a:sym typeface="Lexend"/>
            </a:endParaRPr>
          </a:p>
          <a:p>
            <a:pPr indent="-330200" lvl="0" marL="457200" rtl="0" algn="l">
              <a:spcBef>
                <a:spcPts val="0"/>
              </a:spcBef>
              <a:spcAft>
                <a:spcPts val="0"/>
              </a:spcAft>
              <a:buClr>
                <a:schemeClr val="dk1"/>
              </a:buClr>
              <a:buSzPts val="1600"/>
              <a:buFont typeface="Lexend"/>
              <a:buChar char="●"/>
            </a:pPr>
            <a:r>
              <a:rPr lang="nl" sz="1600">
                <a:solidFill>
                  <a:schemeClr val="dk1"/>
                </a:solidFill>
                <a:highlight>
                  <a:srgbClr val="FFFFFF"/>
                </a:highlight>
                <a:latin typeface="Lexend"/>
                <a:ea typeface="Lexend"/>
                <a:cs typeface="Lexend"/>
                <a:sym typeface="Lexend"/>
              </a:rPr>
              <a:t>Gewicht</a:t>
            </a:r>
            <a:endParaRPr sz="1600">
              <a:solidFill>
                <a:schemeClr val="dk1"/>
              </a:solidFill>
              <a:highlight>
                <a:srgbClr val="FFFFFF"/>
              </a:highlight>
              <a:latin typeface="Lexend"/>
              <a:ea typeface="Lexend"/>
              <a:cs typeface="Lexend"/>
              <a:sym typeface="Lexend"/>
            </a:endParaRPr>
          </a:p>
          <a:p>
            <a:pPr indent="0" lvl="0" marL="0" rtl="0" algn="l">
              <a:spcBef>
                <a:spcPts val="1200"/>
              </a:spcBef>
              <a:spcAft>
                <a:spcPts val="1200"/>
              </a:spcAft>
              <a:buNone/>
            </a:pPr>
            <a:r>
              <a:rPr lang="nl" sz="1600">
                <a:solidFill>
                  <a:schemeClr val="dk1"/>
                </a:solidFill>
                <a:highlight>
                  <a:srgbClr val="FFFFFF"/>
                </a:highlight>
                <a:latin typeface="Lexend"/>
                <a:ea typeface="Lexend"/>
                <a:cs typeface="Lexend"/>
                <a:sym typeface="Lexend"/>
              </a:rPr>
              <a:t>Hoe meer zintuigen worden bespeeld, hoe groter de beleving en hoe meer </a:t>
            </a:r>
            <a:r>
              <a:rPr b="1" lang="nl" sz="1600">
                <a:solidFill>
                  <a:schemeClr val="dk1"/>
                </a:solidFill>
                <a:highlight>
                  <a:srgbClr val="FFFFFF"/>
                </a:highlight>
                <a:latin typeface="Lexend"/>
                <a:ea typeface="Lexend"/>
                <a:cs typeface="Lexend"/>
                <a:sym typeface="Lexend"/>
              </a:rPr>
              <a:t>Aandacht en Tijd</a:t>
            </a:r>
            <a:r>
              <a:rPr lang="nl" sz="1600">
                <a:solidFill>
                  <a:schemeClr val="dk1"/>
                </a:solidFill>
                <a:highlight>
                  <a:srgbClr val="FFFFFF"/>
                </a:highlight>
                <a:latin typeface="Lexend"/>
                <a:ea typeface="Lexend"/>
                <a:cs typeface="Lexend"/>
                <a:sym typeface="Lexend"/>
              </a:rPr>
              <a:t> mensen besteden aan de Boodschap, dus hoe groter de kans op Effect.</a:t>
            </a:r>
            <a:endParaRPr sz="1600">
              <a:solidFill>
                <a:schemeClr val="dk1"/>
              </a:solidFill>
              <a:highlight>
                <a:srgbClr val="FFFFFF"/>
              </a:highlight>
              <a:latin typeface="Lexend"/>
              <a:ea typeface="Lexend"/>
              <a:cs typeface="Lexend"/>
              <a:sym typeface="Lexend"/>
            </a:endParaRPr>
          </a:p>
        </p:txBody>
      </p:sp>
      <p:pic>
        <p:nvPicPr>
          <p:cNvPr id="360" name="Google Shape;360;p54"/>
          <p:cNvPicPr preferRelativeResize="0"/>
          <p:nvPr/>
        </p:nvPicPr>
        <p:blipFill>
          <a:blip r:embed="rId3">
            <a:alphaModFix/>
          </a:blip>
          <a:stretch>
            <a:fillRect/>
          </a:stretch>
        </p:blipFill>
        <p:spPr>
          <a:xfrm>
            <a:off x="508125" y="1218975"/>
            <a:ext cx="3416399" cy="34163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Content Pretesten</a:t>
            </a:r>
            <a:endParaRPr sz="2000">
              <a:latin typeface="Lexend ExtraBold"/>
              <a:ea typeface="Lexend ExtraBold"/>
              <a:cs typeface="Lexend ExtraBold"/>
              <a:sym typeface="Lexend ExtraBold"/>
            </a:endParaRPr>
          </a:p>
        </p:txBody>
      </p:sp>
      <p:sp>
        <p:nvSpPr>
          <p:cNvPr id="366" name="Google Shape;366;p5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lang="nl" sz="1600">
                <a:solidFill>
                  <a:srgbClr val="404040"/>
                </a:solidFill>
                <a:highlight>
                  <a:srgbClr val="FFFFFF"/>
                </a:highlight>
                <a:latin typeface="Lexend"/>
                <a:ea typeface="Lexend"/>
                <a:cs typeface="Lexend"/>
                <a:sym typeface="Lexend"/>
              </a:rPr>
              <a:t>Met pretesten hoger scoren bij de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beoordeling van je NIMA A2 examen</a:t>
            </a:r>
            <a:r>
              <a:rPr i="1" lang="nl" sz="1600">
                <a:solidFill>
                  <a:srgbClr val="404040"/>
                </a:solidFill>
                <a:highlight>
                  <a:srgbClr val="FFFFFF"/>
                </a:highlight>
                <a:latin typeface="Lexend"/>
                <a:ea typeface="Lexend"/>
                <a:cs typeface="Lexend"/>
                <a:sym typeface="Lexend"/>
              </a:rPr>
              <a:t>:</a:t>
            </a:r>
            <a:endParaRPr i="1" sz="1600">
              <a:solidFill>
                <a:srgbClr val="404040"/>
              </a:solidFill>
              <a:highlight>
                <a:srgbClr val="FFFFFF"/>
              </a:highlight>
              <a:latin typeface="Lexend"/>
              <a:ea typeface="Lexend"/>
              <a:cs typeface="Lexend"/>
              <a:sym typeface="Lexend"/>
            </a:endParaRPr>
          </a:p>
          <a:p>
            <a:pPr indent="-330200" lvl="0" marL="457200" rtl="0" algn="l">
              <a:spcBef>
                <a:spcPts val="2100"/>
              </a:spcBef>
              <a:spcAft>
                <a:spcPts val="0"/>
              </a:spcAft>
              <a:buClr>
                <a:srgbClr val="404040"/>
              </a:buClr>
              <a:buSzPts val="1600"/>
              <a:buFont typeface="Lexend"/>
              <a:buChar char="●"/>
            </a:pPr>
            <a:r>
              <a:rPr i="1" lang="nl" sz="1600">
                <a:solidFill>
                  <a:srgbClr val="404040"/>
                </a:solidFill>
                <a:highlight>
                  <a:srgbClr val="FFFFFF"/>
                </a:highlight>
                <a:latin typeface="Lexend"/>
                <a:ea typeface="Lexend"/>
                <a:cs typeface="Lexend"/>
                <a:sym typeface="Lexend"/>
              </a:rPr>
              <a:t>Competentie 1 Onderzoekend Vermogen</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i="1" lang="nl" sz="1600">
                <a:solidFill>
                  <a:srgbClr val="404040"/>
                </a:solidFill>
                <a:highlight>
                  <a:srgbClr val="FFFFFF"/>
                </a:highlight>
                <a:latin typeface="Lexend"/>
                <a:ea typeface="Lexend"/>
                <a:cs typeface="Lexend"/>
                <a:sym typeface="Lexend"/>
              </a:rPr>
              <a:t>Competentie 5 Accountability</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330200" lvl="0" marL="457200" rtl="0" algn="l">
              <a:spcBef>
                <a:spcPts val="0"/>
              </a:spcBef>
              <a:spcAft>
                <a:spcPts val="0"/>
              </a:spcAft>
              <a:buClr>
                <a:srgbClr val="404040"/>
              </a:buClr>
              <a:buSzPts val="1600"/>
              <a:buFont typeface="Lexend"/>
              <a:buChar char="●"/>
            </a:pPr>
            <a:r>
              <a:rPr i="1" lang="nl" sz="1600">
                <a:solidFill>
                  <a:srgbClr val="404040"/>
                </a:solidFill>
                <a:highlight>
                  <a:srgbClr val="FFFFFF"/>
                </a:highlight>
                <a:latin typeface="Lexend"/>
                <a:ea typeface="Lexend"/>
                <a:cs typeface="Lexend"/>
                <a:sym typeface="Lexend"/>
              </a:rPr>
              <a:t>Competentie 6 Doelgroepgericht</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0" lvl="0" marL="0" rtl="0" algn="l">
              <a:spcBef>
                <a:spcPts val="2100"/>
              </a:spcBef>
              <a:spcAft>
                <a:spcPts val="2100"/>
              </a:spcAft>
              <a:buNone/>
            </a:pPr>
            <a:r>
              <a:rPr lang="nl" sz="1600">
                <a:solidFill>
                  <a:srgbClr val="404040"/>
                </a:solidFill>
                <a:highlight>
                  <a:srgbClr val="FFFFFF"/>
                </a:highlight>
                <a:latin typeface="Lexend"/>
                <a:ea typeface="Lexend"/>
                <a:cs typeface="Lexend"/>
                <a:sym typeface="Lexend"/>
              </a:rPr>
              <a:t>Beargumenteer hoe je de resultaten van de pretest hebt gebruikt om </a:t>
            </a:r>
            <a:r>
              <a:rPr b="1" lang="nl" sz="1600">
                <a:solidFill>
                  <a:srgbClr val="404040"/>
                </a:solidFill>
                <a:highlight>
                  <a:srgbClr val="FFFFFF"/>
                </a:highlight>
                <a:latin typeface="Lexend"/>
                <a:ea typeface="Lexend"/>
                <a:cs typeface="Lexend"/>
                <a:sym typeface="Lexend"/>
              </a:rPr>
              <a:t>Doelstellingen</a:t>
            </a:r>
            <a:r>
              <a:rPr lang="nl" sz="1600">
                <a:solidFill>
                  <a:srgbClr val="404040"/>
                </a:solidFill>
                <a:highlight>
                  <a:srgbClr val="FFFFFF"/>
                </a:highlight>
                <a:latin typeface="Lexend"/>
                <a:ea typeface="Lexend"/>
                <a:cs typeface="Lexend"/>
                <a:sym typeface="Lexend"/>
              </a:rPr>
              <a:t> en </a:t>
            </a:r>
            <a:r>
              <a:rPr b="1" lang="nl" sz="1600">
                <a:solidFill>
                  <a:srgbClr val="404040"/>
                </a:solidFill>
                <a:highlight>
                  <a:srgbClr val="FFFFFF"/>
                </a:highlight>
                <a:latin typeface="Lexend"/>
                <a:ea typeface="Lexend"/>
                <a:cs typeface="Lexend"/>
                <a:sym typeface="Lexend"/>
              </a:rPr>
              <a:t>Doelgroepen</a:t>
            </a:r>
            <a:r>
              <a:rPr lang="nl" sz="1600">
                <a:solidFill>
                  <a:srgbClr val="404040"/>
                </a:solidFill>
                <a:highlight>
                  <a:srgbClr val="FFFFFF"/>
                </a:highlight>
                <a:latin typeface="Lexend"/>
                <a:ea typeface="Lexend"/>
                <a:cs typeface="Lexend"/>
                <a:sym typeface="Lexend"/>
              </a:rPr>
              <a:t> te kiezen.</a:t>
            </a:r>
            <a:endParaRPr sz="1600">
              <a:latin typeface="Lexend"/>
              <a:ea typeface="Lexend"/>
              <a:cs typeface="Lexend"/>
              <a:sym typeface="Lexend"/>
            </a:endParaRPr>
          </a:p>
        </p:txBody>
      </p:sp>
      <p:sp>
        <p:nvSpPr>
          <p:cNvPr id="367" name="Google Shape;367;p5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lang="nl" sz="1600">
                <a:solidFill>
                  <a:schemeClr val="dk1"/>
                </a:solidFill>
                <a:highlight>
                  <a:srgbClr val="FFFFFF"/>
                </a:highlight>
                <a:latin typeface="Lexend"/>
                <a:ea typeface="Lexend"/>
                <a:cs typeface="Lexend"/>
                <a:sym typeface="Lexend"/>
              </a:rPr>
              <a:t>Als je Tekst en Beeld hebt gemaakt kun je deze op de volgende manieren pretesten:</a:t>
            </a:r>
            <a:endParaRPr sz="1600">
              <a:solidFill>
                <a:schemeClr val="dk1"/>
              </a:solidFill>
              <a:highlight>
                <a:srgbClr val="FFFFFF"/>
              </a:highlight>
              <a:latin typeface="Lexend"/>
              <a:ea typeface="Lexend"/>
              <a:cs typeface="Lexend"/>
              <a:sym typeface="Lexend"/>
            </a:endParaRPr>
          </a:p>
          <a:p>
            <a:pPr indent="-281600" lvl="0" marL="269999" rtl="0" algn="l">
              <a:lnSpc>
                <a:spcPct val="100000"/>
              </a:lnSpc>
              <a:spcBef>
                <a:spcPts val="700"/>
              </a:spcBef>
              <a:spcAft>
                <a:spcPts val="0"/>
              </a:spcAft>
              <a:buClr>
                <a:schemeClr val="dk1"/>
              </a:buClr>
              <a:buSzPts val="1600"/>
              <a:buFont typeface="Lexend"/>
              <a:buAutoNum type="arabicPeriod"/>
            </a:pPr>
            <a:r>
              <a:rPr b="1" lang="nl" sz="1600">
                <a:solidFill>
                  <a:schemeClr val="dk1"/>
                </a:solidFill>
                <a:highlight>
                  <a:srgbClr val="FFFFFF"/>
                </a:highlight>
                <a:latin typeface="Lexend"/>
                <a:ea typeface="Lexend"/>
                <a:cs typeface="Lexend"/>
                <a:sym typeface="Lexend"/>
              </a:rPr>
              <a:t>Tekst</a:t>
            </a:r>
            <a:r>
              <a:rPr lang="nl" sz="1600">
                <a:solidFill>
                  <a:schemeClr val="dk1"/>
                </a:solidFill>
                <a:highlight>
                  <a:srgbClr val="FFFFFF"/>
                </a:highlight>
                <a:latin typeface="Lexend"/>
                <a:ea typeface="Lexend"/>
                <a:cs typeface="Lexend"/>
                <a:sym typeface="Lexend"/>
              </a:rPr>
              <a:t> afzonderlijk pretesten. </a:t>
            </a:r>
            <a:endParaRPr sz="1600">
              <a:solidFill>
                <a:schemeClr val="dk1"/>
              </a:solidFill>
              <a:highlight>
                <a:srgbClr val="FFFFFF"/>
              </a:highlight>
              <a:latin typeface="Lexend"/>
              <a:ea typeface="Lexend"/>
              <a:cs typeface="Lexend"/>
              <a:sym typeface="Lexend"/>
            </a:endParaRPr>
          </a:p>
          <a:p>
            <a:pPr indent="-330200" lvl="1" marL="269999" rtl="0" algn="l">
              <a:lnSpc>
                <a:spcPct val="100000"/>
              </a:lnSpc>
              <a:spcBef>
                <a:spcPts val="0"/>
              </a:spcBef>
              <a:spcAft>
                <a:spcPts val="0"/>
              </a:spcAft>
              <a:buClr>
                <a:schemeClr val="dk1"/>
              </a:buClr>
              <a:buSzPts val="1600"/>
              <a:buFont typeface="Lexend"/>
              <a:buAutoNum type="alphaLcPeriod"/>
            </a:pPr>
            <a:r>
              <a:rPr lang="nl" sz="1600">
                <a:solidFill>
                  <a:schemeClr val="dk1"/>
                </a:solidFill>
                <a:highlight>
                  <a:srgbClr val="FFFFFF"/>
                </a:highlight>
                <a:latin typeface="Lexend"/>
                <a:ea typeface="Lexend"/>
                <a:cs typeface="Lexend"/>
                <a:sym typeface="Lexend"/>
              </a:rPr>
              <a:t>Bijvoorbeeld: beste slogan kiezen.</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Font typeface="Lexend"/>
              <a:buAutoNum type="arabicPeriod"/>
            </a:pPr>
            <a:r>
              <a:rPr b="1" lang="nl" sz="1600">
                <a:solidFill>
                  <a:schemeClr val="dk1"/>
                </a:solidFill>
                <a:highlight>
                  <a:srgbClr val="FFFFFF"/>
                </a:highlight>
                <a:latin typeface="Lexend"/>
                <a:ea typeface="Lexend"/>
                <a:cs typeface="Lexend"/>
                <a:sym typeface="Lexend"/>
              </a:rPr>
              <a:t>Beeld</a:t>
            </a:r>
            <a:r>
              <a:rPr lang="nl" sz="1600">
                <a:solidFill>
                  <a:schemeClr val="dk1"/>
                </a:solidFill>
                <a:highlight>
                  <a:srgbClr val="FFFFFF"/>
                </a:highlight>
                <a:latin typeface="Lexend"/>
                <a:ea typeface="Lexend"/>
                <a:cs typeface="Lexend"/>
                <a:sym typeface="Lexend"/>
              </a:rPr>
              <a:t> afzonderlijk pretesten. </a:t>
            </a:r>
            <a:endParaRPr sz="1600">
              <a:solidFill>
                <a:schemeClr val="dk1"/>
              </a:solidFill>
              <a:highlight>
                <a:srgbClr val="FFFFFF"/>
              </a:highlight>
              <a:latin typeface="Lexend"/>
              <a:ea typeface="Lexend"/>
              <a:cs typeface="Lexend"/>
              <a:sym typeface="Lexend"/>
            </a:endParaRPr>
          </a:p>
          <a:p>
            <a:pPr indent="-330200" lvl="1" marL="269999" rtl="0" algn="l">
              <a:lnSpc>
                <a:spcPct val="100000"/>
              </a:lnSpc>
              <a:spcBef>
                <a:spcPts val="0"/>
              </a:spcBef>
              <a:spcAft>
                <a:spcPts val="0"/>
              </a:spcAft>
              <a:buClr>
                <a:schemeClr val="dk1"/>
              </a:buClr>
              <a:buSzPts val="1600"/>
              <a:buFont typeface="Lexend"/>
              <a:buAutoNum type="alphaLcPeriod"/>
            </a:pPr>
            <a:r>
              <a:rPr lang="nl" sz="1600">
                <a:solidFill>
                  <a:schemeClr val="dk1"/>
                </a:solidFill>
                <a:highlight>
                  <a:srgbClr val="FFFFFF"/>
                </a:highlight>
                <a:latin typeface="Lexend"/>
                <a:ea typeface="Lexend"/>
                <a:cs typeface="Lexend"/>
                <a:sym typeface="Lexend"/>
              </a:rPr>
              <a:t>Bijvoorbeeld: beste beeld kiezen.</a:t>
            </a:r>
            <a:endParaRPr sz="1600">
              <a:solidFill>
                <a:schemeClr val="dk1"/>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Clr>
                <a:schemeClr val="dk1"/>
              </a:buClr>
              <a:buSzPts val="1600"/>
              <a:buFont typeface="Lexend"/>
              <a:buAutoNum type="arabicPeriod"/>
            </a:pPr>
            <a:r>
              <a:rPr b="1" lang="nl" sz="1600">
                <a:solidFill>
                  <a:schemeClr val="dk1"/>
                </a:solidFill>
                <a:highlight>
                  <a:srgbClr val="FFFFFF"/>
                </a:highlight>
                <a:latin typeface="Lexend"/>
                <a:ea typeface="Lexend"/>
                <a:cs typeface="Lexend"/>
                <a:sym typeface="Lexend"/>
              </a:rPr>
              <a:t>Tekst en Beeld</a:t>
            </a:r>
            <a:r>
              <a:rPr lang="nl" sz="1600">
                <a:solidFill>
                  <a:schemeClr val="dk1"/>
                </a:solidFill>
                <a:highlight>
                  <a:srgbClr val="FFFFFF"/>
                </a:highlight>
                <a:latin typeface="Lexend"/>
                <a:ea typeface="Lexend"/>
                <a:cs typeface="Lexend"/>
                <a:sym typeface="Lexend"/>
              </a:rPr>
              <a:t> tegelijk testen. </a:t>
            </a:r>
            <a:endParaRPr sz="1600">
              <a:solidFill>
                <a:schemeClr val="dk1"/>
              </a:solidFill>
              <a:highlight>
                <a:srgbClr val="FFFFFF"/>
              </a:highlight>
              <a:latin typeface="Lexend"/>
              <a:ea typeface="Lexend"/>
              <a:cs typeface="Lexend"/>
              <a:sym typeface="Lexend"/>
            </a:endParaRPr>
          </a:p>
          <a:p>
            <a:pPr indent="-330200" lvl="1" marL="269999" rtl="0" algn="l">
              <a:lnSpc>
                <a:spcPct val="100000"/>
              </a:lnSpc>
              <a:spcBef>
                <a:spcPts val="0"/>
              </a:spcBef>
              <a:spcAft>
                <a:spcPts val="0"/>
              </a:spcAft>
              <a:buClr>
                <a:schemeClr val="dk1"/>
              </a:buClr>
              <a:buSzPts val="1600"/>
              <a:buFont typeface="Lexend"/>
              <a:buAutoNum type="alphaLcPeriod"/>
            </a:pPr>
            <a:r>
              <a:rPr lang="nl" sz="1600">
                <a:solidFill>
                  <a:schemeClr val="dk1"/>
                </a:solidFill>
                <a:highlight>
                  <a:srgbClr val="FFFFFF"/>
                </a:highlight>
                <a:latin typeface="Lexend"/>
                <a:ea typeface="Lexend"/>
                <a:cs typeface="Lexend"/>
                <a:sym typeface="Lexend"/>
              </a:rPr>
              <a:t>Bijvoorbeeld in een Communicatiemiddel dat je schetsmatig/ conceptueel hebt gemaakt.</a:t>
            </a:r>
            <a:endParaRPr sz="1600">
              <a:solidFill>
                <a:schemeClr val="dk1"/>
              </a:solidFill>
              <a:latin typeface="Lexend"/>
              <a:ea typeface="Lexend"/>
              <a:cs typeface="Lexend"/>
              <a:sym typeface="Lexe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600"/>
              </a:spcBef>
              <a:spcAft>
                <a:spcPts val="300"/>
              </a:spcAft>
              <a:buNone/>
            </a:pPr>
            <a:r>
              <a:rPr lang="nl" sz="2000">
                <a:highlight>
                  <a:srgbClr val="FFFFFF"/>
                </a:highlight>
                <a:latin typeface="Lexend ExtraBold"/>
                <a:ea typeface="Lexend ExtraBold"/>
                <a:cs typeface="Lexend ExtraBold"/>
                <a:sym typeface="Lexend ExtraBold"/>
              </a:rPr>
              <a:t>Content Pretesten</a:t>
            </a:r>
            <a:endParaRPr sz="2000">
              <a:latin typeface="Lexend ExtraBold"/>
              <a:ea typeface="Lexend ExtraBold"/>
              <a:cs typeface="Lexend ExtraBold"/>
              <a:sym typeface="Lexend ExtraBold"/>
            </a:endParaRPr>
          </a:p>
        </p:txBody>
      </p:sp>
      <p:sp>
        <p:nvSpPr>
          <p:cNvPr id="373" name="Google Shape;373;p5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Clr>
                <a:schemeClr val="dk1"/>
              </a:buClr>
              <a:buSzPts val="1100"/>
              <a:buFont typeface="Arial"/>
              <a:buNone/>
            </a:pPr>
            <a:r>
              <a:rPr b="1" lang="nl" sz="1600">
                <a:solidFill>
                  <a:srgbClr val="404040"/>
                </a:solidFill>
                <a:highlight>
                  <a:srgbClr val="FFFFFF"/>
                </a:highlight>
                <a:latin typeface="Lexend"/>
                <a:ea typeface="Lexend"/>
                <a:cs typeface="Lexend"/>
                <a:sym typeface="Lexend"/>
              </a:rPr>
              <a:t>Hoe pretesten?</a:t>
            </a:r>
            <a:endParaRPr b="1"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7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Confronteer een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steekproef van minstens 7 mensen uit de Doelgroep</a:t>
            </a:r>
            <a:r>
              <a:rPr lang="nl" sz="1600">
                <a:solidFill>
                  <a:srgbClr val="404040"/>
                </a:solidFill>
                <a:highlight>
                  <a:srgbClr val="FFFFFF"/>
                </a:highlight>
                <a:latin typeface="Lexend"/>
                <a:ea typeface="Lexend"/>
                <a:cs typeface="Lexend"/>
                <a:sym typeface="Lexend"/>
              </a:rPr>
              <a:t> met je ideeën/ Communicatiemiddelen.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Begin met vragen zo open mogelijk te stellen. Zoals: “Wat is je eerste reactie?” Iets concreter is al: “Wat vind je ervan?”.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Breng een rangorde aan in de ideeën: welke vindt men het beste, welke vindt men het slechtste? Bijvoorbeeld:</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Vraag welke men het beste/ slechtste vindt.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Laat de ideeën op volgorde leggen van goed naar slecht.</a:t>
            </a:r>
            <a:endParaRPr sz="1600">
              <a:solidFill>
                <a:srgbClr val="404040"/>
              </a:solidFill>
              <a:highlight>
                <a:srgbClr val="FFFFFF"/>
              </a:highlight>
              <a:latin typeface="Lexend"/>
              <a:ea typeface="Lexend"/>
              <a:cs typeface="Lexend"/>
              <a:sym typeface="Lexend"/>
            </a:endParaRPr>
          </a:p>
          <a:p>
            <a:pPr indent="-330200" lvl="1" marL="11938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Laat rapportcijfer geven aan de ideeën.</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Maak eventueel geluids- of video-opnames. (Vraag wel altijd toestemming!)</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Bepaal welke van de ideeën het beste/ slechtste heeft gescoord.</a:t>
            </a:r>
            <a:endParaRPr sz="1600">
              <a:latin typeface="Lexend"/>
              <a:ea typeface="Lexend"/>
              <a:cs typeface="Lexend"/>
              <a:sym typeface="Lexe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l" sz="2000">
                <a:latin typeface="Lexend ExtraBold"/>
                <a:ea typeface="Lexend ExtraBold"/>
                <a:cs typeface="Lexend ExtraBold"/>
                <a:sym typeface="Lexend ExtraBold"/>
              </a:rPr>
              <a:t>In je scriptie</a:t>
            </a:r>
            <a:endParaRPr/>
          </a:p>
        </p:txBody>
      </p:sp>
      <p:sp>
        <p:nvSpPr>
          <p:cNvPr id="379" name="Google Shape;379;p57"/>
          <p:cNvSpPr txBox="1"/>
          <p:nvPr>
            <p:ph idx="1" type="body"/>
          </p:nvPr>
        </p:nvSpPr>
        <p:spPr>
          <a:xfrm>
            <a:off x="311700" y="1152475"/>
            <a:ext cx="3543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400"/>
              </a:spcBef>
              <a:spcAft>
                <a:spcPts val="0"/>
              </a:spcAft>
              <a:buNone/>
            </a:pPr>
            <a:r>
              <a:rPr lang="nl" sz="1600">
                <a:solidFill>
                  <a:srgbClr val="404040"/>
                </a:solidFill>
                <a:highlight>
                  <a:srgbClr val="FFFFFF"/>
                </a:highlight>
                <a:latin typeface="Lexend"/>
                <a:ea typeface="Lexend"/>
                <a:cs typeface="Lexend"/>
                <a:sym typeface="Lexend"/>
              </a:rPr>
              <a:t>Zet in je scriptie: </a:t>
            </a:r>
            <a:endParaRPr sz="1600">
              <a:solidFill>
                <a:srgbClr val="404040"/>
              </a:solidFill>
              <a:highlight>
                <a:srgbClr val="FFFFFF"/>
              </a:highlight>
              <a:latin typeface="Lexend"/>
              <a:ea typeface="Lexend"/>
              <a:cs typeface="Lexend"/>
              <a:sym typeface="Lexend"/>
            </a:endParaRPr>
          </a:p>
          <a:p>
            <a:pPr indent="-330200" lvl="0" marL="269999" rtl="0" algn="l">
              <a:lnSpc>
                <a:spcPct val="100000"/>
              </a:lnSpc>
              <a:spcBef>
                <a:spcPts val="2100"/>
              </a:spcBef>
              <a:spcAft>
                <a:spcPts val="0"/>
              </a:spcAft>
              <a:buSzPts val="1600"/>
              <a:buFont typeface="Lexend"/>
              <a:buChar char="●"/>
            </a:pPr>
            <a:r>
              <a:rPr b="1" lang="nl" sz="1600">
                <a:solidFill>
                  <a:srgbClr val="404040"/>
                </a:solidFill>
                <a:highlight>
                  <a:srgbClr val="FFFFFF"/>
                </a:highlight>
                <a:latin typeface="Lexend"/>
                <a:ea typeface="Lexend"/>
                <a:cs typeface="Lexend"/>
                <a:sym typeface="Lexend"/>
              </a:rPr>
              <a:t>Verbeteracties/ Oplossingen voor het Probleem.</a:t>
            </a:r>
            <a:r>
              <a:rPr lang="nl" sz="1600">
                <a:solidFill>
                  <a:srgbClr val="404040"/>
                </a:solidFill>
                <a:highlight>
                  <a:srgbClr val="FFFFFF"/>
                </a:highlight>
                <a:latin typeface="Lexend"/>
                <a:ea typeface="Lexend"/>
                <a:cs typeface="Lexend"/>
                <a:sym typeface="Lexend"/>
              </a:rPr>
              <a:t> </a:t>
            </a:r>
            <a:endParaRPr sz="1600">
              <a:solidFill>
                <a:srgbClr val="404040"/>
              </a:solidFill>
              <a:highlight>
                <a:srgbClr val="FFFFFF"/>
              </a:highlight>
              <a:latin typeface="Lexend"/>
              <a:ea typeface="Lexend"/>
              <a:cs typeface="Lexend"/>
              <a:sym typeface="Lexend"/>
            </a:endParaRPr>
          </a:p>
          <a:p>
            <a:pPr indent="-330200" lvl="0" marL="269999" rtl="0" algn="l">
              <a:lnSpc>
                <a:spcPct val="100000"/>
              </a:lnSpc>
              <a:spcBef>
                <a:spcPts val="0"/>
              </a:spcBef>
              <a:spcAft>
                <a:spcPts val="0"/>
              </a:spcAft>
              <a:buSzPts val="1600"/>
              <a:buFont typeface="Lexend"/>
              <a:buChar char="●"/>
            </a:pPr>
            <a:r>
              <a:rPr lang="nl" sz="1600">
                <a:solidFill>
                  <a:srgbClr val="404040"/>
                </a:solidFill>
                <a:highlight>
                  <a:srgbClr val="FFFFFF"/>
                </a:highlight>
                <a:latin typeface="Lexend"/>
                <a:ea typeface="Lexend"/>
                <a:cs typeface="Lexend"/>
                <a:sym typeface="Lexend"/>
              </a:rPr>
              <a:t>Onderbouwing hoe je hieraan bent gekomen:</a:t>
            </a:r>
            <a:endParaRPr sz="1600">
              <a:solidFill>
                <a:srgbClr val="404040"/>
              </a:solidFill>
              <a:highlight>
                <a:srgbClr val="FFFFFF"/>
              </a:highlight>
              <a:latin typeface="Lexend"/>
              <a:ea typeface="Lexend"/>
              <a:cs typeface="Lexend"/>
              <a:sym typeface="Lexend"/>
            </a:endParaRPr>
          </a:p>
          <a:p>
            <a:pPr indent="-330200" lvl="1" marL="630000" rtl="0" algn="l">
              <a:lnSpc>
                <a:spcPct val="100000"/>
              </a:lnSpc>
              <a:spcBef>
                <a:spcPts val="0"/>
              </a:spcBef>
              <a:spcAft>
                <a:spcPts val="0"/>
              </a:spcAft>
              <a:buSzPts val="1600"/>
              <a:buFont typeface="Lexend"/>
              <a:buChar char="○"/>
            </a:pPr>
            <a:r>
              <a:rPr lang="nl" sz="1600">
                <a:solidFill>
                  <a:srgbClr val="404040"/>
                </a:solidFill>
                <a:highlight>
                  <a:srgbClr val="FFFFFF"/>
                </a:highlight>
                <a:latin typeface="Lexend"/>
                <a:ea typeface="Lexend"/>
                <a:cs typeface="Lexend"/>
                <a:sym typeface="Lexend"/>
              </a:rPr>
              <a:t>Verwijs naar bijlagen met daarin hoe je Boodschap, de Afzenders en de Middelenmix hebt bepaald en herhaal de belangrijkste punten hieruit in je scriptie. </a:t>
            </a:r>
            <a:endParaRPr sz="1600">
              <a:latin typeface="Lexend"/>
              <a:ea typeface="Lexend"/>
              <a:cs typeface="Lexend"/>
              <a:sym typeface="Lexend"/>
            </a:endParaRPr>
          </a:p>
        </p:txBody>
      </p:sp>
      <p:sp>
        <p:nvSpPr>
          <p:cNvPr id="380" name="Google Shape;380;p57"/>
          <p:cNvSpPr txBox="1"/>
          <p:nvPr>
            <p:ph idx="2" type="body"/>
          </p:nvPr>
        </p:nvSpPr>
        <p:spPr>
          <a:xfrm>
            <a:off x="3953178" y="1152475"/>
            <a:ext cx="5108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1600">
                <a:solidFill>
                  <a:srgbClr val="404040"/>
                </a:solidFill>
                <a:highlight>
                  <a:srgbClr val="FFFFFF"/>
                </a:highlight>
                <a:latin typeface="Lexend"/>
                <a:ea typeface="Lexend"/>
                <a:cs typeface="Lexend"/>
                <a:sym typeface="Lexend"/>
              </a:rPr>
              <a:t>S</a:t>
            </a:r>
            <a:r>
              <a:rPr lang="nl" sz="1600">
                <a:solidFill>
                  <a:srgbClr val="404040"/>
                </a:solidFill>
                <a:highlight>
                  <a:srgbClr val="FFFFFF"/>
                </a:highlight>
                <a:latin typeface="Lexend"/>
                <a:ea typeface="Lexend"/>
                <a:cs typeface="Lexend"/>
                <a:sym typeface="Lexend"/>
              </a:rPr>
              <a:t>criptie max. </a:t>
            </a:r>
            <a:r>
              <a:rPr lang="nl" sz="1600" u="sng">
                <a:solidFill>
                  <a:srgbClr val="DB0A2D"/>
                </a:solidFill>
                <a:highlight>
                  <a:srgbClr val="FFFFFF"/>
                </a:highlight>
                <a:latin typeface="Lexend"/>
                <a:ea typeface="Lexend"/>
                <a:cs typeface="Lexend"/>
                <a:sym typeface="Lexend"/>
                <a:hlinkClick r:id="rId3">
                  <a:extLst>
                    <a:ext uri="{A12FA001-AC4F-418D-AE19-62706E023703}">
                      <ahyp:hlinkClr val="tx"/>
                    </a:ext>
                  </a:extLst>
                </a:hlinkClick>
              </a:rPr>
              <a:t>10-15 pagina’s</a:t>
            </a:r>
            <a:r>
              <a:rPr lang="nl" sz="1600">
                <a:solidFill>
                  <a:srgbClr val="404040"/>
                </a:solidFill>
                <a:highlight>
                  <a:srgbClr val="FFFFFF"/>
                </a:highlight>
                <a:latin typeface="Lexend"/>
                <a:ea typeface="Lexend"/>
                <a:cs typeface="Lexend"/>
                <a:sym typeface="Lexend"/>
              </a:rPr>
              <a:t>.</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rPr b="1" lang="nl" sz="1600">
                <a:solidFill>
                  <a:srgbClr val="404040"/>
                </a:solidFill>
                <a:highlight>
                  <a:srgbClr val="FFFFFF"/>
                </a:highlight>
                <a:latin typeface="Lexend"/>
                <a:ea typeface="Lexend"/>
                <a:cs typeface="Lexend"/>
                <a:sym typeface="Lexend"/>
              </a:rPr>
              <a:t>Laat concrete voorstellen voor Content zien,</a:t>
            </a:r>
            <a:r>
              <a:rPr lang="nl" sz="1600">
                <a:solidFill>
                  <a:srgbClr val="404040"/>
                </a:solidFill>
                <a:highlight>
                  <a:srgbClr val="FFFFFF"/>
                </a:highlight>
                <a:latin typeface="Lexend"/>
                <a:ea typeface="Lexend"/>
                <a:cs typeface="Lexend"/>
                <a:sym typeface="Lexend"/>
              </a:rPr>
              <a:t> zo scoor je op </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SzPts val="1600"/>
              <a:buFont typeface="Lexend"/>
              <a:buChar char="●"/>
            </a:pPr>
            <a:r>
              <a:rPr lang="nl" sz="1600" u="sng">
                <a:solidFill>
                  <a:srgbClr val="DB0A2D"/>
                </a:solidFill>
                <a:highlight>
                  <a:srgbClr val="FFFFFF"/>
                </a:highlight>
                <a:latin typeface="Lexend"/>
                <a:ea typeface="Lexend"/>
                <a:cs typeface="Lexend"/>
                <a:sym typeface="Lexend"/>
                <a:hlinkClick r:id="rId4">
                  <a:extLst>
                    <a:ext uri="{A12FA001-AC4F-418D-AE19-62706E023703}">
                      <ahyp:hlinkClr val="tx"/>
                    </a:ext>
                  </a:extLst>
                </a:hlinkClick>
              </a:rPr>
              <a:t>Competentie 4 Creatie en Innovatief Vermogen </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SzPts val="1600"/>
              <a:buFont typeface="Lexend"/>
              <a:buChar char="●"/>
            </a:pPr>
            <a:r>
              <a:rPr lang="nl" sz="1600" u="sng">
                <a:solidFill>
                  <a:srgbClr val="DB0A2D"/>
                </a:solidFill>
                <a:highlight>
                  <a:srgbClr val="FFFFFF"/>
                </a:highlight>
                <a:latin typeface="Lexend"/>
                <a:ea typeface="Lexend"/>
                <a:cs typeface="Lexend"/>
                <a:sym typeface="Lexend"/>
                <a:hlinkClick r:id="rId5">
                  <a:extLst>
                    <a:ext uri="{A12FA001-AC4F-418D-AE19-62706E023703}">
                      <ahyp:hlinkClr val="tx"/>
                    </a:ext>
                  </a:extLst>
                </a:hlinkClick>
              </a:rPr>
              <a:t>Competentie 3 Synthese van de Operationele Keuzes</a:t>
            </a:r>
            <a:endParaRPr sz="1600" u="sng">
              <a:solidFill>
                <a:srgbClr val="DB0A2D"/>
              </a:solidFill>
              <a:highlight>
                <a:srgbClr val="FFFFFF"/>
              </a:highlight>
              <a:latin typeface="Lexend"/>
              <a:ea typeface="Lexend"/>
              <a:cs typeface="Lexend"/>
              <a:sym typeface="Lexend"/>
            </a:endParaRPr>
          </a:p>
          <a:p>
            <a:pPr indent="0" lvl="0" marL="0" rtl="0" algn="l">
              <a:lnSpc>
                <a:spcPct val="100000"/>
              </a:lnSpc>
              <a:spcBef>
                <a:spcPts val="0"/>
              </a:spcBef>
              <a:spcAft>
                <a:spcPts val="0"/>
              </a:spcAft>
              <a:buNone/>
            </a:pPr>
            <a:r>
              <a:t/>
            </a:r>
            <a:endParaRPr sz="1600">
              <a:solidFill>
                <a:srgbClr val="404040"/>
              </a:solidFill>
              <a:highlight>
                <a:srgbClr val="FFFFFF"/>
              </a:highlight>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nl" sz="1600">
                <a:solidFill>
                  <a:srgbClr val="404040"/>
                </a:solidFill>
                <a:highlight>
                  <a:srgbClr val="FFFFFF"/>
                </a:highlight>
                <a:latin typeface="Lexend"/>
                <a:ea typeface="Lexend"/>
                <a:cs typeface="Lexend"/>
                <a:sym typeface="Lexend"/>
              </a:rPr>
              <a:t>Scoor op </a:t>
            </a:r>
            <a:r>
              <a:rPr lang="nl" sz="1600" u="sng">
                <a:solidFill>
                  <a:srgbClr val="DB0A2D"/>
                </a:solidFill>
                <a:highlight>
                  <a:srgbClr val="FFFFFF"/>
                </a:highlight>
                <a:latin typeface="Lexend"/>
                <a:ea typeface="Lexend"/>
                <a:cs typeface="Lexend"/>
                <a:sym typeface="Lexend"/>
                <a:hlinkClick r:id="rId6">
                  <a:extLst>
                    <a:ext uri="{A12FA001-AC4F-418D-AE19-62706E023703}">
                      <ahyp:hlinkClr val="tx"/>
                    </a:ext>
                  </a:extLst>
                </a:hlinkClick>
              </a:rPr>
              <a:t>Competentie 1 Onderzoekend Vermogen</a:t>
            </a:r>
            <a:r>
              <a:rPr lang="nl" sz="1600">
                <a:solidFill>
                  <a:srgbClr val="404040"/>
                </a:solidFill>
                <a:highlight>
                  <a:srgbClr val="FFFFFF"/>
                </a:highlight>
                <a:latin typeface="Lexend"/>
                <a:ea typeface="Lexend"/>
                <a:cs typeface="Lexend"/>
                <a:sym typeface="Lexend"/>
              </a:rPr>
              <a:t>, door:</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70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Voortdurend verwijzen naar je onderzoek.</a:t>
            </a:r>
            <a:endParaRPr sz="1600">
              <a:solidFill>
                <a:srgbClr val="404040"/>
              </a:solidFill>
              <a:highlight>
                <a:srgbClr val="FFFFFF"/>
              </a:highlight>
              <a:latin typeface="Lexend"/>
              <a:ea typeface="Lexend"/>
              <a:cs typeface="Lexend"/>
              <a:sym typeface="Lexend"/>
            </a:endParaRPr>
          </a:p>
          <a:p>
            <a:pPr indent="-330200" lvl="0" marL="457200" rtl="0" algn="l">
              <a:lnSpc>
                <a:spcPct val="100000"/>
              </a:lnSpc>
              <a:spcBef>
                <a:spcPts val="0"/>
              </a:spcBef>
              <a:spcAft>
                <a:spcPts val="0"/>
              </a:spcAft>
              <a:buClr>
                <a:srgbClr val="404040"/>
              </a:buClr>
              <a:buSzPts val="1600"/>
              <a:buFont typeface="Lexend"/>
              <a:buChar char="●"/>
            </a:pPr>
            <a:r>
              <a:rPr lang="nl" sz="1600">
                <a:solidFill>
                  <a:srgbClr val="404040"/>
                </a:solidFill>
                <a:highlight>
                  <a:srgbClr val="FFFFFF"/>
                </a:highlight>
                <a:latin typeface="Lexend"/>
                <a:ea typeface="Lexend"/>
                <a:cs typeface="Lexend"/>
                <a:sym typeface="Lexend"/>
              </a:rPr>
              <a:t>Voortdurend verwijzen naar de bronnen die je hebt gebruikt.</a:t>
            </a:r>
            <a:endParaRPr sz="1600">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