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Lexend ExtraBold"/>
      <p:bold r:id="rId21"/>
    </p:embeddedFont>
    <p:embeddedFont>
      <p:font typeface="Lexend Medium"/>
      <p:regular r:id="rId22"/>
      <p:bold r:id="rId23"/>
    </p:embeddedFont>
    <p:embeddedFont>
      <p:font typeface="Lexen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A1FDB94-369E-494E-84A5-1934E1546612}">
  <a:tblStyle styleId="{3A1FDB94-369E-494E-84A5-1934E15466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LexendMedium-regular.fntdata"/><Relationship Id="rId21" Type="http://schemas.openxmlformats.org/officeDocument/2006/relationships/font" Target="fonts/LexendExtraBold-bold.fntdata"/><Relationship Id="rId24" Type="http://schemas.openxmlformats.org/officeDocument/2006/relationships/font" Target="fonts/Lexend-regular.fntdata"/><Relationship Id="rId23" Type="http://schemas.openxmlformats.org/officeDocument/2006/relationships/font" Target="fonts/LexendMedium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Lexe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ed07ff609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ed07ff609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ed07ff609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ed07ff609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ed07ff609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ed07ff609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ed07ff609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ed07ff609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ed07ff609f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ed07ff609f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e530d21e3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e530d21e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ed07ff609f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ed07ff609f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d07ff609f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ed07ff609f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ed07ff609f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ed07ff609f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e530d21e3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e530d21e3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e530d21e3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e530d21e3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530d21e32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e530d21e3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e530d21e32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e530d21e3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e530d21e32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e530d21e32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id="9" name="Google Shape;9;p1" title="Communicatie KC Logo Rood Blauw mini.jpg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7131908" y="38002"/>
            <a:ext cx="1952452" cy="485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communicatiekc.com/campagneplan-en-evaluatie/" TargetMode="External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hyperlink" Target="https://communicatiekc.com/2017/12/30/budget-en-offerte-voor-de-campagne/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s://communicatiekc.com/2018/08/10/2-afzender/" TargetMode="External"/><Relationship Id="rId9" Type="http://schemas.openxmlformats.org/officeDocument/2006/relationships/hyperlink" Target="https://communicatiekc.com/timing/" TargetMode="External"/><Relationship Id="rId5" Type="http://schemas.openxmlformats.org/officeDocument/2006/relationships/hyperlink" Target="https://communicatiekc.com/2018/08/15/5-boodschap/" TargetMode="External"/><Relationship Id="rId6" Type="http://schemas.openxmlformats.org/officeDocument/2006/relationships/hyperlink" Target="https://communicatiekc.com/2017/12/28/middelenmix-van-de-campagne/" TargetMode="External"/><Relationship Id="rId7" Type="http://schemas.openxmlformats.org/officeDocument/2006/relationships/hyperlink" Target="https://communicatiekc.com/2017/11/13/doelgroep-van-de-campagne/" TargetMode="External"/><Relationship Id="rId8" Type="http://schemas.openxmlformats.org/officeDocument/2006/relationships/hyperlink" Target="https://communicatiekc.com/2017/12/15/doelstelling-van-de-campagne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communicatiekc.com/confrontatie-conclusies/" TargetMode="External"/><Relationship Id="rId4" Type="http://schemas.openxmlformats.org/officeDocument/2006/relationships/hyperlink" Target="https://communicatiekc.com/creatie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ommunicatiekc.com/creatie/#middelenmix-en-timin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communicatiekc.com/2017/12/30/budget-en-offerte-voor-de-campagne/" TargetMode="External"/><Relationship Id="rId4" Type="http://schemas.openxmlformats.org/officeDocument/2006/relationships/hyperlink" Target="https://communicatiekc.com/nima-a2-communicatieplan/#nima-a2-communicatie-exameneisen-en-beoordeling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communicatiekc.com/confrontatie-conclusies/#doelstellingen-smart-formuleren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communicatiekc.com/nima-a2-communicatieplan/#nima-a2-communicatie-exameneisen-en-beoordelin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communicatiekc.com/2018/09/24/pdca-plan-do-check-act/" TargetMode="External"/><Relationship Id="rId4" Type="http://schemas.openxmlformats.org/officeDocument/2006/relationships/hyperlink" Target="https://communicatiekc.com/2020/05/21/kpi-key-performance-indicator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ommunicatiekc.com/nima-a2-communicatieplan/#inhoud-scriptie-volgens-nima-a2-communicatie-exameneisen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ommunicatiekc.com/nima-a2-communicatieplan/#scriptie-10-15-pagina-s" TargetMode="External"/><Relationship Id="rId4" Type="http://schemas.openxmlformats.org/officeDocument/2006/relationships/hyperlink" Target="https://communicatiekc.com/nima-a2-communicatieplan/#nima-a2-communicatie-exameneisen-en-beoordeling" TargetMode="External"/><Relationship Id="rId5" Type="http://schemas.openxmlformats.org/officeDocument/2006/relationships/hyperlink" Target="https://communicatiekc.com/nima-a2-communicatieplan/#nima-a2-communicatie-exameneisen-en-beoordel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0" y="744575"/>
            <a:ext cx="8520600" cy="2269500"/>
          </a:xfrm>
          <a:prstGeom prst="rect">
            <a:avLst/>
          </a:prstGeom>
          <a:solidFill>
            <a:srgbClr val="FF0000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lt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Stap 5</a:t>
            </a:r>
            <a:endParaRPr>
              <a:solidFill>
                <a:schemeClr val="lt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lt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Campagneplan </a:t>
            </a:r>
            <a:endParaRPr>
              <a:solidFill>
                <a:schemeClr val="lt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lt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&amp; Evaluatie</a:t>
            </a:r>
            <a:endParaRPr>
              <a:solidFill>
                <a:schemeClr val="lt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3081013"/>
            <a:ext cx="8520600" cy="792600"/>
          </a:xfrm>
          <a:prstGeom prst="rect">
            <a:avLst/>
          </a:prstGeom>
          <a:solidFill>
            <a:srgbClr val="CFE2F3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rgbClr val="404040"/>
                </a:solidFill>
                <a:latin typeface="Lexend"/>
                <a:ea typeface="Lexend"/>
                <a:cs typeface="Lexend"/>
                <a:sym typeface="Lexend"/>
              </a:rPr>
              <a:t>Concrete uitwerking van de Communicatiestrategie. </a:t>
            </a:r>
            <a:endParaRPr sz="2000">
              <a:solidFill>
                <a:srgbClr val="40404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solidFill>
                  <a:srgbClr val="404040"/>
                </a:solidFill>
                <a:latin typeface="Lexend"/>
                <a:ea typeface="Lexend"/>
                <a:cs typeface="Lexend"/>
                <a:sym typeface="Lexend"/>
              </a:rPr>
              <a:t>&amp; Evaluatie.</a:t>
            </a:r>
            <a:endParaRPr sz="2000"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327600" y="4575650"/>
            <a:ext cx="8520600" cy="3495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latin typeface="Lexend"/>
                <a:ea typeface="Lexend"/>
                <a:cs typeface="Lexend"/>
                <a:sym typeface="Lexend"/>
              </a:rPr>
              <a:t>Ga naar </a:t>
            </a:r>
            <a:r>
              <a:rPr lang="nl" sz="16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3"/>
              </a:rPr>
              <a:t>Stap 5 Campagneplan &amp; Evaluatie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Campagneplan &amp; Evaluatie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4340374" cy="2259053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Het </a:t>
            </a:r>
            <a:r>
              <a:rPr b="1"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Campagneplan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bestaat uit de vijf elementen van Lasswell’s model: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2100"/>
              </a:spcBef>
              <a:spcAft>
                <a:spcPts val="0"/>
              </a:spcAft>
              <a:buSzPts val="1600"/>
              <a:buFont typeface="Lexend"/>
              <a:buChar char="●"/>
            </a:pP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Afzender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(Zender: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Z)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stuurt </a:t>
            </a: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Boodschap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(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x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)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via </a:t>
            </a: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Middelenmix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naar </a:t>
            </a: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Doelgroep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(Ontvanger: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)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met als </a:t>
            </a:r>
            <a:r>
              <a:rPr b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Doelstelling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Effect (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E)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+ </a:t>
            </a:r>
            <a:r>
              <a:rPr b="1" i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Timing</a:t>
            </a:r>
            <a:r>
              <a:rPr i="1" lang="nl" sz="1600">
                <a:latin typeface="Lexend"/>
                <a:ea typeface="Lexend"/>
                <a:cs typeface="Lexend"/>
                <a:sym typeface="Lexend"/>
              </a:rPr>
              <a:t> + </a:t>
            </a:r>
            <a:r>
              <a:rPr b="1" i="1"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Budget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Via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Evaluatie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wordt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Feedback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ontvangen: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staan de bereikte effecten in verhouding tot de kosten?</a:t>
            </a:r>
            <a:endParaRPr i="1"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nl" sz="2000"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Campagneplan in een Tabel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3181250"/>
            <a:ext cx="8520600" cy="13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De eerste vijf onderwerpen in de tabel zijn samenvattingen van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Stap 3 Confrontatie &amp; Conclusies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Stap 4 Creatie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Timing + Budget worden nu kort toegelicht.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72" name="Google Shape;72;p15"/>
          <p:cNvGraphicFramePr/>
          <p:nvPr/>
        </p:nvGraphicFramePr>
        <p:xfrm>
          <a:off x="311713" y="115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{3A1FDB94-369E-494E-84A5-1934E1546612}</a:tableStyleId>
              </a:tblPr>
              <a:tblGrid>
                <a:gridCol w="1217225"/>
                <a:gridCol w="1217225"/>
                <a:gridCol w="1217225"/>
                <a:gridCol w="1217225"/>
                <a:gridCol w="1217225"/>
                <a:gridCol w="1217225"/>
                <a:gridCol w="1217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Doel-</a:t>
                      </a:r>
                      <a:endParaRPr b="1"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groep</a:t>
                      </a:r>
                      <a:endParaRPr b="1"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Gewenst Effect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Bood-</a:t>
                      </a:r>
                      <a:endParaRPr b="1"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schap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Afzender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Middel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Timing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Budget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Timing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Vat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Middelenmix en Timing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samen, vanuit de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Customer Journey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Houd niet alleen rekening met de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Customer Journey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, maar ook met: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Feestdagen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Voetbalwedstrijden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Concerten van idolen van de doelgroep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etc.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Evenement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Denk bij het ontwikkelen van een Evenement aan de volgende dingen:</a:t>
            </a:r>
            <a:endParaRPr b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210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Maak een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Draaiboek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Achterhaal welke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vergunningen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je nodig hebt.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Vraag deze vergunningen op tijd aan!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Zorg voor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mediamomenten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, voor, tijdens en na het evenement: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11938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persbericht vooraf en achteraf;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11938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eigen foto’s, video’s, berichten op socials en andere media;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11938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○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idem: stimuleren dat anderen content maken en delen, voor, tijdens, na.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Budget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2898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Geef per Middel (= Communicatiemiddel/ Communicatieactie) aan welk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Budget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ervoor nodig is.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Verwijs naar Bijlages met berekeningen plus de bronnen waarop je de bedragen baseert.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Tel vervolgens alles op en je hebt het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Totale Budget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" name="Google Shape;91;p18"/>
          <p:cNvSpPr txBox="1"/>
          <p:nvPr>
            <p:ph idx="2" type="body"/>
          </p:nvPr>
        </p:nvSpPr>
        <p:spPr>
          <a:xfrm>
            <a:off x="3210600" y="1152475"/>
            <a:ext cx="5933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Met het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Totale Budget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kun je scoren op beoordelingscriteria uit de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Exameneisen van NIMA A2 Communicatie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Competentie 2 Analytisch vermogen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Om een voldoende te scoren moet je laten zien: ‘Onderscheidt hoofd- en bijzaken’.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Competentie 3 Synthese van de operationele keuzes.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Hier scoor je ‘goed’ op als je ‘laat zien dat er samenhang is tussen strategische keuze en operationele uitwerking’.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Competentie 5 Accountability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Je scoort hier ‘zeer goed’ op, als je kunt beargumenteren waarom je hebt gekozen voor het behalen van welke resultaten.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Budget in Tabel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8" name="Google Shape;98;p19"/>
          <p:cNvGraphicFramePr/>
          <p:nvPr/>
        </p:nvGraphicFramePr>
        <p:xfrm>
          <a:off x="311700" y="115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{3A1FDB94-369E-494E-84A5-1934E1546612}</a:tableStyleId>
              </a:tblPr>
              <a:tblGrid>
                <a:gridCol w="1704125"/>
                <a:gridCol w="1704125"/>
                <a:gridCol w="1704125"/>
                <a:gridCol w="1704125"/>
                <a:gridCol w="17041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Middel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Advertentie-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kosten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Ontwerp-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kosten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Productie-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kosten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>
                          <a:solidFill>
                            <a:srgbClr val="404040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TOTAAL</a:t>
                      </a:r>
                      <a:endParaRPr b="1" sz="1600">
                        <a:solidFill>
                          <a:srgbClr val="40404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60325" marB="60325" marR="60325" marL="60325">
                    <a:lnL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4040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latin typeface="Lexend ExtraBold"/>
                <a:ea typeface="Lexend ExtraBold"/>
                <a:cs typeface="Lexend ExtraBold"/>
                <a:sym typeface="Lexend ExtraBold"/>
              </a:rPr>
              <a:t>Drie varianten van Budget</a:t>
            </a:r>
            <a:endParaRPr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600"/>
              <a:buAutoNum type="arabicPeriod"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Optimale variant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Meest effectieve &amp; efficiënte inzet van middelen om de gewenste Communicatiedoelen te bereiken.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AutoNum type="arabicPeriod"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Goedkope variant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Als de optimale variant niet haalbaar is: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Welke middelen kunnen dan achterwege blijven, om toch nog een acceptabel resultaat te bereiken?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Met andere woorden: Welke Communicatiedoelen kun je dan nog bereiken?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Het gaat hier over de ‘A’ uit SMART. Zie: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Doelstellingen SMART formuleren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AutoNum type="arabicPeriod"/>
            </a:pP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Dure variant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 De opdrachtgever blijkt meer te willen betalen dan je dacht: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Wat kun je dan extra doen?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Welke extra resultaten zal dit opleveren?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Met andere woorden: Welke Communicatiedoelen kun je dan bereiken?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8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latin typeface="Lexend ExtraBold"/>
                <a:ea typeface="Lexend ExtraBold"/>
                <a:cs typeface="Lexend ExtraBold"/>
                <a:sym typeface="Lexend ExtraBold"/>
              </a:rPr>
              <a:t>Evaluatieplan</a:t>
            </a:r>
            <a:endParaRPr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Evaluatieplan bestaat uit: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Procesevaluatie,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Effectevaluatie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Resultaat-evaluatie.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Je kunt hiermee scoren op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Competentie 5 Accountability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uit de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Exameneisen van NIMA A2 Communicatie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Procesevaluatie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chterhalen hoe mensen </a:t>
            </a:r>
            <a:r>
              <a:rPr b="1"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samenwerkten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tijdens het realiseren van de Campagne en hoe dit een volgende keer (nog) beter kan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Maak een plan voor hoe je bijvoorbeeld de volgende vragen kunt beantwoorden: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Wat ging er goed/ fout in de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samenwerking?</a:t>
            </a:r>
            <a:endParaRPr i="1"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Wat kan er een volgende keer beter in de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samenwerking?</a:t>
            </a:r>
            <a:endParaRPr i="1"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Kunnen betrokkenen zich (nog) </a:t>
            </a: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professioneler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gedragen? Wat zijn per persoon concrete leerpunten?</a:t>
            </a:r>
            <a:endParaRPr sz="15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22"/>
          <p:cNvSpPr txBox="1"/>
          <p:nvPr>
            <p:ph idx="2" type="body"/>
          </p:nvPr>
        </p:nvSpPr>
        <p:spPr>
          <a:xfrm>
            <a:off x="4258950" y="1152475"/>
            <a:ext cx="4885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Kunnen </a:t>
            </a:r>
            <a:r>
              <a:rPr i="1"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problemen</a:t>
            </a: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 bijvoorbeeld voorkomen worden? Hoe dan?</a:t>
            </a:r>
            <a:endParaRPr sz="1500">
              <a:solidFill>
                <a:srgbClr val="404040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Kan het proces </a:t>
            </a:r>
            <a:r>
              <a:rPr i="1"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sneller, effectiever, efficiënter</a:t>
            </a: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 verlopen? Hoe dan?</a:t>
            </a:r>
            <a:endParaRPr sz="1500">
              <a:solidFill>
                <a:srgbClr val="404040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Zijn er belangrijke zaken die we </a:t>
            </a:r>
            <a:r>
              <a:rPr i="1"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over het hoofd</a:t>
            </a: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 hebben gezien? Welke dan? Hoe kan dat? Hoe kunnen we dit een volgende keer voorkomen?</a:t>
            </a:r>
            <a:endParaRPr sz="1500">
              <a:solidFill>
                <a:srgbClr val="404040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Hebben we alle </a:t>
            </a:r>
            <a:r>
              <a:rPr i="1"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deadlines</a:t>
            </a: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 gehaald? Welke niet? Hoe kan dat? Hoe kunnen we dit een volgende keer voorkomen?</a:t>
            </a:r>
            <a:endParaRPr sz="1500">
              <a:solidFill>
                <a:srgbClr val="404040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Het plan kan nog zo goed zijn, als de </a:t>
            </a:r>
            <a:r>
              <a:rPr i="1"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uitvoering</a:t>
            </a:r>
            <a:r>
              <a:rPr lang="nl" sz="15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 niet goed is, dan wordt het effect niet maximaal bereikt: was de uitvoering optimaal? Wat had beter gekund? Hoe dan?</a:t>
            </a:r>
            <a:endParaRPr sz="15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000">
                <a:solidFill>
                  <a:srgbClr val="404040"/>
                </a:solidFill>
                <a:highlight>
                  <a:schemeClr val="lt1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Beschrijf in je Procesevaluatieplan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i="1"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oe</a:t>
            </a:r>
            <a:r>
              <a:rPr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b="1"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tijdens </a:t>
            </a:r>
            <a:r>
              <a:rPr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en</a:t>
            </a:r>
            <a:r>
              <a:rPr b="1"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 na</a:t>
            </a:r>
            <a:r>
              <a:rPr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 de </a:t>
            </a:r>
            <a:r>
              <a:rPr b="1"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Campagne</a:t>
            </a:r>
            <a:r>
              <a:rPr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 het proces geëvalueerd kan worden.</a:t>
            </a:r>
            <a:endParaRPr sz="1600">
              <a:solidFill>
                <a:srgbClr val="404040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Bijvoorbeeld: groepsdiscussie, enquête, etc.</a:t>
            </a:r>
            <a:endParaRPr sz="1600">
              <a:solidFill>
                <a:srgbClr val="404040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Wat zijn de voor- en nadelen van elk van de methodes?</a:t>
            </a:r>
            <a:endParaRPr sz="1600">
              <a:solidFill>
                <a:srgbClr val="404040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Als je deze voor- en nadelen afweegt, welke combinatie van methodes adviseer je dan?</a:t>
            </a:r>
            <a:endParaRPr sz="1600">
              <a:solidFill>
                <a:srgbClr val="404040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Effectevaluatie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29" name="Google Shape;12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Effect meet je </a:t>
            </a: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ná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de </a:t>
            </a: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Campagne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Welke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uiteindelijke effecten ga je evalueren? In termen van: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1193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○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Overkomen van de gewenste </a:t>
            </a: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Boodschap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1193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○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Aanbrengen van de gewenste </a:t>
            </a: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Kennis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1193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○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Aanbrengen van de gewenste </a:t>
            </a: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Houding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1193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○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Realiseren van het gewenste </a:t>
            </a:r>
            <a:r>
              <a:rPr b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Gedrag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i="1"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Hoe</a:t>
            </a: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kan ná de Campagne het effect geëvalueerd worden, bij de Doelgroep? Bijvoorbeeld: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1193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○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Interviews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1193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○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Enquête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1193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○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Meten van aantal reacties op social media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1" marL="1193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○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etc. 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Wat zijn de voor- en nadelen van elk van de methodes? </a:t>
            </a:r>
            <a:endParaRPr sz="15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500"/>
              <a:buFont typeface="Lexend"/>
              <a:buChar char="●"/>
            </a:pPr>
            <a:r>
              <a:rPr lang="nl" sz="15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Als je deze voor- en nadelen afweegt, welke combinatie van methodes adviseer je dan?</a:t>
            </a:r>
            <a:endParaRPr sz="15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Resultaatevaluatie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311700" y="1152475"/>
            <a:ext cx="3455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Resultaten van de Campagne houd je bij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tijdens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de Campagne, zodat je de campagne kunt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bijsturen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Geef aan welke KPI’s je hiervoor kiest en onderbouw waarom je juist voor deze KPI’s kiest.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Maak eventueel een plan voor hoe je de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PDCA-cyclus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rond kunt krijgen, tijdens de campagne.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" name="Google Shape;136;p25"/>
          <p:cNvSpPr txBox="1"/>
          <p:nvPr>
            <p:ph idx="2" type="body"/>
          </p:nvPr>
        </p:nvSpPr>
        <p:spPr>
          <a:xfrm>
            <a:off x="3767400" y="1152475"/>
            <a:ext cx="5376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chemeClr val="dk1"/>
                </a:solidFill>
                <a:highlight>
                  <a:srgbClr val="FFFFFF"/>
                </a:highlight>
                <a:latin typeface="Lexend ExtraBold"/>
                <a:ea typeface="Lexend ExtraBold"/>
                <a:cs typeface="Lexend ExtraBold"/>
                <a:sym typeface="Lexend ExtraBold"/>
              </a:rPr>
              <a:t>KPI’s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KPI’s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zijn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meetpunten 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om de campagne bij te sturen. Door de scores op de KPI’s te </a:t>
            </a: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meten 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kun je zien of je campagne op de juiste koers ligt, of dat er iets bijgestuurd moet worden. Bedenk bij het vaststellen van KPI’s: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Hoe kom je aan de percentages in de KPI’s?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Zijn deze percentages realistisch? (Niet te hoog? Niet te ambitieus?)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Zijn deze percentages ambitieus genoeg?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(Niet te laag? Zo laag dat ze altijd gehaald worden?)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Hoe ga je elk van de KPI’s meten?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28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In je Scriptie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42" name="Google Shape;14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Exameneisen van NIMA A2 Communicatie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, vermeldt als inhoud bij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twee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Kernhoofdstukken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: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269999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Plan van aanpak op operationeel/tactisch niveau (inclusief planning en budget): beschrijf in je actieplan wat je wanneer gaat doen en geef per activiteit ook het budget aan dat je gaat besteden.</a:t>
            </a:r>
            <a:endParaRPr i="1"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26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i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Evaluatie van het plan van aanpak (evaluatiemethode): beschrijf hoe je de activiteiten (eventueel tussentijds) gaat evalueren om te bepalen of je doelstellingen behaald zijn.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28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>
                <a:latin typeface="Lexend ExtraBold"/>
                <a:ea typeface="Lexend ExtraBold"/>
                <a:cs typeface="Lexend ExtraBold"/>
                <a:sym typeface="Lexend ExtraBold"/>
              </a:rPr>
              <a:t>In je Scriptie</a:t>
            </a:r>
            <a:endParaRPr sz="2000"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48" name="Google Shape;14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Dit kan in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één hoofdstuk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over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Campagneplan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en </a:t>
            </a:r>
            <a:r>
              <a:rPr b="1"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Evaluatie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Onderbouw in je scriptie hoe je aan jouw invulling van het Campagneplan en de Evaluatie bent gekomen.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Verwijs naar Bijlages en herhaal de belangrijkste punten in je scriptie. 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Je scriptie mag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10-15 pagina’s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 lang zijn.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Zo scoor je op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Competentie 2 Analytisch Vermogen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Scoor op </a:t>
            </a:r>
            <a:r>
              <a:rPr lang="nl" sz="1600" u="sng">
                <a:solidFill>
                  <a:srgbClr val="DB0A2D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Competentie 1 Onderzoekend Vermogen</a:t>
            </a: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, door: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Voortdurend verwijzen naar je onderzoek.</a:t>
            </a:r>
            <a:endParaRPr sz="1600">
              <a:solidFill>
                <a:srgbClr val="40404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Lexend"/>
              <a:buChar char="●"/>
            </a:pPr>
            <a:r>
              <a:rPr lang="nl" sz="1600">
                <a:solidFill>
                  <a:srgbClr val="40404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Voortdurend verwijzen naar de bronnen die je hebt gebruikt.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28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